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2" r:id="rId1"/>
  </p:sldMasterIdLst>
  <p:sldIdLst>
    <p:sldId id="284" r:id="rId2"/>
  </p:sldIdLst>
  <p:sldSz cx="9145588" cy="6859588"/>
  <p:notesSz cx="18288000" cy="1027430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  <p:embeddedFont>
      <p:font typeface="Georgia" panose="02040502050405020303" pitchFamily="18" charset="0"/>
      <p:regular r:id="rId7"/>
      <p:bold r:id="rId8"/>
      <p:italic r:id="rId9"/>
      <p:boldItalic r:id="rId10"/>
    </p:embeddedFont>
    <p:embeddedFont>
      <p:font typeface="PT Astra Serif" panose="020A0603040505020204" pitchFamily="18" charset="-52"/>
      <p:regular r:id="rId11"/>
      <p:bold r:id="rId12"/>
      <p:italic r:id="rId13"/>
      <p:boldItalic r:id="rId14"/>
    </p:embeddedFont>
    <p:embeddedFont>
      <p:font typeface="Trebuchet MS" panose="020B0603020202020204" pitchFamily="34" charset="0"/>
      <p:regular r:id="rId15"/>
      <p:bold r:id="rId16"/>
      <p:italic r:id="rId17"/>
      <p:boldItalic r:id="rId18"/>
    </p:embeddedFont>
    <p:embeddedFont>
      <p:font typeface="Aharoni" panose="02010803020104030203" pitchFamily="2" charset="-79"/>
      <p:bold r:id="rId19"/>
    </p:embeddedFont>
  </p:embeddedFontLst>
  <p:defaultTextStyle>
    <a:defPPr>
      <a:defRPr lang="ru-RU"/>
    </a:defPPr>
    <a:lvl1pPr marL="0" algn="l" defTabSz="51548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257743" algn="l" defTabSz="51548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515488" algn="l" defTabSz="51548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773230" algn="l" defTabSz="51548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030974" algn="l" defTabSz="51548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288718" algn="l" defTabSz="51548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1546462" algn="l" defTabSz="51548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1804205" algn="l" defTabSz="51548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061949" algn="l" defTabSz="51548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9086" autoAdjust="0"/>
  </p:normalViewPr>
  <p:slideViewPr>
    <p:cSldViewPr>
      <p:cViewPr>
        <p:scale>
          <a:sx n="96" d="100"/>
          <a:sy n="96" d="100"/>
        </p:scale>
        <p:origin x="-2844" y="-564"/>
      </p:cViewPr>
      <p:guideLst>
        <p:guide orient="horz" pos="2115"/>
        <p:guide pos="12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font" Target="fonts/font11.fntdata"/><Relationship Id="rId18" Type="http://schemas.openxmlformats.org/officeDocument/2006/relationships/font" Target="fonts/font16.fntdata"/><Relationship Id="rId3" Type="http://schemas.openxmlformats.org/officeDocument/2006/relationships/font" Target="fonts/font1.fntdata"/><Relationship Id="rId21" Type="http://schemas.openxmlformats.org/officeDocument/2006/relationships/viewProps" Target="viewProps.xml"/><Relationship Id="rId7" Type="http://schemas.openxmlformats.org/officeDocument/2006/relationships/font" Target="fonts/font5.fntdata"/><Relationship Id="rId12" Type="http://schemas.openxmlformats.org/officeDocument/2006/relationships/font" Target="fonts/font10.fntdata"/><Relationship Id="rId17" Type="http://schemas.openxmlformats.org/officeDocument/2006/relationships/font" Target="fonts/font15.fntdata"/><Relationship Id="rId2" Type="http://schemas.openxmlformats.org/officeDocument/2006/relationships/slide" Target="slides/slide1.xml"/><Relationship Id="rId16" Type="http://schemas.openxmlformats.org/officeDocument/2006/relationships/font" Target="fonts/font14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font" Target="fonts/font9.fntdata"/><Relationship Id="rId5" Type="http://schemas.openxmlformats.org/officeDocument/2006/relationships/font" Target="fonts/font3.fntdata"/><Relationship Id="rId15" Type="http://schemas.openxmlformats.org/officeDocument/2006/relationships/font" Target="fonts/font13.fntdata"/><Relationship Id="rId23" Type="http://schemas.openxmlformats.org/officeDocument/2006/relationships/tableStyles" Target="tableStyles.xml"/><Relationship Id="rId10" Type="http://schemas.openxmlformats.org/officeDocument/2006/relationships/font" Target="fonts/font8.fntdata"/><Relationship Id="rId19" Type="http://schemas.openxmlformats.org/officeDocument/2006/relationships/font" Target="fonts/font17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font" Target="fonts/font12.fntdata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7815"/>
            <a:ext cx="9145588" cy="2991773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5588" cy="3867815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925"/>
            <a:ext cx="9145588" cy="2286529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571"/>
            <a:ext cx="9145588" cy="5106582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4051" y="5053716"/>
            <a:ext cx="5637989" cy="882323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9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2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4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9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724" y="3133016"/>
            <a:ext cx="7176597" cy="1793582"/>
          </a:xfrm>
          <a:effectLst/>
        </p:spPr>
        <p:txBody>
          <a:bodyPr>
            <a:noAutofit/>
          </a:bodyPr>
          <a:lstStyle>
            <a:lvl1pPr marL="640144" indent="-457246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331" y="731688"/>
            <a:ext cx="6401912" cy="3475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959" y="376605"/>
            <a:ext cx="2057757" cy="5239552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691" y="731689"/>
            <a:ext cx="4830126" cy="48958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/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>
          <a:xfrm>
            <a:off x="188867" y="1642063"/>
            <a:ext cx="3399587" cy="1384995"/>
          </a:xfrm>
        </p:spPr>
        <p:txBody>
          <a:bodyPr/>
          <a:lstStyle/>
          <a:p>
            <a:pPr lvl="0"/>
            <a:r>
              <a:rPr lang="en-US" smtClean="0"/>
              <a:t>Text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2/4/2026</a:t>
            </a:fld>
            <a:endParaRPr lang="en-US" dirty="0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0" advClick="0" advTm="11000"/>
    </mc:Choice>
    <mc:Fallback xmlns="">
      <p:transition spd="slow" advClick="0" advTm="11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198" y="731689"/>
            <a:ext cx="6401912" cy="3475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7815"/>
            <a:ext cx="9145588" cy="2991773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5588" cy="3867815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925"/>
            <a:ext cx="9145588" cy="2286529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571"/>
            <a:ext cx="9145588" cy="5106582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548" y="2173151"/>
            <a:ext cx="5967702" cy="2423907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789" y="4608578"/>
            <a:ext cx="5971531" cy="835653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73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9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2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4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7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9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3198" y="731688"/>
            <a:ext cx="3347285" cy="3475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959" y="731689"/>
            <a:ext cx="3347285" cy="3475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199" y="731689"/>
            <a:ext cx="3347285" cy="639910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46" indent="0">
              <a:buNone/>
              <a:defRPr sz="2000" b="1"/>
            </a:lvl2pPr>
            <a:lvl3pPr marL="914491" indent="0">
              <a:buNone/>
              <a:defRPr sz="1800" b="1"/>
            </a:lvl3pPr>
            <a:lvl4pPr marL="1371737" indent="0">
              <a:buNone/>
              <a:defRPr sz="1600" b="1"/>
            </a:lvl4pPr>
            <a:lvl5pPr marL="1828983" indent="0">
              <a:buNone/>
              <a:defRPr sz="1600" b="1"/>
            </a:lvl5pPr>
            <a:lvl6pPr marL="2286229" indent="0">
              <a:buNone/>
              <a:defRPr sz="1600" b="1"/>
            </a:lvl6pPr>
            <a:lvl7pPr marL="2743474" indent="0">
              <a:buNone/>
              <a:defRPr sz="1600" b="1"/>
            </a:lvl7pPr>
            <a:lvl8pPr marL="3200720" indent="0">
              <a:buNone/>
              <a:defRPr sz="1600" b="1"/>
            </a:lvl8pPr>
            <a:lvl9pPr marL="365796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648" y="1400651"/>
            <a:ext cx="3347285" cy="274383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109" y="731689"/>
            <a:ext cx="3347285" cy="639910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46" indent="0">
              <a:buNone/>
              <a:defRPr sz="2000" b="1"/>
            </a:lvl2pPr>
            <a:lvl3pPr marL="914491" indent="0">
              <a:buNone/>
              <a:defRPr sz="1800" b="1"/>
            </a:lvl3pPr>
            <a:lvl4pPr marL="1371737" indent="0">
              <a:buNone/>
              <a:defRPr sz="1600" b="1"/>
            </a:lvl4pPr>
            <a:lvl5pPr marL="1828983" indent="0">
              <a:buNone/>
              <a:defRPr sz="1600" b="1"/>
            </a:lvl5pPr>
            <a:lvl6pPr marL="2286229" indent="0">
              <a:buNone/>
              <a:defRPr sz="1600" b="1"/>
            </a:lvl6pPr>
            <a:lvl7pPr marL="2743474" indent="0">
              <a:buNone/>
              <a:defRPr sz="1600" b="1"/>
            </a:lvl7pPr>
            <a:lvl8pPr marL="3200720" indent="0">
              <a:buNone/>
              <a:defRPr sz="1600" b="1"/>
            </a:lvl8pPr>
            <a:lvl9pPr marL="3657966" indent="0">
              <a:buNone/>
              <a:defRPr sz="1600" b="1"/>
            </a:lvl9pPr>
          </a:lstStyle>
          <a:p>
            <a:pPr marL="0" lvl="0" indent="0" algn="ctr" defTabSz="914491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832" y="1399356"/>
            <a:ext cx="3347285" cy="274383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241" y="2210312"/>
            <a:ext cx="3636716" cy="1258784"/>
          </a:xfrm>
          <a:effectLst/>
        </p:spPr>
        <p:txBody>
          <a:bodyPr anchor="b">
            <a:noAutofit/>
          </a:bodyPr>
          <a:lstStyle>
            <a:lvl1pPr marL="228623" indent="-228623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4313" y="731690"/>
            <a:ext cx="4017783" cy="4895863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952" y="3498612"/>
            <a:ext cx="3389248" cy="2140013"/>
          </a:xfrm>
        </p:spPr>
        <p:txBody>
          <a:bodyPr/>
          <a:lstStyle>
            <a:lvl1pPr marL="0" indent="0">
              <a:buNone/>
              <a:defRPr sz="1400"/>
            </a:lvl1pPr>
            <a:lvl2pPr marL="457246" indent="0">
              <a:buNone/>
              <a:defRPr sz="1200"/>
            </a:lvl2pPr>
            <a:lvl3pPr marL="914491" indent="0">
              <a:buNone/>
              <a:defRPr sz="1000"/>
            </a:lvl3pPr>
            <a:lvl4pPr marL="1371737" indent="0">
              <a:buNone/>
              <a:defRPr sz="900"/>
            </a:lvl4pPr>
            <a:lvl5pPr marL="1828983" indent="0">
              <a:buNone/>
              <a:defRPr sz="900"/>
            </a:lvl5pPr>
            <a:lvl6pPr marL="2286229" indent="0">
              <a:buNone/>
              <a:defRPr sz="900"/>
            </a:lvl6pPr>
            <a:lvl7pPr marL="2743474" indent="0">
              <a:buNone/>
              <a:defRPr sz="900"/>
            </a:lvl7pPr>
            <a:lvl8pPr marL="3200720" indent="0">
              <a:buNone/>
              <a:defRPr sz="900"/>
            </a:lvl8pPr>
            <a:lvl9pPr marL="365796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7815"/>
            <a:ext cx="9145588" cy="2991773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5588" cy="3867815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925"/>
            <a:ext cx="9145588" cy="2286529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571"/>
            <a:ext cx="9145588" cy="5106582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952" y="1143265"/>
            <a:ext cx="4115515" cy="3128530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46" indent="0">
              <a:buNone/>
              <a:defRPr sz="2800"/>
            </a:lvl2pPr>
            <a:lvl3pPr marL="914491" indent="0">
              <a:buNone/>
              <a:defRPr sz="2400"/>
            </a:lvl3pPr>
            <a:lvl4pPr marL="1371737" indent="0">
              <a:buNone/>
              <a:defRPr sz="2000"/>
            </a:lvl4pPr>
            <a:lvl5pPr marL="1828983" indent="0">
              <a:buNone/>
              <a:defRPr sz="2000"/>
            </a:lvl5pPr>
            <a:lvl6pPr marL="2286229" indent="0">
              <a:buNone/>
              <a:defRPr sz="2000"/>
            </a:lvl6pPr>
            <a:lvl7pPr marL="2743474" indent="0">
              <a:buNone/>
              <a:defRPr sz="2000"/>
            </a:lvl7pPr>
            <a:lvl8pPr marL="3200720" indent="0">
              <a:buNone/>
              <a:defRPr sz="2000"/>
            </a:lvl8pPr>
            <a:lvl9pPr marL="3657966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8039" y="1010720"/>
            <a:ext cx="3694756" cy="2163521"/>
          </a:xfrm>
        </p:spPr>
        <p:txBody>
          <a:bodyPr anchor="b"/>
          <a:lstStyle>
            <a:lvl1pPr marL="182898" indent="-182898">
              <a:buFont typeface="Georgia" pitchFamily="18" charset="0"/>
              <a:buChar char="*"/>
              <a:defRPr sz="1600"/>
            </a:lvl1pPr>
            <a:lvl2pPr marL="457246" indent="0">
              <a:buNone/>
              <a:defRPr sz="1200"/>
            </a:lvl2pPr>
            <a:lvl3pPr marL="914491" indent="0">
              <a:buNone/>
              <a:defRPr sz="1000"/>
            </a:lvl3pPr>
            <a:lvl4pPr marL="1371737" indent="0">
              <a:buNone/>
              <a:defRPr sz="900"/>
            </a:lvl4pPr>
            <a:lvl5pPr marL="1828983" indent="0">
              <a:buNone/>
              <a:defRPr sz="900"/>
            </a:lvl5pPr>
            <a:lvl6pPr marL="2286229" indent="0">
              <a:buNone/>
              <a:defRPr sz="900"/>
            </a:lvl6pPr>
            <a:lvl7pPr marL="2743474" indent="0">
              <a:buNone/>
              <a:defRPr sz="900"/>
            </a:lvl7pPr>
            <a:lvl8pPr marL="3200720" indent="0">
              <a:buNone/>
              <a:defRPr sz="900"/>
            </a:lvl8pPr>
            <a:lvl9pPr marL="365796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394" y="4465455"/>
            <a:ext cx="6384647" cy="1143265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6582"/>
            <a:ext cx="9145588" cy="1753006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5588" cy="510658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9177"/>
            <a:ext cx="9145588" cy="2286529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571"/>
            <a:ext cx="9145588" cy="5106582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601" y="4373180"/>
            <a:ext cx="6513642" cy="1143265"/>
          </a:xfrm>
          <a:prstGeom prst="rect">
            <a:avLst/>
          </a:prstGeom>
          <a:effectLst/>
        </p:spPr>
        <p:txBody>
          <a:bodyPr vert="horz" lIns="91449" tIns="45725" rIns="91449" bIns="45725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198" y="732429"/>
            <a:ext cx="6401912" cy="3475525"/>
          </a:xfrm>
          <a:prstGeom prst="rect">
            <a:avLst/>
          </a:prstGeom>
        </p:spPr>
        <p:txBody>
          <a:bodyPr vert="horz" lIns="91449" tIns="45725" rIns="91449" bIns="45725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3272" y="6173629"/>
            <a:ext cx="2515037" cy="365210"/>
          </a:xfrm>
          <a:prstGeom prst="rect">
            <a:avLst/>
          </a:prstGeom>
        </p:spPr>
        <p:txBody>
          <a:bodyPr vert="horz" lIns="91449" tIns="45725" rIns="91449" bIns="45725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2/4/2026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79" y="6173629"/>
            <a:ext cx="3353383" cy="365210"/>
          </a:xfrm>
          <a:prstGeom prst="rect">
            <a:avLst/>
          </a:prstGeom>
        </p:spPr>
        <p:txBody>
          <a:bodyPr vert="horz" lIns="91449" tIns="45725" rIns="91449" bIns="45725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661" y="6173629"/>
            <a:ext cx="1829118" cy="365210"/>
          </a:xfrm>
          <a:prstGeom prst="rect">
            <a:avLst/>
          </a:prstGeom>
        </p:spPr>
        <p:txBody>
          <a:bodyPr vert="horz" lIns="91449" tIns="45725" rIns="91449" bIns="45725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</p:sldLayoutIdLst>
  <p:timing>
    <p:tnLst>
      <p:par>
        <p:cTn id="1" dur="indefinite" restart="never" nodeType="tmRoot"/>
      </p:par>
    </p:tnLst>
  </p:timing>
  <p:txStyles>
    <p:titleStyle>
      <a:lvl1pPr marL="320072" indent="-320072" algn="r" defTabSz="914491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23" indent="-182898" algn="l" defTabSz="914491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95" indent="-182898" algn="l" defTabSz="914491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3042" indent="-182898" algn="l" defTabSz="914491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390" indent="-182898" algn="l" defTabSz="914491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90027" indent="-182898" algn="l" defTabSz="914491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374" indent="-182898" algn="l" defTabSz="914491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6157" indent="-182898" algn="l" defTabSz="914491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229" indent="-182898" algn="l" defTabSz="914491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8011" indent="-182898" algn="l" defTabSz="914491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46" algn="l" defTabSz="9144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91" algn="l" defTabSz="9144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737" algn="l" defTabSz="9144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83" algn="l" defTabSz="9144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229" algn="l" defTabSz="9144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474" algn="l" defTabSz="9144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720" algn="l" defTabSz="9144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966" algn="l" defTabSz="9144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9.png"/><Relationship Id="rId18" Type="http://schemas.openxmlformats.org/officeDocument/2006/relationships/image" Target="../media/image12.jpeg"/><Relationship Id="rId3" Type="http://schemas.openxmlformats.org/officeDocument/2006/relationships/image" Target="../media/image2.jpeg"/><Relationship Id="rId7" Type="http://schemas.microsoft.com/office/2007/relationships/hdphoto" Target="../media/hdphoto1.wdp"/><Relationship Id="rId12" Type="http://schemas.microsoft.com/office/2007/relationships/hdphoto" Target="../media/hdphoto3.wdp"/><Relationship Id="rId17" Type="http://schemas.openxmlformats.org/officeDocument/2006/relationships/image" Target="../media/image11.jpeg"/><Relationship Id="rId2" Type="http://schemas.openxmlformats.org/officeDocument/2006/relationships/image" Target="../media/image1.jpeg"/><Relationship Id="rId16" Type="http://schemas.microsoft.com/office/2007/relationships/hdphoto" Target="../media/hdphoto5.wdp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11" Type="http://schemas.openxmlformats.org/officeDocument/2006/relationships/image" Target="../media/image8.png"/><Relationship Id="rId5" Type="http://schemas.openxmlformats.org/officeDocument/2006/relationships/image" Target="../media/image4.jpeg"/><Relationship Id="rId15" Type="http://schemas.openxmlformats.org/officeDocument/2006/relationships/image" Target="../media/image10.png"/><Relationship Id="rId10" Type="http://schemas.openxmlformats.org/officeDocument/2006/relationships/image" Target="../media/image7.jpeg"/><Relationship Id="rId4" Type="http://schemas.openxmlformats.org/officeDocument/2006/relationships/image" Target="../media/image3.jpg"/><Relationship Id="rId9" Type="http://schemas.microsoft.com/office/2007/relationships/hdphoto" Target="../media/hdphoto2.wdp"/><Relationship Id="rId14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9220" y="4916552"/>
            <a:ext cx="1618121" cy="181857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526" y="5151732"/>
            <a:ext cx="1534222" cy="153422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71432">
            <a:off x="324391" y="2544813"/>
            <a:ext cx="7974468" cy="1585606"/>
          </a:xfrm>
          <a:prstGeom prst="rect">
            <a:avLst/>
          </a:prstGeom>
        </p:spPr>
      </p:pic>
      <p:pic>
        <p:nvPicPr>
          <p:cNvPr id="20" name="Рисунок 19"/>
          <p:cNvPicPr/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3018" y="6261380"/>
            <a:ext cx="780514" cy="407755"/>
          </a:xfrm>
          <a:prstGeom prst="rect">
            <a:avLst/>
          </a:prstGeom>
        </p:spPr>
      </p:pic>
      <p:graphicFrame>
        <p:nvGraphicFramePr>
          <p:cNvPr id="47" name="Таблица 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5991839"/>
              </p:ext>
            </p:extLst>
          </p:nvPr>
        </p:nvGraphicFramePr>
        <p:xfrm>
          <a:off x="154103" y="574235"/>
          <a:ext cx="8695659" cy="1750679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8695659"/>
              </a:tblGrid>
              <a:tr h="833236"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  <a:tabLst>
                          <a:tab pos="3027680" algn="l"/>
                          <a:tab pos="6553835" algn="l"/>
                        </a:tabLst>
                      </a:pPr>
                      <a:r>
                        <a:rPr lang="ru-RU" sz="5400" b="1" kern="0" dirty="0" smtClean="0">
                          <a:solidFill>
                            <a:srgbClr val="FF0000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Aharoni" panose="02010803020104030203" pitchFamily="2" charset="-79"/>
                        </a:rPr>
                        <a:t>    Внимание выпускники!</a:t>
                      </a:r>
                      <a:endParaRPr lang="ru-RU" sz="5400" b="1" kern="0" dirty="0">
                        <a:solidFill>
                          <a:srgbClr val="FF0000"/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Aharoni" panose="02010803020104030203" pitchFamily="2" charset="-79"/>
                      </a:endParaRPr>
                    </a:p>
                  </a:txBody>
                  <a:tcPr marL="44752" marR="44752" marT="0" marB="0" anchor="ctr"/>
                </a:tc>
              </a:tr>
              <a:tr h="582163">
                <a:tc>
                  <a:txBody>
                    <a:bodyPr/>
                    <a:lstStyle/>
                    <a:p>
                      <a:pPr marL="0" marR="109220" lvl="0" indent="0" algn="ctr">
                        <a:spcAft>
                          <a:spcPts val="0"/>
                        </a:spcAft>
                        <a:buFont typeface="Wingdings"/>
                        <a:buNone/>
                        <a:tabLst>
                          <a:tab pos="653415" algn="l"/>
                          <a:tab pos="6553835" algn="l"/>
                        </a:tabLst>
                      </a:pPr>
                      <a:r>
                        <a:rPr lang="ru-RU" sz="1600" b="1" i="1" kern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Планируете трудоустройство – СОЦИАЛЬНЫЙ</a:t>
                      </a:r>
                      <a:r>
                        <a:rPr lang="ru-RU" sz="1600" b="1" i="1" kern="0" baseline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 КОНТРАКТ Вам поможет!</a:t>
                      </a:r>
                      <a:endParaRPr lang="ru-RU" sz="1600" b="1" i="1" kern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 marL="44752" marR="44752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109220" lvl="0" indent="0" algn="just">
                        <a:spcAft>
                          <a:spcPts val="0"/>
                        </a:spcAft>
                        <a:buFont typeface="Wingdings"/>
                        <a:buNone/>
                        <a:tabLst>
                          <a:tab pos="653415" algn="l"/>
                          <a:tab pos="6553835" algn="l"/>
                        </a:tabLst>
                      </a:pPr>
                      <a:endParaRPr lang="ru-RU" sz="1100" b="1" i="1" kern="0" baseline="0" dirty="0" smtClean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  <a:p>
                      <a:pPr marL="0" marR="109220" lvl="0" indent="0" algn="just">
                        <a:spcAft>
                          <a:spcPts val="0"/>
                        </a:spcAft>
                        <a:buFont typeface="Wingdings"/>
                        <a:buNone/>
                        <a:tabLst>
                          <a:tab pos="653415" algn="l"/>
                          <a:tab pos="6553835" algn="l"/>
                        </a:tabLst>
                      </a:pPr>
                      <a:endParaRPr lang="ru-RU" sz="1100" b="1" i="1" kern="0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 marL="44752" marR="44752" marT="0" marB="0"/>
                </a:tc>
              </a:tr>
            </a:tbl>
          </a:graphicData>
        </a:graphic>
      </p:graphicFrame>
      <p:pic>
        <p:nvPicPr>
          <p:cNvPr id="29" name="Рисунок 28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537" y="167556"/>
            <a:ext cx="608388" cy="579602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9220" y="269939"/>
            <a:ext cx="447736" cy="508587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882" y="208895"/>
            <a:ext cx="591785" cy="591785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438"/>
          <a:stretch/>
        </p:blipFill>
        <p:spPr>
          <a:xfrm>
            <a:off x="2981272" y="269939"/>
            <a:ext cx="542786" cy="548879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662" y="99024"/>
            <a:ext cx="537644" cy="714297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0393" y="222664"/>
            <a:ext cx="608388" cy="579602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2026" y="325047"/>
            <a:ext cx="447736" cy="508587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4645" y="264004"/>
            <a:ext cx="591785" cy="591785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438"/>
          <a:stretch/>
        </p:blipFill>
        <p:spPr>
          <a:xfrm>
            <a:off x="7563603" y="325047"/>
            <a:ext cx="542786" cy="548879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6096" y="167555"/>
            <a:ext cx="530530" cy="704846"/>
          </a:xfrm>
          <a:prstGeom prst="rect">
            <a:avLst/>
          </a:prstGeom>
        </p:spPr>
      </p:pic>
      <p:sp>
        <p:nvSpPr>
          <p:cNvPr id="49" name="AutoShape 2" descr="Изображения Carpentry Workshop | Бесплатные векторы, стоковые фото и PS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" name="AutoShape 4" descr="Изображения Carpentry Workshop | Бесплатные векторы, стоковые фото и PS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51" name="Таблица 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5376247"/>
              </p:ext>
            </p:extLst>
          </p:nvPr>
        </p:nvGraphicFramePr>
        <p:xfrm>
          <a:off x="305008" y="4958376"/>
          <a:ext cx="2163530" cy="1506881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2163530"/>
              </a:tblGrid>
              <a:tr h="127602">
                <a:tc>
                  <a:txBody>
                    <a:bodyPr/>
                    <a:lstStyle/>
                    <a:p>
                      <a:pPr marL="112395" algn="l">
                        <a:spcAft>
                          <a:spcPts val="0"/>
                        </a:spcAft>
                        <a:tabLst>
                          <a:tab pos="3027680" algn="l"/>
                          <a:tab pos="6553835" algn="l"/>
                        </a:tabLst>
                      </a:pPr>
                      <a:endParaRPr lang="ru-RU" sz="1800" b="1" kern="0" dirty="0">
                        <a:solidFill>
                          <a:srgbClr val="FF0000"/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Calibri"/>
                      </a:endParaRPr>
                    </a:p>
                  </a:txBody>
                  <a:tcPr marL="44752" marR="44752" marT="0" marB="0" anchor="ctr"/>
                </a:tc>
              </a:tr>
              <a:tr h="1232561">
                <a:tc>
                  <a:txBody>
                    <a:bodyPr/>
                    <a:lstStyle/>
                    <a:p>
                      <a:pPr marL="342900" marR="109220" lvl="0" indent="-342900" algn="just">
                        <a:spcAft>
                          <a:spcPts val="0"/>
                        </a:spcAft>
                        <a:buFont typeface="Wingdings"/>
                        <a:buChar char=""/>
                        <a:tabLst>
                          <a:tab pos="653415" algn="l"/>
                          <a:tab pos="6553835" algn="l"/>
                        </a:tabLst>
                      </a:pPr>
                      <a:r>
                        <a:rPr lang="ru-RU" sz="1200" b="1" i="0" kern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1.Зарегистрируйся в органах</a:t>
                      </a:r>
                      <a:r>
                        <a:rPr lang="ru-RU" sz="1200" b="1" i="0" kern="0" baseline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 </a:t>
                      </a:r>
                      <a:r>
                        <a:rPr lang="ru-RU" sz="1200" b="1" i="0" kern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службы занятости в качестве безработного или ищущего работу </a:t>
                      </a:r>
                    </a:p>
                  </a:txBody>
                  <a:tcPr marL="44752" marR="44752" marT="0" marB="0"/>
                </a:tc>
              </a:tr>
            </a:tbl>
          </a:graphicData>
        </a:graphic>
      </p:graphicFrame>
      <p:graphicFrame>
        <p:nvGraphicFramePr>
          <p:cNvPr id="52" name="Таблица 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809896"/>
              </p:ext>
            </p:extLst>
          </p:nvPr>
        </p:nvGraphicFramePr>
        <p:xfrm>
          <a:off x="3519516" y="3513661"/>
          <a:ext cx="2163530" cy="1430866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2163530"/>
              </a:tblGrid>
              <a:tr h="247831">
                <a:tc>
                  <a:txBody>
                    <a:bodyPr/>
                    <a:lstStyle/>
                    <a:p>
                      <a:pPr marL="112395" algn="l">
                        <a:spcAft>
                          <a:spcPts val="0"/>
                        </a:spcAft>
                        <a:tabLst>
                          <a:tab pos="3027680" algn="l"/>
                          <a:tab pos="6553835" algn="l"/>
                        </a:tabLst>
                      </a:pPr>
                      <a:endParaRPr lang="ru-RU" sz="1800" b="1" kern="0" dirty="0">
                        <a:solidFill>
                          <a:srgbClr val="FF0000"/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Calibri"/>
                      </a:endParaRPr>
                    </a:p>
                  </a:txBody>
                  <a:tcPr marL="44752" marR="44752" marT="0" marB="0" anchor="ctr"/>
                </a:tc>
              </a:tr>
              <a:tr h="1156546">
                <a:tc>
                  <a:txBody>
                    <a:bodyPr/>
                    <a:lstStyle/>
                    <a:p>
                      <a:pPr marL="342900" marR="109220" lvl="0" indent="-342900" algn="l">
                        <a:spcAft>
                          <a:spcPts val="0"/>
                        </a:spcAft>
                        <a:buFont typeface="Wingdings"/>
                        <a:buChar char=""/>
                        <a:tabLst>
                          <a:tab pos="653415" algn="l"/>
                          <a:tab pos="6553835" algn="l"/>
                        </a:tabLst>
                      </a:pPr>
                      <a:r>
                        <a:rPr lang="ru-RU" sz="1200" b="1" kern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2. Подай заявление через Портал государственных  услуг или</a:t>
                      </a:r>
                      <a:r>
                        <a:rPr lang="ru-RU" sz="1200" b="1" kern="0" baseline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 о</a:t>
                      </a:r>
                      <a:r>
                        <a:rPr lang="ru-RU" sz="1200" b="1" kern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братись в социальную защиту по месту жительства </a:t>
                      </a:r>
                    </a:p>
                  </a:txBody>
                  <a:tcPr marL="44752" marR="44752" marT="0" marB="0"/>
                </a:tc>
              </a:tr>
            </a:tbl>
          </a:graphicData>
        </a:graphic>
      </p:graphicFrame>
      <p:graphicFrame>
        <p:nvGraphicFramePr>
          <p:cNvPr id="53" name="Таблица 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8765983"/>
              </p:ext>
            </p:extLst>
          </p:nvPr>
        </p:nvGraphicFramePr>
        <p:xfrm>
          <a:off x="6084962" y="2185616"/>
          <a:ext cx="2908570" cy="269787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2908570"/>
              </a:tblGrid>
              <a:tr h="340866">
                <a:tc>
                  <a:txBody>
                    <a:bodyPr/>
                    <a:lstStyle/>
                    <a:p>
                      <a:pPr marL="112395" algn="l">
                        <a:spcAft>
                          <a:spcPts val="0"/>
                        </a:spcAft>
                        <a:tabLst>
                          <a:tab pos="3027680" algn="l"/>
                          <a:tab pos="6553835" algn="l"/>
                        </a:tabLst>
                      </a:pPr>
                      <a:endParaRPr lang="ru-RU" sz="1800" b="1" kern="0" dirty="0">
                        <a:solidFill>
                          <a:srgbClr val="FF0000"/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Calibri"/>
                      </a:endParaRPr>
                    </a:p>
                  </a:txBody>
                  <a:tcPr marL="44752" marR="44752" marT="0" marB="0" anchor="ctr"/>
                </a:tc>
              </a:tr>
              <a:tr h="2357004">
                <a:tc>
                  <a:txBody>
                    <a:bodyPr/>
                    <a:lstStyle/>
                    <a:p>
                      <a:pPr marL="342900" marR="109220" lvl="0" indent="-342900" algn="just">
                        <a:spcAft>
                          <a:spcPts val="0"/>
                        </a:spcAft>
                        <a:buFont typeface="Wingdings"/>
                        <a:buChar char=""/>
                        <a:tabLst>
                          <a:tab pos="653415" algn="l"/>
                          <a:tab pos="6553835" algn="l"/>
                        </a:tabLst>
                      </a:pPr>
                      <a:r>
                        <a:rPr lang="ru-RU" sz="1200" b="1" kern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3.  Получи до </a:t>
                      </a:r>
                      <a:r>
                        <a:rPr lang="ru-RU" sz="1800" b="1" kern="0" dirty="0" smtClean="0">
                          <a:solidFill>
                            <a:srgbClr val="FF0000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73 492,00 руб.</a:t>
                      </a:r>
                    </a:p>
                    <a:p>
                      <a:pPr marL="0" marR="109220" lvl="0" indent="0" algn="just">
                        <a:spcAft>
                          <a:spcPts val="0"/>
                        </a:spcAft>
                        <a:buFont typeface="Wingdings"/>
                        <a:buNone/>
                        <a:tabLst>
                          <a:tab pos="653415" algn="l"/>
                          <a:tab pos="6553835" algn="l"/>
                        </a:tabLst>
                      </a:pPr>
                      <a:r>
                        <a:rPr lang="ru-RU" sz="1200" b="1" kern="0" dirty="0" smtClean="0">
                          <a:solidFill>
                            <a:srgbClr val="FF0000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*18 373,00 руб. </a:t>
                      </a:r>
                      <a:r>
                        <a:rPr lang="ru-RU" sz="1200" b="1" kern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предоставляется в первый месяц с даты заключения социального контракта и в течении </a:t>
                      </a:r>
                      <a:br>
                        <a:rPr lang="ru-RU" sz="1200" b="1" kern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</a:br>
                      <a:r>
                        <a:rPr lang="ru-RU" sz="1200" b="1" kern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3-х месяцев с момента подтверждения факта трудоустройства заявителя (не более 4-х выплат)</a:t>
                      </a:r>
                    </a:p>
                    <a:p>
                      <a:pPr marL="0" marR="109220" lvl="0" indent="0" algn="just">
                        <a:spcAft>
                          <a:spcPts val="0"/>
                        </a:spcAft>
                        <a:buFont typeface="Wingdings"/>
                        <a:buNone/>
                        <a:tabLst>
                          <a:tab pos="653415" algn="l"/>
                          <a:tab pos="6553835" algn="l"/>
                        </a:tabLst>
                      </a:pPr>
                      <a:r>
                        <a:rPr lang="ru-RU" sz="1200" b="1" kern="0" dirty="0" smtClean="0">
                          <a:solidFill>
                            <a:srgbClr val="FF0000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 До</a:t>
                      </a:r>
                      <a:r>
                        <a:rPr lang="ru-RU" sz="1200" b="1" kern="0" baseline="0" dirty="0" smtClean="0">
                          <a:solidFill>
                            <a:srgbClr val="FF0000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 </a:t>
                      </a:r>
                      <a:r>
                        <a:rPr lang="ru-RU" sz="1200" b="1" kern="0" dirty="0" smtClean="0">
                          <a:solidFill>
                            <a:srgbClr val="FF0000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30 000,00 руб. </a:t>
                      </a:r>
                      <a:r>
                        <a:rPr lang="ru-RU" sz="1200" b="1" kern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на прохождение</a:t>
                      </a:r>
                      <a:r>
                        <a:rPr lang="ru-RU" sz="1200" b="1" kern="0" baseline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 обучения (в случае необходимости)</a:t>
                      </a:r>
                    </a:p>
                    <a:p>
                      <a:pPr marL="0" marR="109220" lvl="0" indent="0" algn="just">
                        <a:spcAft>
                          <a:spcPts val="0"/>
                        </a:spcAft>
                        <a:buFont typeface="Wingdings"/>
                        <a:buNone/>
                        <a:tabLst>
                          <a:tab pos="653415" algn="l"/>
                          <a:tab pos="6553835" algn="l"/>
                        </a:tabLst>
                      </a:pPr>
                      <a:r>
                        <a:rPr lang="ru-RU" sz="1200" b="1" kern="0" baseline="0" dirty="0" smtClean="0">
                          <a:solidFill>
                            <a:srgbClr val="FF0000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 </a:t>
                      </a:r>
                      <a:r>
                        <a:rPr lang="ru-RU" sz="1200" b="1" kern="0" baseline="0" smtClean="0">
                          <a:solidFill>
                            <a:srgbClr val="FF0000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+</a:t>
                      </a:r>
                      <a:r>
                        <a:rPr lang="ru-RU" sz="1200" b="1" kern="0" baseline="0" smtClean="0">
                          <a:solidFill>
                            <a:srgbClr val="FF0000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9186,50 </a:t>
                      </a:r>
                      <a:r>
                        <a:rPr lang="ru-RU" sz="1200" b="1" kern="0" baseline="0" dirty="0" smtClean="0">
                          <a:solidFill>
                            <a:srgbClr val="FF0000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руб. </a:t>
                      </a:r>
                      <a:r>
                        <a:rPr lang="ru-RU" sz="1200" b="1" kern="0" baseline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стипендия на период прохождения обучения (не более 3-х месяцев)</a:t>
                      </a:r>
                      <a:endParaRPr lang="ru-RU" sz="1200" b="1" kern="0" dirty="0" smtClean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 marL="44752" marR="44752" marT="0" marB="0"/>
                </a:tc>
              </a:tr>
            </a:tbl>
          </a:graphicData>
        </a:graphic>
      </p:graphicFrame>
      <p:graphicFrame>
        <p:nvGraphicFramePr>
          <p:cNvPr id="54" name="Таблица 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7718055"/>
              </p:ext>
            </p:extLst>
          </p:nvPr>
        </p:nvGraphicFramePr>
        <p:xfrm>
          <a:off x="5194436" y="4639043"/>
          <a:ext cx="3988690" cy="2016223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3988690"/>
              </a:tblGrid>
              <a:tr h="257335">
                <a:tc>
                  <a:txBody>
                    <a:bodyPr/>
                    <a:lstStyle/>
                    <a:p>
                      <a:pPr marL="112395" algn="l">
                        <a:spcAft>
                          <a:spcPts val="0"/>
                        </a:spcAft>
                        <a:tabLst>
                          <a:tab pos="3027680" algn="l"/>
                          <a:tab pos="6553835" algn="l"/>
                        </a:tabLst>
                      </a:pPr>
                      <a:endParaRPr lang="ru-RU" sz="1800" b="1" kern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Calibri"/>
                      </a:endParaRPr>
                    </a:p>
                  </a:txBody>
                  <a:tcPr marL="44752" marR="44752" marT="0" marB="0" anchor="ctr"/>
                </a:tc>
              </a:tr>
              <a:tr h="1741903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За консультацией можно  обратиться: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ü"/>
                      </a:pPr>
                      <a:r>
                        <a:rPr lang="ru-RU" sz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в учреждения социальной защиты по месту жительства 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ü"/>
                      </a:pPr>
                      <a:r>
                        <a:rPr lang="ru-RU" sz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в Единый центр приёма документов (г. Ульяновск ул. Карла Маркса д.19), а также по телефонам :+7(8422) 416692 (доб. 9690, 9691, 9692), +7(8422) 44-96-84 (доб.9571, 9560, 9561).  Подробная информация об  условиях, формах, документах на сайте: </a:t>
                      </a:r>
                      <a:r>
                        <a:rPr lang="ru-RU" sz="12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СоцГарантия73 </a:t>
                      </a:r>
                    </a:p>
                    <a:p>
                      <a:pPr marL="0" marR="109220" lvl="0" indent="0" algn="just">
                        <a:spcAft>
                          <a:spcPts val="0"/>
                        </a:spcAft>
                        <a:buFont typeface="Wingdings"/>
                        <a:buNone/>
                        <a:tabLst>
                          <a:tab pos="653415" algn="l"/>
                          <a:tab pos="6553835" algn="l"/>
                        </a:tabLst>
                      </a:pPr>
                      <a:endParaRPr lang="ru-RU" sz="1200" b="1" kern="0" dirty="0" smtClean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 marL="44752" marR="44752" marT="0" marB="0"/>
                </a:tc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26036">
            <a:off x="925377" y="2205795"/>
            <a:ext cx="2855426" cy="12751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4622" y="1701602"/>
            <a:ext cx="1274808" cy="82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67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0" advClick="0" advTm="11000"/>
    </mc:Choice>
    <mc:Fallback xmlns="">
      <p:transition spd="slow" advClick="0" advTm="11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1703</TotalTime>
  <Words>131</Words>
  <Application>Microsoft Office PowerPoint</Application>
  <PresentationFormat>Произвольный</PresentationFormat>
  <Paragraphs>11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9" baseType="lpstr">
      <vt:lpstr>Arial</vt:lpstr>
      <vt:lpstr>Calibri</vt:lpstr>
      <vt:lpstr>Georgia</vt:lpstr>
      <vt:lpstr>Wingdings</vt:lpstr>
      <vt:lpstr>PT Astra Serif</vt:lpstr>
      <vt:lpstr>Trebuchet MS</vt:lpstr>
      <vt:lpstr>Aharoni</vt:lpstr>
      <vt:lpstr>Воздушный поток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PowerPoint</dc:title>
  <dc:creator>doc2pdf</dc:creator>
  <cp:lastModifiedBy>Малашина Кристина Алексеевна</cp:lastModifiedBy>
  <cp:revision>147</cp:revision>
  <dcterms:created xsi:type="dcterms:W3CDTF">2021-03-23T07:29:09Z</dcterms:created>
  <dcterms:modified xsi:type="dcterms:W3CDTF">2026-02-04T12:55:15Z</dcterms:modified>
</cp:coreProperties>
</file>