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702" r:id="rId1"/>
  </p:sldMasterIdLst>
  <p:sldIdLst>
    <p:sldId id="289" r:id="rId2"/>
  </p:sldIdLst>
  <p:sldSz cx="9145588" cy="6859588"/>
  <p:notesSz cx="9872663" cy="6858000"/>
  <p:embeddedFontLst>
    <p:embeddedFont>
      <p:font typeface="Calibri" panose="020F0502020204030204" pitchFamily="34" charset="0"/>
      <p:regular r:id="rId3"/>
      <p:bold r:id="rId4"/>
      <p:italic r:id="rId5"/>
      <p:boldItalic r:id="rId6"/>
    </p:embeddedFont>
    <p:embeddedFont>
      <p:font typeface="Georgia" panose="02040502050405020303" pitchFamily="18" charset="0"/>
      <p:regular r:id="rId7"/>
      <p:bold r:id="rId8"/>
      <p:italic r:id="rId9"/>
      <p:boldItalic r:id="rId10"/>
    </p:embeddedFont>
    <p:embeddedFont>
      <p:font typeface="PT Astra Serif" panose="020A0603040505020204" pitchFamily="18" charset="-52"/>
      <p:regular r:id="rId11"/>
      <p:bold r:id="rId12"/>
      <p:italic r:id="rId13"/>
      <p:boldItalic r:id="rId14"/>
    </p:embeddedFont>
    <p:embeddedFont>
      <p:font typeface="Trebuchet MS" panose="020B0603020202020204" pitchFamily="34" charset="0"/>
      <p:regular r:id="rId15"/>
      <p:bold r:id="rId16"/>
      <p:italic r:id="rId17"/>
      <p:boldItalic r:id="rId18"/>
    </p:embeddedFont>
    <p:embeddedFont>
      <p:font typeface="Aharoni" panose="02010803020104030203" pitchFamily="2" charset="-79"/>
      <p:bold r:id="rId19"/>
    </p:embeddedFont>
  </p:embeddedFontLst>
  <p:defaultTextStyle>
    <a:defPPr>
      <a:defRPr lang="ru-RU"/>
    </a:defPPr>
    <a:lvl1pPr marL="0" algn="l" defTabSz="515488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1pPr>
    <a:lvl2pPr marL="257743" algn="l" defTabSz="515488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2pPr>
    <a:lvl3pPr marL="515488" algn="l" defTabSz="515488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773230" algn="l" defTabSz="515488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1030974" algn="l" defTabSz="515488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1288718" algn="l" defTabSz="515488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1546462" algn="l" defTabSz="515488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1804205" algn="l" defTabSz="515488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2061949" algn="l" defTabSz="515488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8A107856-5554-42FB-B03E-39F5DBC370BA}" styleName="Средний стиль 4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0E3FDE45-AF77-4B5C-9715-49D594BDF05E}" styleName="Светлый стиль 1 -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9DCAF9ED-07DC-4A11-8D7F-57B35C25682E}" styleName="Средний стиль 1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9352" autoAdjust="0"/>
    <p:restoredTop sz="99086" autoAdjust="0"/>
  </p:normalViewPr>
  <p:slideViewPr>
    <p:cSldViewPr>
      <p:cViewPr>
        <p:scale>
          <a:sx n="100" d="100"/>
          <a:sy n="100" d="100"/>
        </p:scale>
        <p:origin x="-2322" y="-462"/>
      </p:cViewPr>
      <p:guideLst>
        <p:guide orient="horz" pos="2115"/>
        <p:guide pos="122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6.fntdata"/><Relationship Id="rId13" Type="http://schemas.openxmlformats.org/officeDocument/2006/relationships/font" Target="fonts/font11.fntdata"/><Relationship Id="rId18" Type="http://schemas.openxmlformats.org/officeDocument/2006/relationships/font" Target="fonts/font16.fntdata"/><Relationship Id="rId3" Type="http://schemas.openxmlformats.org/officeDocument/2006/relationships/font" Target="fonts/font1.fntdata"/><Relationship Id="rId21" Type="http://schemas.openxmlformats.org/officeDocument/2006/relationships/viewProps" Target="viewProps.xml"/><Relationship Id="rId7" Type="http://schemas.openxmlformats.org/officeDocument/2006/relationships/font" Target="fonts/font5.fntdata"/><Relationship Id="rId12" Type="http://schemas.openxmlformats.org/officeDocument/2006/relationships/font" Target="fonts/font10.fntdata"/><Relationship Id="rId17" Type="http://schemas.openxmlformats.org/officeDocument/2006/relationships/font" Target="fonts/font15.fntdata"/><Relationship Id="rId2" Type="http://schemas.openxmlformats.org/officeDocument/2006/relationships/slide" Target="slides/slide1.xml"/><Relationship Id="rId16" Type="http://schemas.openxmlformats.org/officeDocument/2006/relationships/font" Target="fonts/font14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4.fntdata"/><Relationship Id="rId11" Type="http://schemas.openxmlformats.org/officeDocument/2006/relationships/font" Target="fonts/font9.fntdata"/><Relationship Id="rId5" Type="http://schemas.openxmlformats.org/officeDocument/2006/relationships/font" Target="fonts/font3.fntdata"/><Relationship Id="rId15" Type="http://schemas.openxmlformats.org/officeDocument/2006/relationships/font" Target="fonts/font13.fntdata"/><Relationship Id="rId23" Type="http://schemas.openxmlformats.org/officeDocument/2006/relationships/tableStyles" Target="tableStyles.xml"/><Relationship Id="rId10" Type="http://schemas.openxmlformats.org/officeDocument/2006/relationships/font" Target="fonts/font8.fntdata"/><Relationship Id="rId19" Type="http://schemas.openxmlformats.org/officeDocument/2006/relationships/font" Target="fonts/font17.fntdata"/><Relationship Id="rId4" Type="http://schemas.openxmlformats.org/officeDocument/2006/relationships/font" Target="fonts/font2.fntdata"/><Relationship Id="rId9" Type="http://schemas.openxmlformats.org/officeDocument/2006/relationships/font" Target="fonts/font7.fntdata"/><Relationship Id="rId14" Type="http://schemas.openxmlformats.org/officeDocument/2006/relationships/font" Target="fonts/font12.fntdata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7815"/>
            <a:ext cx="9145588" cy="2991773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9" tIns="45725" rIns="91449" bIns="45725"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5588" cy="3867815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9" tIns="45725" rIns="91449" bIns="45725"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925"/>
            <a:ext cx="9145588" cy="2286529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9" tIns="45725" rIns="91449" bIns="45725"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571"/>
            <a:ext cx="9145588" cy="5106582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9" tIns="45725" rIns="91449" bIns="45725"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4051" y="5053716"/>
            <a:ext cx="5637989" cy="882323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7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9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2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4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7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9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724" y="3133016"/>
            <a:ext cx="7176597" cy="1793582"/>
          </a:xfrm>
          <a:effectLst/>
        </p:spPr>
        <p:txBody>
          <a:bodyPr>
            <a:noAutofit/>
          </a:bodyPr>
          <a:lstStyle>
            <a:lvl1pPr marL="640144" indent="-457246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331" y="731688"/>
            <a:ext cx="6401912" cy="3475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959" y="376605"/>
            <a:ext cx="2057757" cy="5239552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691" y="731689"/>
            <a:ext cx="4830126" cy="48958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Title</a:t>
            </a:r>
            <a:endParaRPr lang="en-US"/>
          </a:p>
        </p:txBody>
      </p:sp>
      <p:sp>
        <p:nvSpPr>
          <p:cNvPr id="3" name="Text 2"/>
          <p:cNvSpPr>
            <a:spLocks noGrp="1"/>
          </p:cNvSpPr>
          <p:nvPr>
            <p:ph type="body" idx="1"/>
          </p:nvPr>
        </p:nvSpPr>
        <p:spPr>
          <a:xfrm>
            <a:off x="188867" y="1642063"/>
            <a:ext cx="3399587" cy="1384995"/>
          </a:xfrm>
        </p:spPr>
        <p:txBody>
          <a:bodyPr/>
          <a:lstStyle/>
          <a:p>
            <a:pPr lvl="0"/>
            <a:r>
              <a:rPr lang="en-US" smtClean="0"/>
              <a:t>Text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525B2-4347-4F72-BAF7-76B19438D329}" type="datetimeFigureOut">
              <a:rPr lang="en-US" smtClean="0"/>
              <a:t>2/10/2026</a:t>
            </a:fld>
            <a:endParaRPr lang="en-US" dirty="0"/>
          </a:p>
        </p:txBody>
      </p:sp>
      <p:sp>
        <p:nvSpPr>
          <p:cNvPr id="5" name="Foo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073CC-40D5-4B23-8DF0-9BD0A0C12F2C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0" advClick="0" advTm="11000"/>
    </mc:Choice>
    <mc:Fallback xmlns="">
      <p:transition spd="slow" advClick="0" advTm="11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198" y="731689"/>
            <a:ext cx="6401912" cy="34755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7815"/>
            <a:ext cx="9145588" cy="2991773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9" tIns="45725" rIns="91449" bIns="45725"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5588" cy="3867815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9" tIns="45725" rIns="91449" bIns="45725"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925"/>
            <a:ext cx="9145588" cy="2286529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9" tIns="45725" rIns="91449" bIns="45725"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571"/>
            <a:ext cx="9145588" cy="5106582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9" tIns="45725" rIns="91449" bIns="45725"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548" y="2173151"/>
            <a:ext cx="5967702" cy="2423907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789" y="4608578"/>
            <a:ext cx="5971531" cy="835653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4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9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73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98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22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47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7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9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2/10/2026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3198" y="731688"/>
            <a:ext cx="3347285" cy="34755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959" y="731689"/>
            <a:ext cx="3347285" cy="34755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199" y="731689"/>
            <a:ext cx="3347285" cy="639910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46" indent="0">
              <a:buNone/>
              <a:defRPr sz="2000" b="1"/>
            </a:lvl2pPr>
            <a:lvl3pPr marL="914491" indent="0">
              <a:buNone/>
              <a:defRPr sz="1800" b="1"/>
            </a:lvl3pPr>
            <a:lvl4pPr marL="1371737" indent="0">
              <a:buNone/>
              <a:defRPr sz="1600" b="1"/>
            </a:lvl4pPr>
            <a:lvl5pPr marL="1828983" indent="0">
              <a:buNone/>
              <a:defRPr sz="1600" b="1"/>
            </a:lvl5pPr>
            <a:lvl6pPr marL="2286229" indent="0">
              <a:buNone/>
              <a:defRPr sz="1600" b="1"/>
            </a:lvl6pPr>
            <a:lvl7pPr marL="2743474" indent="0">
              <a:buNone/>
              <a:defRPr sz="1600" b="1"/>
            </a:lvl7pPr>
            <a:lvl8pPr marL="3200720" indent="0">
              <a:buNone/>
              <a:defRPr sz="1600" b="1"/>
            </a:lvl8pPr>
            <a:lvl9pPr marL="3657966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648" y="1400651"/>
            <a:ext cx="3347285" cy="274383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109" y="731689"/>
            <a:ext cx="3347285" cy="639910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46" indent="0">
              <a:buNone/>
              <a:defRPr sz="2000" b="1"/>
            </a:lvl2pPr>
            <a:lvl3pPr marL="914491" indent="0">
              <a:buNone/>
              <a:defRPr sz="1800" b="1"/>
            </a:lvl3pPr>
            <a:lvl4pPr marL="1371737" indent="0">
              <a:buNone/>
              <a:defRPr sz="1600" b="1"/>
            </a:lvl4pPr>
            <a:lvl5pPr marL="1828983" indent="0">
              <a:buNone/>
              <a:defRPr sz="1600" b="1"/>
            </a:lvl5pPr>
            <a:lvl6pPr marL="2286229" indent="0">
              <a:buNone/>
              <a:defRPr sz="1600" b="1"/>
            </a:lvl6pPr>
            <a:lvl7pPr marL="2743474" indent="0">
              <a:buNone/>
              <a:defRPr sz="1600" b="1"/>
            </a:lvl7pPr>
            <a:lvl8pPr marL="3200720" indent="0">
              <a:buNone/>
              <a:defRPr sz="1600" b="1"/>
            </a:lvl8pPr>
            <a:lvl9pPr marL="3657966" indent="0">
              <a:buNone/>
              <a:defRPr sz="1600" b="1"/>
            </a:lvl9pPr>
          </a:lstStyle>
          <a:p>
            <a:pPr marL="0" lvl="0" indent="0" algn="ctr" defTabSz="914491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832" y="1399356"/>
            <a:ext cx="3347285" cy="274383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2/10/2026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2/10/2026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2/10/2026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241" y="2210312"/>
            <a:ext cx="3636716" cy="1258784"/>
          </a:xfrm>
          <a:effectLst/>
        </p:spPr>
        <p:txBody>
          <a:bodyPr anchor="b">
            <a:noAutofit/>
          </a:bodyPr>
          <a:lstStyle>
            <a:lvl1pPr marL="228623" indent="-228623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4313" y="731690"/>
            <a:ext cx="4017783" cy="4895863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952" y="3498612"/>
            <a:ext cx="3389248" cy="2140013"/>
          </a:xfrm>
        </p:spPr>
        <p:txBody>
          <a:bodyPr/>
          <a:lstStyle>
            <a:lvl1pPr marL="0" indent="0">
              <a:buNone/>
              <a:defRPr sz="1400"/>
            </a:lvl1pPr>
            <a:lvl2pPr marL="457246" indent="0">
              <a:buNone/>
              <a:defRPr sz="1200"/>
            </a:lvl2pPr>
            <a:lvl3pPr marL="914491" indent="0">
              <a:buNone/>
              <a:defRPr sz="1000"/>
            </a:lvl3pPr>
            <a:lvl4pPr marL="1371737" indent="0">
              <a:buNone/>
              <a:defRPr sz="900"/>
            </a:lvl4pPr>
            <a:lvl5pPr marL="1828983" indent="0">
              <a:buNone/>
              <a:defRPr sz="900"/>
            </a:lvl5pPr>
            <a:lvl6pPr marL="2286229" indent="0">
              <a:buNone/>
              <a:defRPr sz="900"/>
            </a:lvl6pPr>
            <a:lvl7pPr marL="2743474" indent="0">
              <a:buNone/>
              <a:defRPr sz="900"/>
            </a:lvl7pPr>
            <a:lvl8pPr marL="3200720" indent="0">
              <a:buNone/>
              <a:defRPr sz="900"/>
            </a:lvl8pPr>
            <a:lvl9pPr marL="3657966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2/10/2026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7815"/>
            <a:ext cx="9145588" cy="2991773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9" tIns="45725" rIns="91449" bIns="45725"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5588" cy="3867815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9" tIns="45725" rIns="91449" bIns="45725"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925"/>
            <a:ext cx="9145588" cy="2286529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9" tIns="45725" rIns="91449" bIns="45725"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571"/>
            <a:ext cx="9145588" cy="5106582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9" tIns="45725" rIns="91449" bIns="45725"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952" y="1143265"/>
            <a:ext cx="4115515" cy="3128530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46" indent="0">
              <a:buNone/>
              <a:defRPr sz="2800"/>
            </a:lvl2pPr>
            <a:lvl3pPr marL="914491" indent="0">
              <a:buNone/>
              <a:defRPr sz="2400"/>
            </a:lvl3pPr>
            <a:lvl4pPr marL="1371737" indent="0">
              <a:buNone/>
              <a:defRPr sz="2000"/>
            </a:lvl4pPr>
            <a:lvl5pPr marL="1828983" indent="0">
              <a:buNone/>
              <a:defRPr sz="2000"/>
            </a:lvl5pPr>
            <a:lvl6pPr marL="2286229" indent="0">
              <a:buNone/>
              <a:defRPr sz="2000"/>
            </a:lvl6pPr>
            <a:lvl7pPr marL="2743474" indent="0">
              <a:buNone/>
              <a:defRPr sz="2000"/>
            </a:lvl7pPr>
            <a:lvl8pPr marL="3200720" indent="0">
              <a:buNone/>
              <a:defRPr sz="2000"/>
            </a:lvl8pPr>
            <a:lvl9pPr marL="3657966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8039" y="1010720"/>
            <a:ext cx="3694756" cy="2163521"/>
          </a:xfrm>
        </p:spPr>
        <p:txBody>
          <a:bodyPr anchor="b"/>
          <a:lstStyle>
            <a:lvl1pPr marL="182898" indent="-182898">
              <a:buFont typeface="Georgia" pitchFamily="18" charset="0"/>
              <a:buChar char="*"/>
              <a:defRPr sz="1600"/>
            </a:lvl1pPr>
            <a:lvl2pPr marL="457246" indent="0">
              <a:buNone/>
              <a:defRPr sz="1200"/>
            </a:lvl2pPr>
            <a:lvl3pPr marL="914491" indent="0">
              <a:buNone/>
              <a:defRPr sz="1000"/>
            </a:lvl3pPr>
            <a:lvl4pPr marL="1371737" indent="0">
              <a:buNone/>
              <a:defRPr sz="900"/>
            </a:lvl4pPr>
            <a:lvl5pPr marL="1828983" indent="0">
              <a:buNone/>
              <a:defRPr sz="900"/>
            </a:lvl5pPr>
            <a:lvl6pPr marL="2286229" indent="0">
              <a:buNone/>
              <a:defRPr sz="900"/>
            </a:lvl6pPr>
            <a:lvl7pPr marL="2743474" indent="0">
              <a:buNone/>
              <a:defRPr sz="900"/>
            </a:lvl7pPr>
            <a:lvl8pPr marL="3200720" indent="0">
              <a:buNone/>
              <a:defRPr sz="900"/>
            </a:lvl8pPr>
            <a:lvl9pPr marL="3657966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2/10/2026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394" y="4465455"/>
            <a:ext cx="6384647" cy="1143265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6582"/>
            <a:ext cx="9145588" cy="1753006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9" tIns="45725" rIns="91449" bIns="45725"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5588" cy="5106582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9" tIns="45725" rIns="91449" bIns="45725"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9177"/>
            <a:ext cx="9145588" cy="2286529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9" tIns="45725" rIns="91449" bIns="45725"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571"/>
            <a:ext cx="9145588" cy="5106582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9" tIns="45725" rIns="91449" bIns="45725"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601" y="4373180"/>
            <a:ext cx="6513642" cy="1143265"/>
          </a:xfrm>
          <a:prstGeom prst="rect">
            <a:avLst/>
          </a:prstGeom>
          <a:effectLst/>
        </p:spPr>
        <p:txBody>
          <a:bodyPr vert="horz" lIns="91449" tIns="45725" rIns="91449" bIns="45725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198" y="732429"/>
            <a:ext cx="6401912" cy="3475525"/>
          </a:xfrm>
          <a:prstGeom prst="rect">
            <a:avLst/>
          </a:prstGeom>
        </p:spPr>
        <p:txBody>
          <a:bodyPr vert="horz" lIns="91449" tIns="45725" rIns="91449" bIns="45725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3272" y="6173629"/>
            <a:ext cx="2515037" cy="365210"/>
          </a:xfrm>
          <a:prstGeom prst="rect">
            <a:avLst/>
          </a:prstGeom>
        </p:spPr>
        <p:txBody>
          <a:bodyPr vert="horz" lIns="91449" tIns="45725" rIns="91449" bIns="45725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2/10/2026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79" y="6173629"/>
            <a:ext cx="3353383" cy="365210"/>
          </a:xfrm>
          <a:prstGeom prst="rect">
            <a:avLst/>
          </a:prstGeom>
        </p:spPr>
        <p:txBody>
          <a:bodyPr vert="horz" lIns="91449" tIns="45725" rIns="91449" bIns="45725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661" y="6173629"/>
            <a:ext cx="1829118" cy="365210"/>
          </a:xfrm>
          <a:prstGeom prst="rect">
            <a:avLst/>
          </a:prstGeom>
        </p:spPr>
        <p:txBody>
          <a:bodyPr vert="horz" lIns="91449" tIns="45725" rIns="91449" bIns="45725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6F15528-21DE-4FAA-801E-634DDDAF4B2B}" type="slidenum">
              <a:rPr lang="ru-RU" smtClean="0"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  <p:sldLayoutId id="2147483714" r:id="rId12"/>
  </p:sldLayoutIdLst>
  <p:timing>
    <p:tnLst>
      <p:par>
        <p:cTn id="1" dur="indefinite" restart="never" nodeType="tmRoot"/>
      </p:par>
    </p:tnLst>
  </p:timing>
  <p:txStyles>
    <p:titleStyle>
      <a:lvl1pPr marL="320072" indent="-320072" algn="r" defTabSz="914491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23" indent="-182898" algn="l" defTabSz="914491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95" indent="-182898" algn="l" defTabSz="914491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3042" indent="-182898" algn="l" defTabSz="914491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390" indent="-182898" algn="l" defTabSz="914491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90027" indent="-182898" algn="l" defTabSz="914491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374" indent="-182898" algn="l" defTabSz="914491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6157" indent="-182898" algn="l" defTabSz="914491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229" indent="-182898" algn="l" defTabSz="914491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8011" indent="-182898" algn="l" defTabSz="914491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9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46" algn="l" defTabSz="91449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91" algn="l" defTabSz="91449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737" algn="l" defTabSz="91449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983" algn="l" defTabSz="91449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229" algn="l" defTabSz="91449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474" algn="l" defTabSz="91449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720" algn="l" defTabSz="91449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966" algn="l" defTabSz="91449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microsoft.com/office/2007/relationships/hdphoto" Target="../media/hdphoto5.wdp"/><Relationship Id="rId3" Type="http://schemas.openxmlformats.org/officeDocument/2006/relationships/image" Target="../media/image2.png"/><Relationship Id="rId7" Type="http://schemas.openxmlformats.org/officeDocument/2006/relationships/image" Target="../media/image4.jpeg"/><Relationship Id="rId12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6" Type="http://schemas.microsoft.com/office/2007/relationships/hdphoto" Target="../media/hdphoto2.wdp"/><Relationship Id="rId11" Type="http://schemas.microsoft.com/office/2007/relationships/hdphoto" Target="../media/hdphoto4.wdp"/><Relationship Id="rId5" Type="http://schemas.openxmlformats.org/officeDocument/2006/relationships/image" Target="../media/image3.png"/><Relationship Id="rId10" Type="http://schemas.openxmlformats.org/officeDocument/2006/relationships/image" Target="../media/image6.png"/><Relationship Id="rId4" Type="http://schemas.microsoft.com/office/2007/relationships/hdphoto" Target="../media/hdphoto1.wdp"/><Relationship Id="rId9" Type="http://schemas.microsoft.com/office/2007/relationships/hdphoto" Target="../media/hdphoto3.wdp"/><Relationship Id="rId1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Рисунок 3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8383" y="5077983"/>
            <a:ext cx="1304687" cy="869791"/>
          </a:xfrm>
          <a:prstGeom prst="rect">
            <a:avLst/>
          </a:prstGeom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38096487"/>
              </p:ext>
            </p:extLst>
          </p:nvPr>
        </p:nvGraphicFramePr>
        <p:xfrm>
          <a:off x="4737893" y="4244667"/>
          <a:ext cx="4306441" cy="1705407"/>
        </p:xfrm>
        <a:graphic>
          <a:graphicData uri="http://schemas.openxmlformats.org/drawingml/2006/table">
            <a:tbl>
              <a:tblPr firstRow="1" firstCol="1" bandRow="1">
                <a:tableStyleId>{8A107856-5554-42FB-B03E-39F5DBC370BA}</a:tableStyleId>
              </a:tblPr>
              <a:tblGrid>
                <a:gridCol w="4306441"/>
              </a:tblGrid>
              <a:tr h="196647">
                <a:tc>
                  <a:txBody>
                    <a:bodyPr/>
                    <a:lstStyle/>
                    <a:p>
                      <a:pPr marL="112395" algn="l">
                        <a:spcAft>
                          <a:spcPts val="0"/>
                        </a:spcAft>
                        <a:tabLst>
                          <a:tab pos="3027680" algn="l"/>
                          <a:tab pos="6553835" algn="l"/>
                        </a:tabLst>
                      </a:pPr>
                      <a:r>
                        <a:rPr lang="ru-RU" sz="1100" kern="0" dirty="0">
                          <a:solidFill>
                            <a:srgbClr val="FF0000"/>
                          </a:solidFill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ОБЯЗАТЕЛЬСТВА ГРАЖДАНИНА </a:t>
                      </a:r>
                      <a:r>
                        <a:rPr lang="ru-RU" sz="1100" kern="0" dirty="0" smtClean="0">
                          <a:solidFill>
                            <a:srgbClr val="FF0000"/>
                          </a:solidFill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:</a:t>
                      </a:r>
                      <a:endParaRPr lang="ru-RU" sz="1100" b="1" kern="0" dirty="0">
                        <a:solidFill>
                          <a:srgbClr val="FF0000"/>
                        </a:solidFill>
                        <a:effectLst/>
                        <a:latin typeface="PT Astra Serif" panose="020A0603040505020204" pitchFamily="18" charset="-52"/>
                        <a:ea typeface="PT Astra Serif" panose="020A0603040505020204" pitchFamily="18" charset="-52"/>
                        <a:cs typeface="Calibri"/>
                      </a:endParaRPr>
                    </a:p>
                  </a:txBody>
                  <a:tcPr marL="44752" marR="44752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362439">
                <a:tc>
                  <a:txBody>
                    <a:bodyPr/>
                    <a:lstStyle/>
                    <a:p>
                      <a:pPr marL="171450" lvl="0" indent="-171450">
                        <a:buFont typeface="Wingdings" panose="05000000000000000000" pitchFamily="2" charset="2"/>
                        <a:buChar char="ü"/>
                      </a:pPr>
                      <a:r>
                        <a:rPr lang="ru-RU" sz="1100" dirty="0" smtClean="0"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Регистрация в качестве индивидуального предпринимателя или налогоплательщика налога на профессиональный доход (в случае отсутствия такой регистрации на дату заключения социального контракта);</a:t>
                      </a:r>
                    </a:p>
                    <a:p>
                      <a:pPr marL="171450" lvl="0" indent="-171450">
                        <a:buFont typeface="Wingdings" panose="05000000000000000000" pitchFamily="2" charset="2"/>
                        <a:buChar char="ü"/>
                      </a:pPr>
                      <a:r>
                        <a:rPr lang="ru-RU" sz="1100" dirty="0" smtClean="0"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Повышение денежного дохода гражданина (членов семьи гражданина) по истечении срока действия социального контракта в соответствии с прогнозными значениями этих доходов, предусмотренными бизнес-планом</a:t>
                      </a:r>
                    </a:p>
                    <a:p>
                      <a:pPr marL="113665" marR="111125" algn="just">
                        <a:spcAft>
                          <a:spcPts val="0"/>
                        </a:spcAft>
                      </a:pPr>
                      <a:r>
                        <a:rPr lang="ru-RU" sz="1100" spc="-5" dirty="0" smtClean="0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 </a:t>
                      </a:r>
                      <a:endParaRPr lang="ru-RU" sz="1100" dirty="0">
                        <a:effectLst/>
                        <a:latin typeface="PT Astra Serif" panose="020A0603040505020204" pitchFamily="18" charset="-52"/>
                        <a:ea typeface="PT Astra Serif" panose="020A0603040505020204" pitchFamily="18" charset="-52"/>
                        <a:cs typeface="Calibri"/>
                      </a:endParaRPr>
                    </a:p>
                  </a:txBody>
                  <a:tcPr marL="44752" marR="44752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1" name="Прямоугольник 40"/>
          <p:cNvSpPr/>
          <p:nvPr/>
        </p:nvSpPr>
        <p:spPr>
          <a:xfrm>
            <a:off x="48935" y="3107646"/>
            <a:ext cx="4460381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 algn="just">
              <a:buFont typeface="Wingdings" pitchFamily="2" charset="2"/>
              <a:buChar char="ü"/>
            </a:pPr>
            <a:r>
              <a:rPr lang="ru-RU" sz="900" b="1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>Граждане Российской Федерации, проживающие на территории Ульяновской области, величина среднедушевого дохода членов семей которых (совокупного дохода в случае одинокого проживания граждан) по независящим от них причинам, не превышает величину прожиточного минимума на душу населения.</a:t>
            </a:r>
          </a:p>
          <a:p>
            <a:pPr marL="171450" indent="-171450" algn="just">
              <a:buFont typeface="Wingdings" pitchFamily="2" charset="2"/>
              <a:buChar char="ü"/>
            </a:pPr>
            <a:r>
              <a:rPr lang="ru-RU" sz="900" b="1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>Участники </a:t>
            </a:r>
            <a:r>
              <a:rPr lang="ru-RU" sz="900" b="1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С</a:t>
            </a:r>
            <a:r>
              <a:rPr lang="ru-RU" sz="900" b="1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>пециальной военной операции, без оценки среднедушевого дохода семьи (дохода одиноко проживающего гражданина). </a:t>
            </a:r>
          </a:p>
          <a:p>
            <a:pPr marL="171450" indent="-171450" algn="just">
              <a:buFont typeface="Wingdings" pitchFamily="2" charset="2"/>
              <a:buChar char="ü"/>
            </a:pPr>
            <a:r>
              <a:rPr lang="ru-RU" sz="900" b="1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>Граждане</a:t>
            </a:r>
            <a:r>
              <a:rPr lang="ru-RU" sz="900" b="1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, прошедшие тестирование для определения уровня предпринимательских компетенций на цифровой платформе (https://www.мсп.рф) в информационно-телекоммуникационной сети «Интернет». </a:t>
            </a:r>
            <a:endParaRPr lang="ru-RU" sz="900" b="1" dirty="0" smtClean="0">
              <a:latin typeface="PT Astra Serif" panose="020A0603040505020204" pitchFamily="18" charset="-52"/>
              <a:ea typeface="PT Astra Serif" panose="020A0603040505020204" pitchFamily="18" charset="-52"/>
            </a:endParaRPr>
          </a:p>
          <a:p>
            <a:pPr marL="171450" indent="-171450" algn="just">
              <a:buFont typeface="Wingdings" pitchFamily="2" charset="2"/>
              <a:buChar char="ü"/>
            </a:pPr>
            <a:r>
              <a:rPr lang="ru-RU" sz="900" b="1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>Расчет </a:t>
            </a:r>
            <a:r>
              <a:rPr lang="ru-RU" sz="900" b="1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среднедушевого дохода семьи и дохода одиноко проживающего гражданина производится исходя из суммы доходов членов семьи или одиноко проживающего гражданина за 3 последних календарных месяца, предшествующих одному календарному месяцу перед месяцем подачи </a:t>
            </a:r>
            <a:r>
              <a:rPr lang="ru-RU" sz="900" b="1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>заявления.</a:t>
            </a:r>
          </a:p>
          <a:p>
            <a:pPr algn="just"/>
            <a:r>
              <a:rPr lang="ru-RU" sz="900" b="1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>Размер </a:t>
            </a:r>
            <a:r>
              <a:rPr lang="ru-RU" sz="900" b="1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величины прожиточного минимума на душу населения в </a:t>
            </a:r>
            <a:r>
              <a:rPr lang="ru-RU" sz="900" b="1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>2026г</a:t>
            </a:r>
            <a:r>
              <a:rPr lang="ru-RU" sz="900" b="1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. составляет </a:t>
            </a:r>
            <a:r>
              <a:rPr lang="ru-RU" sz="900" b="1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>16 856  </a:t>
            </a:r>
            <a:r>
              <a:rPr lang="ru-RU" sz="900" b="1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₽.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8537" y="167556"/>
            <a:ext cx="608388" cy="57960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9220" y="269939"/>
            <a:ext cx="447736" cy="50858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314" y="208896"/>
            <a:ext cx="591785" cy="59178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7438"/>
          <a:stretch/>
        </p:blipFill>
        <p:spPr>
          <a:xfrm>
            <a:off x="2981272" y="269939"/>
            <a:ext cx="542786" cy="54887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662" y="99024"/>
            <a:ext cx="537644" cy="714297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0393" y="222664"/>
            <a:ext cx="608388" cy="579602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2026" y="325047"/>
            <a:ext cx="447736" cy="508587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4645" y="264004"/>
            <a:ext cx="591785" cy="591785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7438"/>
          <a:stretch/>
        </p:blipFill>
        <p:spPr>
          <a:xfrm>
            <a:off x="7563603" y="325047"/>
            <a:ext cx="542786" cy="548879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6096" y="167555"/>
            <a:ext cx="530530" cy="704846"/>
          </a:xfrm>
          <a:prstGeom prst="rect">
            <a:avLst/>
          </a:prstGeom>
        </p:spPr>
      </p:pic>
      <p:sp>
        <p:nvSpPr>
          <p:cNvPr id="27" name="Прямоугольник 26"/>
          <p:cNvSpPr/>
          <p:nvPr/>
        </p:nvSpPr>
        <p:spPr>
          <a:xfrm>
            <a:off x="972393" y="5813635"/>
            <a:ext cx="288032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          - </a:t>
            </a:r>
            <a:r>
              <a:rPr lang="ru-RU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>единовременно </a:t>
            </a:r>
            <a:r>
              <a:rPr lang="ru-RU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или по частям, в зависимости от этапа исполнения программы социальной адаптации и сметы расходов, указанной в бизнес-плане.</a:t>
            </a:r>
          </a:p>
        </p:txBody>
      </p:sp>
      <p:sp>
        <p:nvSpPr>
          <p:cNvPr id="28" name="Прямоугольник 27"/>
          <p:cNvSpPr/>
          <p:nvPr/>
        </p:nvSpPr>
        <p:spPr>
          <a:xfrm>
            <a:off x="128806" y="6380410"/>
            <a:ext cx="3123860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>*Обучение </a:t>
            </a:r>
            <a:r>
              <a:rPr lang="ru-RU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(повышение квалификации или </a:t>
            </a:r>
            <a:r>
              <a:rPr lang="ru-RU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>переквалификация</a:t>
            </a:r>
            <a:r>
              <a:rPr lang="ru-RU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) </a:t>
            </a:r>
            <a:r>
              <a:rPr lang="ru-RU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> до </a:t>
            </a:r>
            <a:r>
              <a:rPr lang="ru-RU" sz="1100" b="1" dirty="0">
                <a:solidFill>
                  <a:srgbClr val="FF000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30 000 </a:t>
            </a:r>
            <a:r>
              <a:rPr lang="ru-RU" sz="11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₽</a:t>
            </a:r>
            <a:endParaRPr lang="ru-RU" dirty="0"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132292" y="5589044"/>
            <a:ext cx="4341264" cy="25391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ru-RU" sz="1050" b="1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>РАЗМЕР ПРЕДОСТАВЛЯЕМОЙ ПОМОЩИ</a:t>
            </a:r>
            <a:r>
              <a:rPr lang="ru-RU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>:</a:t>
            </a:r>
            <a:endParaRPr lang="ru-RU" dirty="0"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252864" y="5730616"/>
            <a:ext cx="163003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800" b="1" dirty="0" smtClean="0">
                <a:solidFill>
                  <a:srgbClr val="FF000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До 350 000</a:t>
            </a:r>
            <a:r>
              <a:rPr lang="ru-RU" sz="1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₽</a:t>
            </a:r>
            <a:r>
              <a:rPr lang="ru-RU" sz="2000" b="1" dirty="0" smtClean="0">
                <a:solidFill>
                  <a:srgbClr val="FF000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 </a:t>
            </a:r>
            <a:endParaRPr lang="ru-RU" sz="1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48934" y="2853730"/>
            <a:ext cx="4378663" cy="25391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ru-RU" sz="1050" b="1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>КТО МОЖЕТ ПОЛУЧИТЬ СОЦКОНТРАКТ?</a:t>
            </a:r>
            <a:endParaRPr lang="ru-RU" dirty="0"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  <p:graphicFrame>
        <p:nvGraphicFramePr>
          <p:cNvPr id="47" name="Таблица 4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40544419"/>
              </p:ext>
            </p:extLst>
          </p:nvPr>
        </p:nvGraphicFramePr>
        <p:xfrm>
          <a:off x="128807" y="1684240"/>
          <a:ext cx="4440462" cy="1411169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4440462"/>
              </a:tblGrid>
              <a:tr h="702509">
                <a:tc>
                  <a:txBody>
                    <a:bodyPr/>
                    <a:lstStyle/>
                    <a:p>
                      <a:pPr marL="0" indent="0" algn="l">
                        <a:spcAft>
                          <a:spcPts val="0"/>
                        </a:spcAft>
                        <a:tabLst>
                          <a:tab pos="3027680" algn="l"/>
                          <a:tab pos="6553835" algn="l"/>
                        </a:tabLst>
                      </a:pPr>
                      <a:r>
                        <a:rPr lang="ru-RU" sz="1100" b="1" kern="0" dirty="0" smtClean="0">
                          <a:solidFill>
                            <a:srgbClr val="FF0000"/>
                          </a:solidFill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Aharoni" panose="02010803020104030203" pitchFamily="2" charset="-79"/>
                        </a:rPr>
                        <a:t>СОЦИАЛЬНЫЙ КОНТРАКТ –</a:t>
                      </a:r>
                    </a:p>
                    <a:p>
                      <a:pPr marL="0" marR="0" lvl="0" indent="0" algn="l" defTabSz="91449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3027680" algn="l"/>
                          <a:tab pos="6553835" algn="l"/>
                        </a:tabLst>
                        <a:defRPr/>
                      </a:pPr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+mn-cs"/>
                        </a:rPr>
                        <a:t>это соглашение, которое заключается между малоимущей семьей или одиноко проживающим гражданином и органами социальной защиты населения. </a:t>
                      </a:r>
                    </a:p>
                  </a:txBody>
                  <a:tcPr marL="44752" marR="44752" marT="0" marB="0" anchor="ctr"/>
                </a:tc>
              </a:tr>
              <a:tr h="593939">
                <a:tc>
                  <a:txBody>
                    <a:bodyPr/>
                    <a:lstStyle/>
                    <a:p>
                      <a:pPr marL="0" marR="109220" lvl="0" indent="0" algn="just" defTabSz="91449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653415" algn="l"/>
                          <a:tab pos="6553835" algn="l"/>
                        </a:tabLst>
                        <a:defRPr/>
                      </a:pPr>
                      <a:r>
                        <a:rPr lang="ru-RU" sz="900" kern="1200" dirty="0" smtClean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+mn-cs"/>
                        </a:rPr>
                        <a:t>Согласно условиям соглашения, государство безвозмездно предоставляет денежные средства, а граждане берут на себя обязательства улучшить материальное благополучие своей семьи и выполнить все мероприятия программы социальной адаптации. </a:t>
                      </a:r>
                    </a:p>
                    <a:p>
                      <a:pPr marL="342900" marR="109220" lvl="0" indent="-342900" algn="just">
                        <a:spcAft>
                          <a:spcPts val="0"/>
                        </a:spcAft>
                        <a:buFont typeface="Wingdings"/>
                        <a:buChar char=""/>
                        <a:tabLst>
                          <a:tab pos="653415" algn="l"/>
                          <a:tab pos="6553835" algn="l"/>
                        </a:tabLst>
                      </a:pPr>
                      <a:endParaRPr lang="ru-RU" sz="1050" b="1" i="1" kern="0" dirty="0">
                        <a:effectLst/>
                        <a:latin typeface="PT Astra Serif" panose="020A0603040505020204" pitchFamily="18" charset="-52"/>
                        <a:ea typeface="PT Astra Serif" panose="020A0603040505020204" pitchFamily="18" charset="-52"/>
                      </a:endParaRPr>
                    </a:p>
                  </a:txBody>
                  <a:tcPr marL="44752" marR="44752" marT="0" marB="0"/>
                </a:tc>
              </a:tr>
            </a:tbl>
          </a:graphicData>
        </a:graphic>
      </p:graphicFrame>
      <p:sp>
        <p:nvSpPr>
          <p:cNvPr id="38" name="object 3"/>
          <p:cNvSpPr txBox="1"/>
          <p:nvPr/>
        </p:nvSpPr>
        <p:spPr>
          <a:xfrm>
            <a:off x="42151" y="802266"/>
            <a:ext cx="4374918" cy="89255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bg2">
                    <a:lumMod val="25000"/>
                  </a:schemeClr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СОЦИАЛЬНЫЙ КОНТРАКТ </a:t>
            </a:r>
          </a:p>
          <a:p>
            <a:pPr algn="ctr"/>
            <a:r>
              <a:rPr lang="ru-RU" sz="1400" b="1" dirty="0" smtClean="0">
                <a:solidFill>
                  <a:schemeClr val="bg2">
                    <a:lumMod val="25000"/>
                  </a:schemeClr>
                </a:solidFill>
                <a:latin typeface="PT Astra Serif" panose="020A0603040505020204" pitchFamily="18" charset="-52"/>
                <a:ea typeface="PT Astra Serif" panose="020A0603040505020204" pitchFamily="18" charset="-52"/>
                <a:cs typeface="Aharoni" panose="02010803020104030203" pitchFamily="2" charset="-79"/>
              </a:rPr>
              <a:t>осуществление </a:t>
            </a:r>
          </a:p>
          <a:p>
            <a:pPr algn="ctr"/>
            <a:r>
              <a:rPr lang="ru-RU" sz="1400" b="1" dirty="0" smtClean="0">
                <a:solidFill>
                  <a:schemeClr val="bg2">
                    <a:lumMod val="25000"/>
                  </a:schemeClr>
                </a:solidFill>
                <a:latin typeface="PT Astra Serif" panose="020A0603040505020204" pitchFamily="18" charset="-52"/>
                <a:ea typeface="PT Astra Serif" panose="020A0603040505020204" pitchFamily="18" charset="-52"/>
                <a:cs typeface="Aharoni" panose="02010803020104030203" pitchFamily="2" charset="-79"/>
              </a:rPr>
              <a:t>ИНДИВИДУАЛЬНОЙ </a:t>
            </a:r>
          </a:p>
          <a:p>
            <a:pPr algn="ctr"/>
            <a:r>
              <a:rPr lang="ru-RU" sz="1400" b="1" dirty="0" smtClean="0">
                <a:solidFill>
                  <a:schemeClr val="bg2">
                    <a:lumMod val="25000"/>
                  </a:schemeClr>
                </a:solidFill>
                <a:latin typeface="PT Astra Serif" panose="020A0603040505020204" pitchFamily="18" charset="-52"/>
                <a:ea typeface="PT Astra Serif" panose="020A0603040505020204" pitchFamily="18" charset="-52"/>
                <a:cs typeface="Aharoni" panose="02010803020104030203" pitchFamily="2" charset="-79"/>
              </a:rPr>
              <a:t>ПРЕДПРИНИМАТЕЛЬСКОЙ  ДЕЯТЕЛЬНОСТИ</a:t>
            </a:r>
            <a:endParaRPr lang="ru-RU" sz="1400" b="1" dirty="0">
              <a:solidFill>
                <a:schemeClr val="bg2">
                  <a:lumMod val="25000"/>
                </a:schemeClr>
              </a:solidFill>
              <a:latin typeface="PT Astra Serif" panose="020A0603040505020204" pitchFamily="18" charset="-52"/>
              <a:ea typeface="PT Astra Serif" panose="020A0603040505020204" pitchFamily="18" charset="-52"/>
              <a:cs typeface="Aharoni" panose="02010803020104030203" pitchFamily="2" charset="-79"/>
            </a:endParaRPr>
          </a:p>
        </p:txBody>
      </p:sp>
      <p:sp>
        <p:nvSpPr>
          <p:cNvPr id="3" name="AutoShape 2" descr="Изображения Carpentry Workshop | Бесплатные векторы, стоковые фото и PS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Изображения Carpentry Workshop | Бесплатные векторы, стоковые фото и PSD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2714" y="5964286"/>
            <a:ext cx="550425" cy="790555"/>
          </a:xfrm>
          <a:prstGeom prst="rect">
            <a:avLst/>
          </a:prstGeom>
        </p:spPr>
      </p:pic>
      <p:sp>
        <p:nvSpPr>
          <p:cNvPr id="42" name="object 3"/>
          <p:cNvSpPr txBox="1"/>
          <p:nvPr/>
        </p:nvSpPr>
        <p:spPr>
          <a:xfrm>
            <a:off x="4797863" y="895705"/>
            <a:ext cx="4374918" cy="89255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bg2">
                    <a:lumMod val="25000"/>
                  </a:schemeClr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СОЦИАЛЬНЫЙ КОНТРАКТ </a:t>
            </a:r>
          </a:p>
          <a:p>
            <a:pPr algn="ctr"/>
            <a:r>
              <a:rPr lang="ru-RU" sz="1400" b="1" dirty="0" smtClean="0">
                <a:solidFill>
                  <a:schemeClr val="bg2">
                    <a:lumMod val="25000"/>
                  </a:schemeClr>
                </a:solidFill>
                <a:latin typeface="PT Astra Serif" panose="020A0603040505020204" pitchFamily="18" charset="-52"/>
                <a:ea typeface="PT Astra Serif" panose="020A0603040505020204" pitchFamily="18" charset="-52"/>
                <a:cs typeface="Aharoni" panose="02010803020104030203" pitchFamily="2" charset="-79"/>
              </a:rPr>
              <a:t>осуществление </a:t>
            </a:r>
          </a:p>
          <a:p>
            <a:pPr algn="ctr"/>
            <a:r>
              <a:rPr lang="ru-RU" sz="1400" b="1" dirty="0" smtClean="0">
                <a:solidFill>
                  <a:schemeClr val="bg2">
                    <a:lumMod val="25000"/>
                  </a:schemeClr>
                </a:solidFill>
                <a:latin typeface="PT Astra Serif" panose="020A0603040505020204" pitchFamily="18" charset="-52"/>
                <a:ea typeface="PT Astra Serif" panose="020A0603040505020204" pitchFamily="18" charset="-52"/>
                <a:cs typeface="Aharoni" panose="02010803020104030203" pitchFamily="2" charset="-79"/>
              </a:rPr>
              <a:t>ИНДИВИДУАЛЬНОЙ </a:t>
            </a:r>
          </a:p>
          <a:p>
            <a:pPr algn="ctr"/>
            <a:r>
              <a:rPr lang="ru-RU" sz="1400" b="1" dirty="0" smtClean="0">
                <a:solidFill>
                  <a:schemeClr val="bg2">
                    <a:lumMod val="25000"/>
                  </a:schemeClr>
                </a:solidFill>
                <a:latin typeface="PT Astra Serif" panose="020A0603040505020204" pitchFamily="18" charset="-52"/>
                <a:ea typeface="PT Astra Serif" panose="020A0603040505020204" pitchFamily="18" charset="-52"/>
                <a:cs typeface="Aharoni" panose="02010803020104030203" pitchFamily="2" charset="-79"/>
              </a:rPr>
              <a:t>ПРЕДПРИНИМАТЕЛЬСКОЙ  ДЕЯТЕЛЬНОСТИ</a:t>
            </a:r>
            <a:endParaRPr lang="ru-RU" sz="1400" b="1" dirty="0">
              <a:solidFill>
                <a:schemeClr val="bg2">
                  <a:lumMod val="25000"/>
                </a:schemeClr>
              </a:solidFill>
              <a:latin typeface="PT Astra Serif" panose="020A0603040505020204" pitchFamily="18" charset="-52"/>
              <a:ea typeface="PT Astra Serif" panose="020A0603040505020204" pitchFamily="18" charset="-52"/>
              <a:cs typeface="Aharoni" panose="02010803020104030203" pitchFamily="2" charset="-79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4834645" y="5798507"/>
            <a:ext cx="4201872" cy="1015663"/>
          </a:xfrm>
          <a:prstGeom prst="rect">
            <a:avLst/>
          </a:prstGeom>
          <a:ln w="9525">
            <a:solidFill>
              <a:schemeClr val="bg2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w="139700" prst="cross"/>
          </a:sp3d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>За </a:t>
            </a:r>
            <a:r>
              <a:rPr lang="ru-RU" b="1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консультацией по </a:t>
            </a:r>
            <a:r>
              <a:rPr lang="ru-RU" b="1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>заключению </a:t>
            </a:r>
            <a:r>
              <a:rPr lang="ru-RU" b="1" dirty="0" err="1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>соцконтракта</a:t>
            </a:r>
            <a:r>
              <a:rPr lang="ru-RU" b="1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> </a:t>
            </a:r>
            <a:r>
              <a:rPr lang="ru-RU" b="1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можно </a:t>
            </a:r>
            <a:r>
              <a:rPr lang="ru-RU" b="1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> обратиться: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ru-RU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в учреждения социальной защиты по месту жительства </a:t>
            </a:r>
            <a:endParaRPr lang="ru-RU" dirty="0" smtClean="0">
              <a:latin typeface="PT Astra Serif" panose="020A0603040505020204" pitchFamily="18" charset="-52"/>
              <a:ea typeface="PT Astra Serif" panose="020A0603040505020204" pitchFamily="18" charset="-52"/>
            </a:endParaRP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ru-RU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>в </a:t>
            </a:r>
            <a:r>
              <a:rPr lang="ru-RU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Единый центр </a:t>
            </a:r>
            <a:r>
              <a:rPr lang="ru-RU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>приёма документов (г. Ульяновск ул. Карла Маркса д.19), а </a:t>
            </a:r>
            <a:r>
              <a:rPr lang="ru-RU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также по </a:t>
            </a:r>
            <a:r>
              <a:rPr lang="ru-RU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>телефонам :+7(8422</a:t>
            </a:r>
            <a:r>
              <a:rPr lang="ru-RU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) 416692 (доб. 9690, 9691, 9692</a:t>
            </a:r>
            <a:r>
              <a:rPr lang="ru-RU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>),</a:t>
            </a:r>
          </a:p>
          <a:p>
            <a:r>
              <a:rPr lang="ru-RU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>     +</a:t>
            </a:r>
            <a:r>
              <a:rPr lang="ru-RU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7(8422) 44-96-84 (доб.9571, 9560, 9561</a:t>
            </a:r>
            <a:r>
              <a:rPr lang="ru-RU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>).  Подробная </a:t>
            </a:r>
            <a:r>
              <a:rPr lang="ru-RU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информация об </a:t>
            </a:r>
            <a:r>
              <a:rPr lang="ru-RU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>          условиях, формах</a:t>
            </a:r>
            <a:r>
              <a:rPr lang="ru-RU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, </a:t>
            </a:r>
            <a:r>
              <a:rPr lang="ru-RU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>документах на сайте: СоцГарантия73 </a:t>
            </a:r>
            <a:endParaRPr lang="ru-RU" dirty="0"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  <p:graphicFrame>
        <p:nvGraphicFramePr>
          <p:cNvPr id="31" name="Таблица 3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38174406"/>
              </p:ext>
            </p:extLst>
          </p:nvPr>
        </p:nvGraphicFramePr>
        <p:xfrm>
          <a:off x="4713812" y="1845915"/>
          <a:ext cx="4306441" cy="2375967"/>
        </p:xfrm>
        <a:graphic>
          <a:graphicData uri="http://schemas.openxmlformats.org/drawingml/2006/table">
            <a:tbl>
              <a:tblPr firstRow="1" firstCol="1" bandRow="1">
                <a:tableStyleId>{8A107856-5554-42FB-B03E-39F5DBC370BA}</a:tableStyleId>
              </a:tblPr>
              <a:tblGrid>
                <a:gridCol w="4306441"/>
              </a:tblGrid>
              <a:tr h="196647">
                <a:tc>
                  <a:txBody>
                    <a:bodyPr/>
                    <a:lstStyle/>
                    <a:p>
                      <a:pPr marL="112395" algn="l">
                        <a:spcAft>
                          <a:spcPts val="0"/>
                        </a:spcAft>
                        <a:tabLst>
                          <a:tab pos="3027680" algn="l"/>
                          <a:tab pos="6553835" algn="l"/>
                        </a:tabLst>
                      </a:pPr>
                      <a:r>
                        <a:rPr lang="ru-RU" sz="1100" kern="0" dirty="0" smtClean="0">
                          <a:solidFill>
                            <a:srgbClr val="FF0000"/>
                          </a:solidFill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На что могут быть потрачены средства?</a:t>
                      </a:r>
                      <a:endParaRPr lang="ru-RU" sz="1100" b="1" kern="0" dirty="0">
                        <a:solidFill>
                          <a:srgbClr val="FF0000"/>
                        </a:solidFill>
                        <a:effectLst/>
                        <a:latin typeface="PT Astra Serif" panose="020A0603040505020204" pitchFamily="18" charset="-52"/>
                        <a:ea typeface="PT Astra Serif" panose="020A0603040505020204" pitchFamily="18" charset="-52"/>
                        <a:cs typeface="Calibri"/>
                      </a:endParaRPr>
                    </a:p>
                  </a:txBody>
                  <a:tcPr marL="44752" marR="44752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362439">
                <a:tc>
                  <a:txBody>
                    <a:bodyPr/>
                    <a:lstStyle/>
                    <a:p>
                      <a:pPr marL="171450" lvl="0" indent="-171450">
                        <a:buFont typeface="Wingdings" panose="05000000000000000000" pitchFamily="2" charset="2"/>
                        <a:buChar char="ü"/>
                      </a:pPr>
                      <a:r>
                        <a:rPr lang="ru-RU" sz="1100" dirty="0" smtClean="0"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До 10% от запрашиваемой суммы на получение разрешительной документации, приобретение программного обеспечения  и/или лицензии;</a:t>
                      </a:r>
                    </a:p>
                    <a:p>
                      <a:pPr marL="171450" lvl="0" indent="-171450">
                        <a:buFont typeface="Wingdings" panose="05000000000000000000" pitchFamily="2" charset="2"/>
                        <a:buChar char="ü"/>
                      </a:pPr>
                      <a:r>
                        <a:rPr lang="ru-RU" sz="1100" dirty="0" smtClean="0"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До 15% от запрашиваемой суммы на аренду помещения и/или оплату ЖКУ; </a:t>
                      </a:r>
                      <a:endParaRPr lang="ru-RU" sz="1100" spc="-5" dirty="0" smtClean="0">
                        <a:effectLst/>
                        <a:latin typeface="PT Astra Serif" panose="020A0603040505020204" pitchFamily="18" charset="-52"/>
                        <a:ea typeface="PT Astra Serif" panose="020A0603040505020204" pitchFamily="18" charset="-52"/>
                      </a:endParaRPr>
                    </a:p>
                    <a:p>
                      <a:pPr marL="171450" lvl="0" indent="-171450">
                        <a:buFont typeface="Wingdings" panose="05000000000000000000" pitchFamily="2" charset="2"/>
                        <a:buChar char="ü"/>
                      </a:pPr>
                      <a:r>
                        <a:rPr lang="ru-RU" sz="1100" dirty="0" smtClean="0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Calibri"/>
                        </a:rPr>
                        <a:t>До 5% от запрашиваемой суммы на размещение и продвижение продукции на торговых площадках (сайтах), функционирующих в информационно-телекоммуникационной сети «Интернет», а также в сервисах размещения объявлений и социальных сетях;</a:t>
                      </a:r>
                    </a:p>
                    <a:p>
                      <a:pPr marL="171450" lvl="0" indent="-171450">
                        <a:buFont typeface="Wingdings" panose="05000000000000000000" pitchFamily="2" charset="2"/>
                        <a:buChar char="ü"/>
                      </a:pPr>
                      <a:r>
                        <a:rPr lang="ru-RU" sz="1100" dirty="0" smtClean="0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Calibri"/>
                        </a:rPr>
                        <a:t>На приобретение основных средств и материально-производственных запасов, необходимых для осуществления предпринимательской деятельности.</a:t>
                      </a:r>
                      <a:endParaRPr lang="ru-RU" sz="1100" dirty="0">
                        <a:effectLst/>
                        <a:latin typeface="PT Astra Serif" panose="020A0603040505020204" pitchFamily="18" charset="-52"/>
                        <a:ea typeface="PT Astra Serif" panose="020A0603040505020204" pitchFamily="18" charset="-52"/>
                        <a:cs typeface="Calibri"/>
                      </a:endParaRPr>
                    </a:p>
                  </a:txBody>
                  <a:tcPr marL="44752" marR="44752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724302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0" advClick="0" advTm="11000"/>
    </mc:Choice>
    <mc:Fallback xmlns="">
      <p:transition spd="slow" advClick="0" advTm="11000"/>
    </mc:Fallback>
  </mc:AlternateContent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2334</TotalTime>
  <Words>446</Words>
  <Application>Microsoft Office PowerPoint</Application>
  <PresentationFormat>Произвольный</PresentationFormat>
  <Paragraphs>34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10" baseType="lpstr">
      <vt:lpstr>Arial</vt:lpstr>
      <vt:lpstr>Calibri</vt:lpstr>
      <vt:lpstr>Georgia</vt:lpstr>
      <vt:lpstr>Wingdings</vt:lpstr>
      <vt:lpstr>PT Astra Serif</vt:lpstr>
      <vt:lpstr>Trebuchet MS</vt:lpstr>
      <vt:lpstr>Aharoni</vt:lpstr>
      <vt:lpstr>Times New Roman</vt:lpstr>
      <vt:lpstr>Воздушный поток</vt:lpstr>
      <vt:lpstr>Презентация PowerPoint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PowerPoint</dc:title>
  <dc:creator>doc2pdf</dc:creator>
  <cp:lastModifiedBy>Малашина Кристина Алексеевна</cp:lastModifiedBy>
  <cp:revision>165</cp:revision>
  <cp:lastPrinted>2026-01-22T05:40:08Z</cp:lastPrinted>
  <dcterms:created xsi:type="dcterms:W3CDTF">2021-03-23T07:29:09Z</dcterms:created>
  <dcterms:modified xsi:type="dcterms:W3CDTF">2026-02-10T07:23:48Z</dcterms:modified>
</cp:coreProperties>
</file>