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5" r:id="rId11"/>
    <p:sldId id="265" r:id="rId12"/>
    <p:sldId id="272" r:id="rId13"/>
    <p:sldId id="266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-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pP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Успеваемость абсолютная, %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Лист1!$A$1:$G$1</c:f>
              <c:strCache>
                <c:ptCount val="7"/>
                <c:pt idx="0">
                  <c:v>2017/18</c:v>
                </c:pt>
                <c:pt idx="1">
                  <c:v>2018/19</c:v>
                </c:pt>
                <c:pt idx="2">
                  <c:v>2019/20</c:v>
                </c:pt>
                <c:pt idx="3">
                  <c:v>2020/21</c:v>
                </c:pt>
                <c:pt idx="4">
                  <c:v>2021/22</c:v>
                </c:pt>
                <c:pt idx="5">
                  <c:v>2022/23</c:v>
                </c:pt>
                <c:pt idx="6">
                  <c:v>2023/24</c:v>
                </c:pt>
              </c:strCache>
            </c:strRef>
          </c:cat>
          <c:val>
            <c:numRef>
              <c:f>Лист1!$A$2:$G$2</c:f>
              <c:numCache>
                <c:formatCode>General</c:formatCode>
                <c:ptCount val="7"/>
                <c:pt idx="0">
                  <c:v>96.7</c:v>
                </c:pt>
                <c:pt idx="1">
                  <c:v>84.7</c:v>
                </c:pt>
                <c:pt idx="2">
                  <c:v>83.1</c:v>
                </c:pt>
                <c:pt idx="3">
                  <c:v>91.3</c:v>
                </c:pt>
                <c:pt idx="4">
                  <c:v>98.3</c:v>
                </c:pt>
                <c:pt idx="5">
                  <c:v>98.5</c:v>
                </c:pt>
                <c:pt idx="6">
                  <c:v>94.6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AB1-4C8C-A927-B03AABD3B50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689504847"/>
        <c:axId val="689444303"/>
      </c:lineChart>
      <c:catAx>
        <c:axId val="6895048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89444303"/>
        <c:crosses val="autoZero"/>
        <c:auto val="1"/>
        <c:lblAlgn val="ctr"/>
        <c:lblOffset val="100"/>
        <c:noMultiLvlLbl val="0"/>
      </c:catAx>
      <c:valAx>
        <c:axId val="6894443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89504847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ТВ-21, ТВ-22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Лист1!$A$96</c:f>
              <c:strCache>
                <c:ptCount val="1"/>
                <c:pt idx="0">
                  <c:v>Тв-21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Лист1!$B$94:$G$95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</c:v>
                </c:pt>
                <c:pt idx="5">
                  <c:v>Коэффициент знаний</c:v>
                </c:pt>
              </c:strCache>
              <c:extLst/>
            </c:strRef>
          </c:cat>
          <c:val>
            <c:numRef>
              <c:f>Лист1!$B$96:$G$96</c:f>
              <c:numCache>
                <c:formatCode>General</c:formatCode>
                <c:ptCount val="6"/>
                <c:pt idx="0">
                  <c:v>100</c:v>
                </c:pt>
                <c:pt idx="1">
                  <c:v>84.2</c:v>
                </c:pt>
                <c:pt idx="2">
                  <c:v>95.5</c:v>
                </c:pt>
                <c:pt idx="3">
                  <c:v>87.4</c:v>
                </c:pt>
                <c:pt idx="4">
                  <c:v>4.5999999999999996</c:v>
                </c:pt>
                <c:pt idx="5">
                  <c:v>90.1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50-4CC9-ACC9-203185EFABC1}"/>
            </c:ext>
          </c:extLst>
        </c:ser>
        <c:ser>
          <c:idx val="1"/>
          <c:order val="1"/>
          <c:tx>
            <c:strRef>
              <c:f>Лист1!$A$97</c:f>
              <c:strCache>
                <c:ptCount val="1"/>
                <c:pt idx="0">
                  <c:v>Тв-22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Лист1!$B$94:$G$95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</c:v>
                </c:pt>
                <c:pt idx="5">
                  <c:v>Коэффициент знаний</c:v>
                </c:pt>
              </c:strCache>
              <c:extLst/>
            </c:strRef>
          </c:cat>
          <c:val>
            <c:numRef>
              <c:f>Лист1!$B$97:$G$97</c:f>
              <c:numCache>
                <c:formatCode>General</c:formatCode>
                <c:ptCount val="6"/>
                <c:pt idx="0">
                  <c:v>82.3</c:v>
                </c:pt>
                <c:pt idx="1">
                  <c:v>22.3</c:v>
                </c:pt>
                <c:pt idx="2">
                  <c:v>81.099999999999994</c:v>
                </c:pt>
                <c:pt idx="3">
                  <c:v>69.7</c:v>
                </c:pt>
                <c:pt idx="4">
                  <c:v>4.0999999999999996</c:v>
                </c:pt>
                <c:pt idx="5">
                  <c:v>71.400000000000006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50-4CC9-ACC9-203185EFABC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30558687"/>
        <c:axId val="830543711"/>
      </c:barChart>
      <c:catAx>
        <c:axId val="8305586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30543711"/>
        <c:crosses val="autoZero"/>
        <c:auto val="1"/>
        <c:lblAlgn val="ctr"/>
        <c:lblOffset val="100"/>
        <c:noMultiLvlLbl val="0"/>
      </c:catAx>
      <c:valAx>
        <c:axId val="8305437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305586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ТВ-31, ТВ-32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Лист1!$A$106</c:f>
              <c:strCache>
                <c:ptCount val="1"/>
                <c:pt idx="0">
                  <c:v>Тв-31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Лист1!$B$104:$G$105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</c:v>
                </c:pt>
                <c:pt idx="5">
                  <c:v>Коэффициент знаний</c:v>
                </c:pt>
              </c:strCache>
              <c:extLst/>
            </c:strRef>
          </c:cat>
          <c:val>
            <c:numRef>
              <c:f>Лист1!$B$106:$G$106</c:f>
              <c:numCache>
                <c:formatCode>General</c:formatCode>
                <c:ptCount val="6"/>
                <c:pt idx="0">
                  <c:v>100</c:v>
                </c:pt>
                <c:pt idx="1">
                  <c:v>55</c:v>
                </c:pt>
                <c:pt idx="2">
                  <c:v>78.099999999999994</c:v>
                </c:pt>
                <c:pt idx="3">
                  <c:v>77.3</c:v>
                </c:pt>
                <c:pt idx="4">
                  <c:v>4.3</c:v>
                </c:pt>
                <c:pt idx="5">
                  <c:v>73.3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A2-4FA9-8A99-E16771F8E43A}"/>
            </c:ext>
          </c:extLst>
        </c:ser>
        <c:ser>
          <c:idx val="1"/>
          <c:order val="1"/>
          <c:tx>
            <c:strRef>
              <c:f>Лист1!$A$107</c:f>
              <c:strCache>
                <c:ptCount val="1"/>
                <c:pt idx="0">
                  <c:v>Тв-32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Лист1!$B$104:$G$105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</c:v>
                </c:pt>
                <c:pt idx="5">
                  <c:v>Коэффициент знаний</c:v>
                </c:pt>
              </c:strCache>
              <c:extLst/>
            </c:strRef>
          </c:cat>
          <c:val>
            <c:numRef>
              <c:f>Лист1!$B$107:$G$107</c:f>
              <c:numCache>
                <c:formatCode>General</c:formatCode>
                <c:ptCount val="6"/>
                <c:pt idx="0">
                  <c:v>100</c:v>
                </c:pt>
                <c:pt idx="1">
                  <c:v>64</c:v>
                </c:pt>
                <c:pt idx="2">
                  <c:v>80.900000000000006</c:v>
                </c:pt>
                <c:pt idx="3">
                  <c:v>76.2</c:v>
                </c:pt>
                <c:pt idx="4">
                  <c:v>4.3</c:v>
                </c:pt>
                <c:pt idx="5">
                  <c:v>74.5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2A2-4FA9-8A99-E16771F8E43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90483263"/>
        <c:axId val="690484511"/>
      </c:barChart>
      <c:catAx>
        <c:axId val="6904832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0484511"/>
        <c:crosses val="autoZero"/>
        <c:auto val="1"/>
        <c:lblAlgn val="ctr"/>
        <c:lblOffset val="100"/>
        <c:noMultiLvlLbl val="0"/>
      </c:catAx>
      <c:valAx>
        <c:axId val="6904845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04832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Бд-1, Бд-21, Бд-31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Лист1!$A$114</c:f>
              <c:strCache>
                <c:ptCount val="1"/>
                <c:pt idx="0">
                  <c:v>Бд-1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Лист1!$B$112:$G$112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Лист1!$B$114:$G$114</c:f>
              <c:numCache>
                <c:formatCode>General</c:formatCode>
                <c:ptCount val="6"/>
                <c:pt idx="0">
                  <c:v>100</c:v>
                </c:pt>
                <c:pt idx="1">
                  <c:v>31.3</c:v>
                </c:pt>
                <c:pt idx="2">
                  <c:v>76</c:v>
                </c:pt>
                <c:pt idx="3">
                  <c:v>70.400000000000006</c:v>
                </c:pt>
                <c:pt idx="4">
                  <c:v>4.0999999999999996</c:v>
                </c:pt>
                <c:pt idx="5">
                  <c:v>68.099999999999994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C3-4A87-AC63-40E803763A00}"/>
            </c:ext>
          </c:extLst>
        </c:ser>
        <c:ser>
          <c:idx val="2"/>
          <c:order val="2"/>
          <c:tx>
            <c:strRef>
              <c:f>Лист1!$A$115</c:f>
              <c:strCache>
                <c:ptCount val="1"/>
                <c:pt idx="0">
                  <c:v>Бд-21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Лист1!$B$112:$G$112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Лист1!$B$115:$G$115</c:f>
              <c:numCache>
                <c:formatCode>General</c:formatCode>
                <c:ptCount val="6"/>
                <c:pt idx="0">
                  <c:v>100</c:v>
                </c:pt>
                <c:pt idx="1">
                  <c:v>52.4</c:v>
                </c:pt>
                <c:pt idx="2">
                  <c:v>87.5</c:v>
                </c:pt>
                <c:pt idx="3">
                  <c:v>82.8</c:v>
                </c:pt>
                <c:pt idx="4">
                  <c:v>4.5</c:v>
                </c:pt>
                <c:pt idx="5">
                  <c:v>82.4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FC3-4A87-AC63-40E803763A00}"/>
            </c:ext>
          </c:extLst>
        </c:ser>
        <c:ser>
          <c:idx val="3"/>
          <c:order val="3"/>
          <c:tx>
            <c:strRef>
              <c:f>Лист1!$A$116</c:f>
              <c:strCache>
                <c:ptCount val="1"/>
                <c:pt idx="0">
                  <c:v>Бд-31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Лист1!$B$112:$G$112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Лист1!$B$116:$G$116</c:f>
              <c:numCache>
                <c:formatCode>General</c:formatCode>
                <c:ptCount val="6"/>
                <c:pt idx="0">
                  <c:v>100</c:v>
                </c:pt>
                <c:pt idx="1">
                  <c:v>5.5</c:v>
                </c:pt>
                <c:pt idx="2">
                  <c:v>62</c:v>
                </c:pt>
                <c:pt idx="3">
                  <c:v>61.7</c:v>
                </c:pt>
                <c:pt idx="4">
                  <c:v>3.9</c:v>
                </c:pt>
                <c:pt idx="5">
                  <c:v>54.3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FC3-4A87-AC63-40E803763A0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60574399"/>
        <c:axId val="760568991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Лист1!$A$113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Лист1!$B$112:$G$112</c15:sqref>
                        </c15:formulaRef>
                      </c:ext>
                    </c:extLst>
                    <c:strCache>
                      <c:ptCount val="6"/>
                      <c:pt idx="0">
                        <c:v>Абсолютная успеваемость</c:v>
                      </c:pt>
                      <c:pt idx="1">
                        <c:v>Качественная успеваемость</c:v>
                      </c:pt>
                      <c:pt idx="2">
                        <c:v>Качество знаний</c:v>
                      </c:pt>
                      <c:pt idx="3">
                        <c:v>СОУ</c:v>
                      </c:pt>
                      <c:pt idx="4">
                        <c:v>Среднийбал</c:v>
                      </c:pt>
                      <c:pt idx="5">
                        <c:v>Коэффициент знаний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Лист1!$B$113:$G$113</c15:sqref>
                        </c15:formulaRef>
                      </c:ext>
                    </c:extLst>
                    <c:numCache>
                      <c:formatCode>General</c:formatCode>
                      <c:ptCount val="6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0FC3-4A87-AC63-40E803763A00}"/>
                  </c:ext>
                </c:extLst>
              </c15:ser>
            </c15:filteredBarSeries>
          </c:ext>
        </c:extLst>
      </c:barChart>
      <c:catAx>
        <c:axId val="7605743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60568991"/>
        <c:crosses val="autoZero"/>
        <c:auto val="1"/>
        <c:lblAlgn val="ctr"/>
        <c:lblOffset val="100"/>
        <c:noMultiLvlLbl val="0"/>
      </c:catAx>
      <c:valAx>
        <c:axId val="7605689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605743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Лист1!$A$125</c:f>
              <c:strCache>
                <c:ptCount val="1"/>
                <c:pt idx="0">
                  <c:v>Л-1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Лист1!$B$123:$G$124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</c:v>
                </c:pt>
                <c:pt idx="5">
                  <c:v>Коэффициент знаний</c:v>
                </c:pt>
              </c:strCache>
              <c:extLst/>
            </c:strRef>
          </c:cat>
          <c:val>
            <c:numRef>
              <c:f>Лист1!$B$125:$G$125</c:f>
              <c:numCache>
                <c:formatCode>General</c:formatCode>
                <c:ptCount val="6"/>
                <c:pt idx="0">
                  <c:v>95.4</c:v>
                </c:pt>
                <c:pt idx="1">
                  <c:v>45.5</c:v>
                </c:pt>
                <c:pt idx="2">
                  <c:v>88.2</c:v>
                </c:pt>
                <c:pt idx="3">
                  <c:v>75.8</c:v>
                </c:pt>
                <c:pt idx="4">
                  <c:v>4.3</c:v>
                </c:pt>
                <c:pt idx="5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C4-4D54-AA63-0CB2C68E545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90513903"/>
        <c:axId val="690515151"/>
      </c:barChart>
      <c:catAx>
        <c:axId val="6905139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0515151"/>
        <c:crosses val="autoZero"/>
        <c:auto val="1"/>
        <c:lblAlgn val="ctr"/>
        <c:lblOffset val="100"/>
        <c:noMultiLvlLbl val="0"/>
      </c:catAx>
      <c:valAx>
        <c:axId val="6905151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05139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К-1,К-2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Лист1!$J$132</c:f>
              <c:strCache>
                <c:ptCount val="1"/>
                <c:pt idx="0">
                  <c:v>К-1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Лист1!$K$130:$P$130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   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Лист1!$K$132:$P$132</c:f>
              <c:numCache>
                <c:formatCode>General</c:formatCode>
                <c:ptCount val="6"/>
                <c:pt idx="0">
                  <c:v>100</c:v>
                </c:pt>
                <c:pt idx="1">
                  <c:v>35.299999999999997</c:v>
                </c:pt>
                <c:pt idx="2">
                  <c:v>64.099999999999994</c:v>
                </c:pt>
                <c:pt idx="3">
                  <c:v>64.5</c:v>
                </c:pt>
                <c:pt idx="4">
                  <c:v>3.9</c:v>
                </c:pt>
                <c:pt idx="5">
                  <c:v>57.2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FF-45EA-A1C1-7D2575EBAF03}"/>
            </c:ext>
          </c:extLst>
        </c:ser>
        <c:ser>
          <c:idx val="2"/>
          <c:order val="2"/>
          <c:tx>
            <c:strRef>
              <c:f>Лист1!$J$133</c:f>
              <c:strCache>
                <c:ptCount val="1"/>
                <c:pt idx="0">
                  <c:v>К-2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Лист1!$K$130:$P$130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   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Лист1!$K$133:$P$133</c:f>
              <c:numCache>
                <c:formatCode>General</c:formatCode>
                <c:ptCount val="6"/>
                <c:pt idx="0">
                  <c:v>100</c:v>
                </c:pt>
                <c:pt idx="1">
                  <c:v>43.5</c:v>
                </c:pt>
                <c:pt idx="2">
                  <c:v>71.3</c:v>
                </c:pt>
                <c:pt idx="3">
                  <c:v>65.5</c:v>
                </c:pt>
                <c:pt idx="4">
                  <c:v>4</c:v>
                </c:pt>
                <c:pt idx="5">
                  <c:v>62.3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EFF-45EA-A1C1-7D2575EBAF0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43148751"/>
        <c:axId val="643145007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Лист1!$J$131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Лист1!$K$130:$P$130</c15:sqref>
                        </c15:formulaRef>
                      </c:ext>
                    </c:extLst>
                    <c:strCache>
                      <c:ptCount val="6"/>
                      <c:pt idx="0">
                        <c:v>Абсолютная успеваемость</c:v>
                      </c:pt>
                      <c:pt idx="1">
                        <c:v>Качественная успеваемость</c:v>
                      </c:pt>
                      <c:pt idx="2">
                        <c:v>Качество знаний</c:v>
                      </c:pt>
                      <c:pt idx="3">
                        <c:v>   СОУ</c:v>
                      </c:pt>
                      <c:pt idx="4">
                        <c:v>Средний бал</c:v>
                      </c:pt>
                      <c:pt idx="5">
                        <c:v>Коэффициент знаний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Лист1!$K$131:$P$131</c15:sqref>
                        </c15:formulaRef>
                      </c:ext>
                    </c:extLst>
                    <c:numCache>
                      <c:formatCode>General</c:formatCode>
                      <c:ptCount val="6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EEFF-45EA-A1C1-7D2575EBAF03}"/>
                  </c:ext>
                </c:extLst>
              </c15:ser>
            </c15:filteredBarSeries>
          </c:ext>
        </c:extLst>
      </c:barChart>
      <c:catAx>
        <c:axId val="6431487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3145007"/>
        <c:crosses val="autoZero"/>
        <c:auto val="1"/>
        <c:lblAlgn val="ctr"/>
        <c:lblOffset val="100"/>
        <c:noMultiLvlLbl val="0"/>
      </c:catAx>
      <c:valAx>
        <c:axId val="6431450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31487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К-21, К-22, К-23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Лист1!$A$149</c:f>
              <c:strCache>
                <c:ptCount val="1"/>
                <c:pt idx="0">
                  <c:v>К-21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Лист1!$B$147:$G$147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   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Лист1!$B$149:$G$149</c:f>
              <c:numCache>
                <c:formatCode>General</c:formatCode>
                <c:ptCount val="6"/>
                <c:pt idx="0">
                  <c:v>95.3</c:v>
                </c:pt>
                <c:pt idx="1">
                  <c:v>42.9</c:v>
                </c:pt>
                <c:pt idx="2">
                  <c:v>70.7</c:v>
                </c:pt>
                <c:pt idx="3">
                  <c:v>67.5</c:v>
                </c:pt>
                <c:pt idx="4">
                  <c:v>4</c:v>
                </c:pt>
                <c:pt idx="5">
                  <c:v>63.2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1B-479A-A906-11EE3E58F070}"/>
            </c:ext>
          </c:extLst>
        </c:ser>
        <c:ser>
          <c:idx val="2"/>
          <c:order val="2"/>
          <c:tx>
            <c:strRef>
              <c:f>Лист1!$A$150</c:f>
              <c:strCache>
                <c:ptCount val="1"/>
                <c:pt idx="0">
                  <c:v>К-22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Лист1!$B$147:$G$147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   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Лист1!$B$150:$G$150</c:f>
              <c:numCache>
                <c:formatCode>General</c:formatCode>
                <c:ptCount val="6"/>
                <c:pt idx="0">
                  <c:v>100</c:v>
                </c:pt>
                <c:pt idx="1">
                  <c:v>36.4</c:v>
                </c:pt>
                <c:pt idx="2">
                  <c:v>75.5</c:v>
                </c:pt>
                <c:pt idx="3">
                  <c:v>66.8</c:v>
                </c:pt>
                <c:pt idx="4">
                  <c:v>4</c:v>
                </c:pt>
                <c:pt idx="5">
                  <c:v>65.8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61B-479A-A906-11EE3E58F070}"/>
            </c:ext>
          </c:extLst>
        </c:ser>
        <c:ser>
          <c:idx val="3"/>
          <c:order val="3"/>
          <c:tx>
            <c:strRef>
              <c:f>Лист1!$A$151</c:f>
              <c:strCache>
                <c:ptCount val="1"/>
                <c:pt idx="0">
                  <c:v>К-23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Лист1!$B$147:$G$147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   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Лист1!$B$151:$G$151</c:f>
              <c:numCache>
                <c:formatCode>General</c:formatCode>
                <c:ptCount val="6"/>
                <c:pt idx="0">
                  <c:v>100</c:v>
                </c:pt>
                <c:pt idx="1">
                  <c:v>18.2</c:v>
                </c:pt>
                <c:pt idx="2">
                  <c:v>84.8</c:v>
                </c:pt>
                <c:pt idx="3">
                  <c:v>70.900000000000006</c:v>
                </c:pt>
                <c:pt idx="4">
                  <c:v>4.2</c:v>
                </c:pt>
                <c:pt idx="5">
                  <c:v>74.099999999999994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61B-479A-A906-11EE3E58F07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30550367"/>
        <c:axId val="830559935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Лист1!$A$148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Лист1!$B$147:$G$147</c15:sqref>
                        </c15:formulaRef>
                      </c:ext>
                    </c:extLst>
                    <c:strCache>
                      <c:ptCount val="6"/>
                      <c:pt idx="0">
                        <c:v>Абсолютная успеваемость</c:v>
                      </c:pt>
                      <c:pt idx="1">
                        <c:v>Качественная успеваемость</c:v>
                      </c:pt>
                      <c:pt idx="2">
                        <c:v>Качество знаний</c:v>
                      </c:pt>
                      <c:pt idx="3">
                        <c:v>   СОУ</c:v>
                      </c:pt>
                      <c:pt idx="4">
                        <c:v>Средний бал</c:v>
                      </c:pt>
                      <c:pt idx="5">
                        <c:v>Коэффициент знаний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Лист1!$B$148:$G$148</c15:sqref>
                        </c15:formulaRef>
                      </c:ext>
                    </c:extLst>
                    <c:numCache>
                      <c:formatCode>General</c:formatCode>
                      <c:ptCount val="6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061B-479A-A906-11EE3E58F070}"/>
                  </c:ext>
                </c:extLst>
              </c15:ser>
            </c15:filteredBarSeries>
          </c:ext>
        </c:extLst>
      </c:barChart>
      <c:catAx>
        <c:axId val="8305503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30559935"/>
        <c:crosses val="autoZero"/>
        <c:auto val="1"/>
        <c:lblAlgn val="ctr"/>
        <c:lblOffset val="100"/>
        <c:noMultiLvlLbl val="0"/>
      </c:catAx>
      <c:valAx>
        <c:axId val="830559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305503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К-31,</a:t>
            </a:r>
            <a:r>
              <a:rPr lang="ru-RU" baseline="0"/>
              <a:t> К-32, К-33</a:t>
            </a:r>
            <a:endParaRPr lang="ru-RU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Лист1!$A$157</c:f>
              <c:strCache>
                <c:ptCount val="1"/>
                <c:pt idx="0">
                  <c:v>К-31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Лист1!$B$155:$G$155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   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Лист1!$B$157:$G$157</c:f>
              <c:numCache>
                <c:formatCode>General</c:formatCode>
                <c:ptCount val="6"/>
                <c:pt idx="0">
                  <c:v>100</c:v>
                </c:pt>
                <c:pt idx="1">
                  <c:v>38.9</c:v>
                </c:pt>
                <c:pt idx="2">
                  <c:v>85.2</c:v>
                </c:pt>
                <c:pt idx="3">
                  <c:v>71.400000000000006</c:v>
                </c:pt>
                <c:pt idx="4">
                  <c:v>4.2</c:v>
                </c:pt>
                <c:pt idx="5">
                  <c:v>74.5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59-4EDE-A244-62434C5A95D6}"/>
            </c:ext>
          </c:extLst>
        </c:ser>
        <c:ser>
          <c:idx val="2"/>
          <c:order val="2"/>
          <c:tx>
            <c:strRef>
              <c:f>Лист1!$A$158</c:f>
              <c:strCache>
                <c:ptCount val="1"/>
                <c:pt idx="0">
                  <c:v>К-32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Лист1!$B$155:$G$155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   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Лист1!$B$158:$G$158</c:f>
              <c:numCache>
                <c:formatCode>General</c:formatCode>
                <c:ptCount val="6"/>
                <c:pt idx="0">
                  <c:v>94.5</c:v>
                </c:pt>
                <c:pt idx="1">
                  <c:v>44.5</c:v>
                </c:pt>
                <c:pt idx="2">
                  <c:v>80.599999999999994</c:v>
                </c:pt>
                <c:pt idx="3">
                  <c:v>67.3</c:v>
                </c:pt>
                <c:pt idx="4">
                  <c:v>4</c:v>
                </c:pt>
                <c:pt idx="5">
                  <c:v>69.400000000000006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59-4EDE-A244-62434C5A95D6}"/>
            </c:ext>
          </c:extLst>
        </c:ser>
        <c:ser>
          <c:idx val="3"/>
          <c:order val="3"/>
          <c:tx>
            <c:strRef>
              <c:f>Лист1!$A$159</c:f>
              <c:strCache>
                <c:ptCount val="1"/>
                <c:pt idx="0">
                  <c:v>К-33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Лист1!$B$155:$G$155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   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Лист1!$B$159:$G$159</c:f>
              <c:numCache>
                <c:formatCode>General</c:formatCode>
                <c:ptCount val="6"/>
                <c:pt idx="0">
                  <c:v>80</c:v>
                </c:pt>
                <c:pt idx="1">
                  <c:v>45</c:v>
                </c:pt>
                <c:pt idx="2">
                  <c:v>79.2</c:v>
                </c:pt>
                <c:pt idx="3">
                  <c:v>71.599999999999994</c:v>
                </c:pt>
                <c:pt idx="4">
                  <c:v>4.0999999999999996</c:v>
                </c:pt>
                <c:pt idx="5">
                  <c:v>71.400000000000006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659-4EDE-A244-62434C5A95D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30545791"/>
        <c:axId val="830557855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Лист1!$A$156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Лист1!$B$155:$G$155</c15:sqref>
                        </c15:formulaRef>
                      </c:ext>
                    </c:extLst>
                    <c:strCache>
                      <c:ptCount val="6"/>
                      <c:pt idx="0">
                        <c:v>Абсолютная успеваемость</c:v>
                      </c:pt>
                      <c:pt idx="1">
                        <c:v>Качественная успеваемость</c:v>
                      </c:pt>
                      <c:pt idx="2">
                        <c:v>Качество знаний</c:v>
                      </c:pt>
                      <c:pt idx="3">
                        <c:v>   СОУ</c:v>
                      </c:pt>
                      <c:pt idx="4">
                        <c:v>Средний бал</c:v>
                      </c:pt>
                      <c:pt idx="5">
                        <c:v>Коэффициент знаний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Лист1!$B$156:$G$156</c15:sqref>
                        </c15:formulaRef>
                      </c:ext>
                    </c:extLst>
                    <c:numCache>
                      <c:formatCode>General</c:formatCode>
                      <c:ptCount val="6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7659-4EDE-A244-62434C5A95D6}"/>
                  </c:ext>
                </c:extLst>
              </c15:ser>
            </c15:filteredBarSeries>
          </c:ext>
        </c:extLst>
      </c:barChart>
      <c:catAx>
        <c:axId val="8305457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30557855"/>
        <c:crosses val="autoZero"/>
        <c:auto val="1"/>
        <c:lblAlgn val="ctr"/>
        <c:lblOffset val="100"/>
        <c:noMultiLvlLbl val="0"/>
      </c:catAx>
      <c:valAx>
        <c:axId val="8305578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305457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К-41, К-42, К-43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Лист1!$A$164</c:f>
              <c:strCache>
                <c:ptCount val="1"/>
                <c:pt idx="0">
                  <c:v>К-41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Лист1!$B$162:$G$162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   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Лист1!$B$164:$G$164</c:f>
              <c:numCache>
                <c:formatCode>General</c:formatCode>
                <c:ptCount val="6"/>
                <c:pt idx="0">
                  <c:v>100</c:v>
                </c:pt>
                <c:pt idx="1">
                  <c:v>44.5</c:v>
                </c:pt>
                <c:pt idx="2">
                  <c:v>73.8</c:v>
                </c:pt>
                <c:pt idx="3">
                  <c:v>69.2</c:v>
                </c:pt>
                <c:pt idx="4">
                  <c:v>4.0999999999999996</c:v>
                </c:pt>
                <c:pt idx="5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44-43C9-A28E-FFEF9164362C}"/>
            </c:ext>
          </c:extLst>
        </c:ser>
        <c:ser>
          <c:idx val="2"/>
          <c:order val="2"/>
          <c:tx>
            <c:strRef>
              <c:f>Лист1!$A$165</c:f>
              <c:strCache>
                <c:ptCount val="1"/>
                <c:pt idx="0">
                  <c:v>К-42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Лист1!$B$162:$G$162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   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Лист1!$B$165:$G$165</c:f>
              <c:numCache>
                <c:formatCode>General</c:formatCode>
                <c:ptCount val="6"/>
                <c:pt idx="0">
                  <c:v>100</c:v>
                </c:pt>
                <c:pt idx="1">
                  <c:v>47.4</c:v>
                </c:pt>
                <c:pt idx="2">
                  <c:v>85.5</c:v>
                </c:pt>
                <c:pt idx="3">
                  <c:v>73.2</c:v>
                </c:pt>
                <c:pt idx="4">
                  <c:v>4.2</c:v>
                </c:pt>
                <c:pt idx="5">
                  <c:v>75.8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544-43C9-A28E-FFEF9164362C}"/>
            </c:ext>
          </c:extLst>
        </c:ser>
        <c:ser>
          <c:idx val="3"/>
          <c:order val="3"/>
          <c:tx>
            <c:strRef>
              <c:f>Лист1!$A$166</c:f>
              <c:strCache>
                <c:ptCount val="1"/>
                <c:pt idx="0">
                  <c:v>К-43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Лист1!$B$162:$G$162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   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Лист1!$B$166:$G$166</c:f>
              <c:numCache>
                <c:formatCode>General</c:formatCode>
                <c:ptCount val="6"/>
                <c:pt idx="0">
                  <c:v>100</c:v>
                </c:pt>
                <c:pt idx="1">
                  <c:v>70.5</c:v>
                </c:pt>
                <c:pt idx="2">
                  <c:v>95</c:v>
                </c:pt>
                <c:pt idx="3">
                  <c:v>79.5</c:v>
                </c:pt>
                <c:pt idx="4">
                  <c:v>4.4000000000000004</c:v>
                </c:pt>
                <c:pt idx="5">
                  <c:v>85.4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544-43C9-A28E-FFEF9164362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30539135"/>
        <c:axId val="830549951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Лист1!$A$163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Лист1!$B$162:$G$162</c15:sqref>
                        </c15:formulaRef>
                      </c:ext>
                    </c:extLst>
                    <c:strCache>
                      <c:ptCount val="6"/>
                      <c:pt idx="0">
                        <c:v>Абсолютная успеваемость</c:v>
                      </c:pt>
                      <c:pt idx="1">
                        <c:v>Качественная успеваемость</c:v>
                      </c:pt>
                      <c:pt idx="2">
                        <c:v>Качество знаний</c:v>
                      </c:pt>
                      <c:pt idx="3">
                        <c:v>   СОУ</c:v>
                      </c:pt>
                      <c:pt idx="4">
                        <c:v>Средний бал</c:v>
                      </c:pt>
                      <c:pt idx="5">
                        <c:v>Коэффициент знаний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Лист1!$B$163:$G$163</c15:sqref>
                        </c15:formulaRef>
                      </c:ext>
                    </c:extLst>
                    <c:numCache>
                      <c:formatCode>General</c:formatCode>
                      <c:ptCount val="6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0544-43C9-A28E-FFEF9164362C}"/>
                  </c:ext>
                </c:extLst>
              </c15:ser>
            </c15:filteredBarSeries>
          </c:ext>
        </c:extLst>
      </c:barChart>
      <c:catAx>
        <c:axId val="830539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30549951"/>
        <c:crosses val="autoZero"/>
        <c:auto val="1"/>
        <c:lblAlgn val="ctr"/>
        <c:lblOffset val="100"/>
        <c:noMultiLvlLbl val="0"/>
      </c:catAx>
      <c:valAx>
        <c:axId val="8305499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30539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Лист1!$A$172</c:f>
              <c:strCache>
                <c:ptCount val="1"/>
                <c:pt idx="0">
                  <c:v>П-1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Лист1!$B$170:$G$170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   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Лист1!$B$172:$G$172</c:f>
              <c:numCache>
                <c:formatCode>General</c:formatCode>
                <c:ptCount val="6"/>
                <c:pt idx="0">
                  <c:v>93.8</c:v>
                </c:pt>
                <c:pt idx="1">
                  <c:v>37.5</c:v>
                </c:pt>
                <c:pt idx="2">
                  <c:v>80.3</c:v>
                </c:pt>
                <c:pt idx="3">
                  <c:v>70.599999999999994</c:v>
                </c:pt>
                <c:pt idx="4">
                  <c:v>4.0999999999999996</c:v>
                </c:pt>
                <c:pt idx="5">
                  <c:v>71.7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22-4890-AE61-860AFB04F76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89441807"/>
        <c:axId val="689442639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Лист1!$A$171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Лист1!$B$170:$G$170</c15:sqref>
                        </c15:formulaRef>
                      </c:ext>
                    </c:extLst>
                    <c:strCache>
                      <c:ptCount val="6"/>
                      <c:pt idx="0">
                        <c:v>Абсолютная успеваемость</c:v>
                      </c:pt>
                      <c:pt idx="1">
                        <c:v>Качественная успеваемость</c:v>
                      </c:pt>
                      <c:pt idx="2">
                        <c:v>Качество знаний</c:v>
                      </c:pt>
                      <c:pt idx="3">
                        <c:v>   СОУ</c:v>
                      </c:pt>
                      <c:pt idx="4">
                        <c:v>Средний бал</c:v>
                      </c:pt>
                      <c:pt idx="5">
                        <c:v>Коэффициент знаний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Лист1!$B$171:$G$171</c15:sqref>
                        </c15:formulaRef>
                      </c:ext>
                    </c:extLst>
                    <c:numCache>
                      <c:formatCode>General</c:formatCode>
                      <c:ptCount val="6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7D22-4890-AE61-860AFB04F76D}"/>
                  </c:ext>
                </c:extLst>
              </c15:ser>
            </c15:filteredBarSeries>
          </c:ext>
        </c:extLst>
      </c:barChart>
      <c:catAx>
        <c:axId val="6894418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89442639"/>
        <c:crosses val="autoZero"/>
        <c:auto val="1"/>
        <c:lblAlgn val="ctr"/>
        <c:lblOffset val="100"/>
        <c:noMultiLvlLbl val="0"/>
      </c:catAx>
      <c:valAx>
        <c:axId val="6894426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894418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pP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Успеваемость качественная, %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Лист1!$A$20:$G$20</c:f>
              <c:strCache>
                <c:ptCount val="7"/>
                <c:pt idx="0">
                  <c:v>2017/18</c:v>
                </c:pt>
                <c:pt idx="1">
                  <c:v>2018/19</c:v>
                </c:pt>
                <c:pt idx="2">
                  <c:v>2019/20</c:v>
                </c:pt>
                <c:pt idx="3">
                  <c:v>2020/21</c:v>
                </c:pt>
                <c:pt idx="4">
                  <c:v>2021/22</c:v>
                </c:pt>
                <c:pt idx="5">
                  <c:v>2022/23</c:v>
                </c:pt>
                <c:pt idx="6">
                  <c:v>2023/24</c:v>
                </c:pt>
              </c:strCache>
            </c:strRef>
          </c:cat>
          <c:val>
            <c:numRef>
              <c:f>Лист1!$A$21:$G$21</c:f>
              <c:numCache>
                <c:formatCode>General</c:formatCode>
                <c:ptCount val="7"/>
                <c:pt idx="0">
                  <c:v>43</c:v>
                </c:pt>
                <c:pt idx="1">
                  <c:v>43.7</c:v>
                </c:pt>
                <c:pt idx="2">
                  <c:v>46.7</c:v>
                </c:pt>
                <c:pt idx="3">
                  <c:v>45.7</c:v>
                </c:pt>
                <c:pt idx="4">
                  <c:v>50.4</c:v>
                </c:pt>
                <c:pt idx="5">
                  <c:v>45</c:v>
                </c:pt>
                <c:pt idx="6">
                  <c:v>46.2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B07-412B-AD60-522FC02CC8FF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690505583"/>
        <c:axId val="690508495"/>
      </c:lineChart>
      <c:catAx>
        <c:axId val="6905055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690508495"/>
        <c:crosses val="autoZero"/>
        <c:auto val="1"/>
        <c:lblAlgn val="ctr"/>
        <c:lblOffset val="100"/>
        <c:noMultiLvlLbl val="0"/>
      </c:catAx>
      <c:valAx>
        <c:axId val="6905084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0505583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ПД-1, ПД-2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Лист1!$L$29</c:f>
              <c:strCache>
                <c:ptCount val="1"/>
                <c:pt idx="0">
                  <c:v>Пд-1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Лист1!$M$27:$R$27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Лист1!$M$29:$R$29</c:f>
              <c:numCache>
                <c:formatCode>General</c:formatCode>
                <c:ptCount val="6"/>
                <c:pt idx="0">
                  <c:v>95.3</c:v>
                </c:pt>
                <c:pt idx="1">
                  <c:v>71.5</c:v>
                </c:pt>
                <c:pt idx="2">
                  <c:v>94.6</c:v>
                </c:pt>
                <c:pt idx="3">
                  <c:v>78.8</c:v>
                </c:pt>
                <c:pt idx="4">
                  <c:v>4.4000000000000004</c:v>
                </c:pt>
                <c:pt idx="5">
                  <c:v>84.8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2C-4CB3-8246-C074D5B9D3B3}"/>
            </c:ext>
          </c:extLst>
        </c:ser>
        <c:ser>
          <c:idx val="2"/>
          <c:order val="2"/>
          <c:tx>
            <c:strRef>
              <c:f>Лист1!$L$30</c:f>
              <c:strCache>
                <c:ptCount val="1"/>
                <c:pt idx="0">
                  <c:v>Пд-2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Лист1!$M$27:$R$27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Лист1!$M$30:$R$30</c:f>
              <c:numCache>
                <c:formatCode>General</c:formatCode>
                <c:ptCount val="6"/>
                <c:pt idx="0">
                  <c:v>87</c:v>
                </c:pt>
                <c:pt idx="1">
                  <c:v>6.5</c:v>
                </c:pt>
                <c:pt idx="2">
                  <c:v>55.2</c:v>
                </c:pt>
                <c:pt idx="3">
                  <c:v>52.9</c:v>
                </c:pt>
                <c:pt idx="4">
                  <c:v>3.6</c:v>
                </c:pt>
                <c:pt idx="5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2C-4CB3-8246-C074D5B9D3B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60569823"/>
        <c:axId val="760570239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Лист1!$L$28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Лист1!$M$27:$R$27</c15:sqref>
                        </c15:formulaRef>
                      </c:ext>
                    </c:extLst>
                    <c:strCache>
                      <c:ptCount val="6"/>
                      <c:pt idx="0">
                        <c:v>Абсолютная успеваемость</c:v>
                      </c:pt>
                      <c:pt idx="1">
                        <c:v>Качественная успеваемость</c:v>
                      </c:pt>
                      <c:pt idx="2">
                        <c:v>Качество знаний</c:v>
                      </c:pt>
                      <c:pt idx="3">
                        <c:v>СОУ</c:v>
                      </c:pt>
                      <c:pt idx="4">
                        <c:v>Средний бал</c:v>
                      </c:pt>
                      <c:pt idx="5">
                        <c:v>Коэффициент знаний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Лист1!$M$28:$R$28</c15:sqref>
                        </c15:formulaRef>
                      </c:ext>
                    </c:extLst>
                    <c:numCache>
                      <c:formatCode>General</c:formatCode>
                      <c:ptCount val="6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C62C-4CB3-8246-C074D5B9D3B3}"/>
                  </c:ext>
                </c:extLst>
              </c15:ser>
            </c15:filteredBarSeries>
          </c:ext>
        </c:extLst>
      </c:barChart>
      <c:catAx>
        <c:axId val="7605698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60570239"/>
        <c:crosses val="autoZero"/>
        <c:auto val="1"/>
        <c:lblAlgn val="ctr"/>
        <c:lblOffset val="100"/>
        <c:noMultiLvlLbl val="0"/>
      </c:catAx>
      <c:valAx>
        <c:axId val="7605702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605698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ПД-21, ПД-22, ПД-24, ПД-3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Лист1!$L$39</c:f>
              <c:strCache>
                <c:ptCount val="1"/>
                <c:pt idx="0">
                  <c:v>Пд-21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Лист1!$M$37:$R$37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Лист1!$M$39:$R$39</c:f>
              <c:numCache>
                <c:formatCode>General</c:formatCode>
                <c:ptCount val="6"/>
                <c:pt idx="0">
                  <c:v>95</c:v>
                </c:pt>
                <c:pt idx="1">
                  <c:v>50</c:v>
                </c:pt>
                <c:pt idx="2">
                  <c:v>86.3</c:v>
                </c:pt>
                <c:pt idx="3">
                  <c:v>73.8</c:v>
                </c:pt>
                <c:pt idx="4">
                  <c:v>4.2</c:v>
                </c:pt>
                <c:pt idx="5">
                  <c:v>76.900000000000006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C5-4847-8E8E-24C94F54CD48}"/>
            </c:ext>
          </c:extLst>
        </c:ser>
        <c:ser>
          <c:idx val="2"/>
          <c:order val="2"/>
          <c:tx>
            <c:strRef>
              <c:f>Лист1!$L$40</c:f>
              <c:strCache>
                <c:ptCount val="1"/>
                <c:pt idx="0">
                  <c:v>Пд-22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Лист1!$M$37:$R$37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Лист1!$M$40:$R$40</c:f>
              <c:numCache>
                <c:formatCode>General</c:formatCode>
                <c:ptCount val="6"/>
                <c:pt idx="0">
                  <c:v>100</c:v>
                </c:pt>
                <c:pt idx="1">
                  <c:v>83.4</c:v>
                </c:pt>
                <c:pt idx="2">
                  <c:v>95.8</c:v>
                </c:pt>
                <c:pt idx="3">
                  <c:v>85.1</c:v>
                </c:pt>
                <c:pt idx="4">
                  <c:v>4.5999999999999996</c:v>
                </c:pt>
                <c:pt idx="5">
                  <c:v>86.3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4C5-4847-8E8E-24C94F54CD48}"/>
            </c:ext>
          </c:extLst>
        </c:ser>
        <c:ser>
          <c:idx val="3"/>
          <c:order val="3"/>
          <c:tx>
            <c:strRef>
              <c:f>Лист1!$L$41</c:f>
              <c:strCache>
                <c:ptCount val="1"/>
                <c:pt idx="0">
                  <c:v>Пд-24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Лист1!$M$37:$R$37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Лист1!$M$41:$R$41</c:f>
              <c:numCache>
                <c:formatCode>General</c:formatCode>
                <c:ptCount val="6"/>
                <c:pt idx="0">
                  <c:v>91</c:v>
                </c:pt>
                <c:pt idx="1">
                  <c:v>41</c:v>
                </c:pt>
                <c:pt idx="2">
                  <c:v>68.2</c:v>
                </c:pt>
                <c:pt idx="3">
                  <c:v>64.900000000000006</c:v>
                </c:pt>
                <c:pt idx="4">
                  <c:v>3.9</c:v>
                </c:pt>
                <c:pt idx="5">
                  <c:v>60.2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C5-4847-8E8E-24C94F54CD48}"/>
            </c:ext>
          </c:extLst>
        </c:ser>
        <c:ser>
          <c:idx val="4"/>
          <c:order val="4"/>
          <c:tx>
            <c:strRef>
              <c:f>Лист1!$L$42</c:f>
              <c:strCache>
                <c:ptCount val="1"/>
                <c:pt idx="0">
                  <c:v>Пд-3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Лист1!$M$37:$R$37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Лист1!$M$42:$R$42</c:f>
              <c:numCache>
                <c:formatCode>General</c:formatCode>
                <c:ptCount val="6"/>
                <c:pt idx="0">
                  <c:v>100</c:v>
                </c:pt>
                <c:pt idx="1">
                  <c:v>45</c:v>
                </c:pt>
                <c:pt idx="2">
                  <c:v>84.2</c:v>
                </c:pt>
                <c:pt idx="3">
                  <c:v>73.7</c:v>
                </c:pt>
                <c:pt idx="4">
                  <c:v>4.2</c:v>
                </c:pt>
                <c:pt idx="5">
                  <c:v>75.2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4C5-4847-8E8E-24C94F54CD4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90508911"/>
        <c:axId val="690509327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Лист1!$L$38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Лист1!$M$37:$R$37</c15:sqref>
                        </c15:formulaRef>
                      </c:ext>
                    </c:extLst>
                    <c:strCache>
                      <c:ptCount val="6"/>
                      <c:pt idx="0">
                        <c:v>Абсолютная успеваемость</c:v>
                      </c:pt>
                      <c:pt idx="1">
                        <c:v>Качественная успеваемость</c:v>
                      </c:pt>
                      <c:pt idx="2">
                        <c:v>Качество знаний</c:v>
                      </c:pt>
                      <c:pt idx="3">
                        <c:v>СОУ</c:v>
                      </c:pt>
                      <c:pt idx="4">
                        <c:v>Средний бал</c:v>
                      </c:pt>
                      <c:pt idx="5">
                        <c:v>Коэффициент знаний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Лист1!$M$38:$R$38</c15:sqref>
                        </c15:formulaRef>
                      </c:ext>
                    </c:extLst>
                    <c:numCache>
                      <c:formatCode>General</c:formatCode>
                      <c:ptCount val="6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E4C5-4847-8E8E-24C94F54CD48}"/>
                  </c:ext>
                </c:extLst>
              </c15:ser>
            </c15:filteredBarSeries>
          </c:ext>
        </c:extLst>
      </c:barChart>
      <c:catAx>
        <c:axId val="6905089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0509327"/>
        <c:crosses val="autoZero"/>
        <c:auto val="1"/>
        <c:lblAlgn val="ctr"/>
        <c:lblOffset val="100"/>
        <c:noMultiLvlLbl val="0"/>
      </c:catAx>
      <c:valAx>
        <c:axId val="6905093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05089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ПД-31, ПД-32, ПД-23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Лист1!$L$48</c:f>
              <c:strCache>
                <c:ptCount val="1"/>
                <c:pt idx="0">
                  <c:v>Пд-31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Лист1!$M$46:$R$46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Лист1!$M$48:$R$48</c:f>
              <c:numCache>
                <c:formatCode>General</c:formatCode>
                <c:ptCount val="6"/>
                <c:pt idx="0">
                  <c:v>80</c:v>
                </c:pt>
                <c:pt idx="1">
                  <c:v>45.9</c:v>
                </c:pt>
                <c:pt idx="2">
                  <c:v>73.8</c:v>
                </c:pt>
                <c:pt idx="3">
                  <c:v>67.900000000000006</c:v>
                </c:pt>
                <c:pt idx="4">
                  <c:v>4</c:v>
                </c:pt>
                <c:pt idx="5">
                  <c:v>66.099999999999994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F3-4FAF-B9A8-AB4E780FA11F}"/>
            </c:ext>
          </c:extLst>
        </c:ser>
        <c:ser>
          <c:idx val="2"/>
          <c:order val="2"/>
          <c:tx>
            <c:strRef>
              <c:f>Лист1!$L$49</c:f>
              <c:strCache>
                <c:ptCount val="1"/>
                <c:pt idx="0">
                  <c:v>Пд-32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Лист1!$M$46:$R$46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Лист1!$M$49:$R$49</c:f>
              <c:numCache>
                <c:formatCode>General</c:formatCode>
                <c:ptCount val="6"/>
                <c:pt idx="0">
                  <c:v>100</c:v>
                </c:pt>
                <c:pt idx="1">
                  <c:v>95.3</c:v>
                </c:pt>
                <c:pt idx="2">
                  <c:v>98.4</c:v>
                </c:pt>
                <c:pt idx="3">
                  <c:v>87.9</c:v>
                </c:pt>
                <c:pt idx="4">
                  <c:v>4.7</c:v>
                </c:pt>
                <c:pt idx="5">
                  <c:v>92.3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8F3-4FAF-B9A8-AB4E780FA11F}"/>
            </c:ext>
          </c:extLst>
        </c:ser>
        <c:ser>
          <c:idx val="3"/>
          <c:order val="3"/>
          <c:tx>
            <c:strRef>
              <c:f>Лист1!$L$50</c:f>
              <c:strCache>
                <c:ptCount val="1"/>
                <c:pt idx="0">
                  <c:v>Пд-23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Лист1!$M$46:$R$46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Лист1!$M$50:$R$50</c:f>
              <c:numCache>
                <c:formatCode>General</c:formatCode>
                <c:ptCount val="6"/>
                <c:pt idx="0">
                  <c:v>75</c:v>
                </c:pt>
                <c:pt idx="1">
                  <c:v>62.5</c:v>
                </c:pt>
                <c:pt idx="2">
                  <c:v>82.7</c:v>
                </c:pt>
                <c:pt idx="3">
                  <c:v>72.3</c:v>
                </c:pt>
                <c:pt idx="4">
                  <c:v>4.0999999999999996</c:v>
                </c:pt>
                <c:pt idx="5">
                  <c:v>71.400000000000006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8F3-4FAF-B9A8-AB4E780FA11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80177551"/>
        <c:axId val="680173391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Лист1!$L$47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Лист1!$M$46:$R$46</c15:sqref>
                        </c15:formulaRef>
                      </c:ext>
                    </c:extLst>
                    <c:strCache>
                      <c:ptCount val="6"/>
                      <c:pt idx="0">
                        <c:v>Абсолютная успеваемость</c:v>
                      </c:pt>
                      <c:pt idx="1">
                        <c:v>Качественная успеваемость</c:v>
                      </c:pt>
                      <c:pt idx="2">
                        <c:v>Качество знаний</c:v>
                      </c:pt>
                      <c:pt idx="3">
                        <c:v>СОУ</c:v>
                      </c:pt>
                      <c:pt idx="4">
                        <c:v>Средний бал</c:v>
                      </c:pt>
                      <c:pt idx="5">
                        <c:v>Коэффициент знаний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Лист1!$M$47:$R$47</c15:sqref>
                        </c15:formulaRef>
                      </c:ext>
                    </c:extLst>
                    <c:numCache>
                      <c:formatCode>General</c:formatCode>
                      <c:ptCount val="6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58F3-4FAF-B9A8-AB4E780FA11F}"/>
                  </c:ext>
                </c:extLst>
              </c15:ser>
            </c15:filteredBarSeries>
          </c:ext>
        </c:extLst>
      </c:barChart>
      <c:catAx>
        <c:axId val="6801775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80173391"/>
        <c:crosses val="autoZero"/>
        <c:auto val="1"/>
        <c:lblAlgn val="ctr"/>
        <c:lblOffset val="100"/>
        <c:noMultiLvlLbl val="0"/>
      </c:catAx>
      <c:valAx>
        <c:axId val="6801733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801775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ПД-41, ПД-42, ПД-33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Лист1!$L$55</c:f>
              <c:strCache>
                <c:ptCount val="1"/>
                <c:pt idx="0">
                  <c:v>Пд-41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Лист1!$M$53:$R$53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Лист1!$M$55:$R$55</c:f>
              <c:numCache>
                <c:formatCode>General</c:formatCode>
                <c:ptCount val="6"/>
                <c:pt idx="0">
                  <c:v>100</c:v>
                </c:pt>
                <c:pt idx="1">
                  <c:v>96</c:v>
                </c:pt>
                <c:pt idx="2">
                  <c:v>99.5</c:v>
                </c:pt>
                <c:pt idx="3">
                  <c:v>90.9</c:v>
                </c:pt>
                <c:pt idx="4">
                  <c:v>4.7</c:v>
                </c:pt>
                <c:pt idx="5">
                  <c:v>94.3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5C-46B1-89E1-5F716986BAFC}"/>
            </c:ext>
          </c:extLst>
        </c:ser>
        <c:ser>
          <c:idx val="2"/>
          <c:order val="2"/>
          <c:tx>
            <c:strRef>
              <c:f>Лист1!$L$56</c:f>
              <c:strCache>
                <c:ptCount val="1"/>
                <c:pt idx="0">
                  <c:v>Пд-42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Лист1!$M$53:$R$53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Лист1!$M$56:$R$56</c:f>
              <c:numCache>
                <c:formatCode>General</c:formatCode>
                <c:ptCount val="6"/>
                <c:pt idx="0">
                  <c:v>100</c:v>
                </c:pt>
                <c:pt idx="1">
                  <c:v>50</c:v>
                </c:pt>
                <c:pt idx="2">
                  <c:v>87.5</c:v>
                </c:pt>
                <c:pt idx="3">
                  <c:v>71.5</c:v>
                </c:pt>
                <c:pt idx="4">
                  <c:v>4.2</c:v>
                </c:pt>
                <c:pt idx="5">
                  <c:v>76.099999999999994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65C-46B1-89E1-5F716986BAFC}"/>
            </c:ext>
          </c:extLst>
        </c:ser>
        <c:ser>
          <c:idx val="3"/>
          <c:order val="3"/>
          <c:tx>
            <c:strRef>
              <c:f>Лист1!$L$57</c:f>
              <c:strCache>
                <c:ptCount val="1"/>
                <c:pt idx="0">
                  <c:v>Пд-33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Лист1!$M$53:$R$53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Лист1!$M$57:$R$57</c:f>
              <c:numCache>
                <c:formatCode>General</c:formatCode>
                <c:ptCount val="6"/>
                <c:pt idx="0">
                  <c:v>100</c:v>
                </c:pt>
                <c:pt idx="1">
                  <c:v>79</c:v>
                </c:pt>
                <c:pt idx="2">
                  <c:v>96.2</c:v>
                </c:pt>
                <c:pt idx="3">
                  <c:v>82.4</c:v>
                </c:pt>
                <c:pt idx="4">
                  <c:v>4.5</c:v>
                </c:pt>
                <c:pt idx="5">
                  <c:v>87.8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65C-46B1-89E1-5F716986BAF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30540799"/>
        <c:axId val="830553695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Лист1!$L$54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Лист1!$M$53:$R$53</c15:sqref>
                        </c15:formulaRef>
                      </c:ext>
                    </c:extLst>
                    <c:strCache>
                      <c:ptCount val="6"/>
                      <c:pt idx="0">
                        <c:v>Абсолютная успеваемость</c:v>
                      </c:pt>
                      <c:pt idx="1">
                        <c:v>Качественная успеваемость</c:v>
                      </c:pt>
                      <c:pt idx="2">
                        <c:v>Качество знаний</c:v>
                      </c:pt>
                      <c:pt idx="3">
                        <c:v>СОУ</c:v>
                      </c:pt>
                      <c:pt idx="4">
                        <c:v>Средний бал</c:v>
                      </c:pt>
                      <c:pt idx="5">
                        <c:v>Коэффициент знаний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Лист1!$M$54:$R$54</c15:sqref>
                        </c15:formulaRef>
                      </c:ext>
                    </c:extLst>
                    <c:numCache>
                      <c:formatCode>General</c:formatCode>
                      <c:ptCount val="6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A65C-46B1-89E1-5F716986BAFC}"/>
                  </c:ext>
                </c:extLst>
              </c15:ser>
            </c15:filteredBarSeries>
          </c:ext>
        </c:extLst>
      </c:barChart>
      <c:catAx>
        <c:axId val="8305407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30553695"/>
        <c:crosses val="autoZero"/>
        <c:auto val="1"/>
        <c:lblAlgn val="ctr"/>
        <c:lblOffset val="100"/>
        <c:noMultiLvlLbl val="0"/>
      </c:catAx>
      <c:valAx>
        <c:axId val="8305536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305407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Лист1!$A$71</c:f>
              <c:strCache>
                <c:ptCount val="1"/>
                <c:pt idx="0">
                  <c:v>М-41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Лист1!$B$69:$G$70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</c:v>
                </c:pt>
                <c:pt idx="5">
                  <c:v>Коэффициент знаний</c:v>
                </c:pt>
              </c:strCache>
              <c:extLst/>
            </c:strRef>
          </c:cat>
          <c:val>
            <c:numRef>
              <c:f>Лист1!$B$71:$G$71</c:f>
              <c:numCache>
                <c:formatCode>General</c:formatCode>
                <c:ptCount val="6"/>
                <c:pt idx="0">
                  <c:v>100</c:v>
                </c:pt>
                <c:pt idx="1">
                  <c:v>62</c:v>
                </c:pt>
                <c:pt idx="2">
                  <c:v>90</c:v>
                </c:pt>
                <c:pt idx="3">
                  <c:v>81.400000000000006</c:v>
                </c:pt>
                <c:pt idx="4">
                  <c:v>4.5</c:v>
                </c:pt>
                <c:pt idx="5">
                  <c:v>83.2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09-446E-AE79-556F09C842B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30569919"/>
        <c:axId val="830566591"/>
      </c:barChart>
      <c:catAx>
        <c:axId val="830569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30566591"/>
        <c:crosses val="autoZero"/>
        <c:auto val="1"/>
        <c:lblAlgn val="ctr"/>
        <c:lblOffset val="100"/>
        <c:noMultiLvlLbl val="0"/>
      </c:catAx>
      <c:valAx>
        <c:axId val="8305665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305699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Т-1,</a:t>
            </a:r>
            <a:r>
              <a:rPr lang="ru-RU" baseline="0"/>
              <a:t> Т-21</a:t>
            </a:r>
            <a:endParaRPr lang="ru-RU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Лист1!$A$77</c:f>
              <c:strCache>
                <c:ptCount val="1"/>
                <c:pt idx="0">
                  <c:v>Т-1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Лист1!$B$75:$G$76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</c:v>
                </c:pt>
                <c:pt idx="5">
                  <c:v>Коэффициент знаний</c:v>
                </c:pt>
              </c:strCache>
              <c:extLst/>
            </c:strRef>
          </c:cat>
          <c:val>
            <c:numRef>
              <c:f>Лист1!$B$77:$G$77</c:f>
              <c:numCache>
                <c:formatCode>General</c:formatCode>
                <c:ptCount val="6"/>
                <c:pt idx="0">
                  <c:v>96</c:v>
                </c:pt>
                <c:pt idx="1">
                  <c:v>25</c:v>
                </c:pt>
                <c:pt idx="2">
                  <c:v>77.599999999999994</c:v>
                </c:pt>
                <c:pt idx="3">
                  <c:v>68.400000000000006</c:v>
                </c:pt>
                <c:pt idx="4">
                  <c:v>4.0999999999999996</c:v>
                </c:pt>
                <c:pt idx="5">
                  <c:v>67.8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A6-45B2-8403-B78BA6283EC2}"/>
            </c:ext>
          </c:extLst>
        </c:ser>
        <c:ser>
          <c:idx val="1"/>
          <c:order val="1"/>
          <c:tx>
            <c:strRef>
              <c:f>Лист1!$A$78</c:f>
              <c:strCache>
                <c:ptCount val="1"/>
                <c:pt idx="0">
                  <c:v>Т-21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Лист1!$B$75:$G$76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</c:v>
                </c:pt>
                <c:pt idx="5">
                  <c:v>Коэффициент знаний</c:v>
                </c:pt>
              </c:strCache>
              <c:extLst/>
            </c:strRef>
          </c:cat>
          <c:val>
            <c:numRef>
              <c:f>Лист1!$B$78:$G$78</c:f>
              <c:numCache>
                <c:formatCode>General</c:formatCode>
                <c:ptCount val="6"/>
                <c:pt idx="0">
                  <c:v>71.5</c:v>
                </c:pt>
                <c:pt idx="1">
                  <c:v>50</c:v>
                </c:pt>
                <c:pt idx="2">
                  <c:v>78.599999999999994</c:v>
                </c:pt>
                <c:pt idx="3">
                  <c:v>70.2</c:v>
                </c:pt>
                <c:pt idx="4">
                  <c:v>4.0999999999999996</c:v>
                </c:pt>
                <c:pt idx="5">
                  <c:v>70.900000000000006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A6-45B2-8403-B78BA6283EC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30552447"/>
        <c:axId val="830554527"/>
      </c:barChart>
      <c:catAx>
        <c:axId val="8305524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30554527"/>
        <c:crosses val="autoZero"/>
        <c:auto val="1"/>
        <c:lblAlgn val="ctr"/>
        <c:lblOffset val="100"/>
        <c:noMultiLvlLbl val="0"/>
      </c:catAx>
      <c:valAx>
        <c:axId val="8305545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305524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Лист1!$A$86</c:f>
              <c:strCache>
                <c:ptCount val="1"/>
                <c:pt idx="0">
                  <c:v>Тв-1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Лист1!$B$84:$G$85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</c:v>
                </c:pt>
                <c:pt idx="5">
                  <c:v>Коэффициент знаний</c:v>
                </c:pt>
              </c:strCache>
              <c:extLst/>
            </c:strRef>
          </c:cat>
          <c:val>
            <c:numRef>
              <c:f>Лист1!$B$86:$G$86</c:f>
              <c:numCache>
                <c:formatCode>General</c:formatCode>
                <c:ptCount val="6"/>
                <c:pt idx="0">
                  <c:v>82.4</c:v>
                </c:pt>
                <c:pt idx="1">
                  <c:v>40.700000000000003</c:v>
                </c:pt>
                <c:pt idx="2">
                  <c:v>76.2</c:v>
                </c:pt>
                <c:pt idx="3">
                  <c:v>70.400000000000006</c:v>
                </c:pt>
                <c:pt idx="4">
                  <c:v>4.0999999999999996</c:v>
                </c:pt>
                <c:pt idx="5">
                  <c:v>68.8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08-4D93-84F7-562F3D9FCE9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90511823"/>
        <c:axId val="690510991"/>
      </c:barChart>
      <c:catAx>
        <c:axId val="6905118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0510991"/>
        <c:crosses val="autoZero"/>
        <c:auto val="1"/>
        <c:lblAlgn val="ctr"/>
        <c:lblOffset val="100"/>
        <c:noMultiLvlLbl val="0"/>
      </c:catAx>
      <c:valAx>
        <c:axId val="6905109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05118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7E23CC0-3824-43B9-88BF-AA1174D4F293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9433A99-FFAB-4C9E-9F56-5C4C07D15438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41293017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23CC0-3824-43B9-88BF-AA1174D4F293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33A99-FFAB-4C9E-9F56-5C4C07D154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755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23CC0-3824-43B9-88BF-AA1174D4F293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33A99-FFAB-4C9E-9F56-5C4C07D154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47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23CC0-3824-43B9-88BF-AA1174D4F293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33A99-FFAB-4C9E-9F56-5C4C07D154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703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7E23CC0-3824-43B9-88BF-AA1174D4F293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433A99-FFAB-4C9E-9F56-5C4C07D1543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9219741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23CC0-3824-43B9-88BF-AA1174D4F293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33A99-FFAB-4C9E-9F56-5C4C07D154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703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23CC0-3824-43B9-88BF-AA1174D4F293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33A99-FFAB-4C9E-9F56-5C4C07D154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471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23CC0-3824-43B9-88BF-AA1174D4F293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33A99-FFAB-4C9E-9F56-5C4C07D154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216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23CC0-3824-43B9-88BF-AA1174D4F293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33A99-FFAB-4C9E-9F56-5C4C07D154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061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7E23CC0-3824-43B9-88BF-AA1174D4F293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433A99-FFAB-4C9E-9F56-5C4C07D1543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19662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7E23CC0-3824-43B9-88BF-AA1174D4F293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433A99-FFAB-4C9E-9F56-5C4C07D1543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23072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E7E23CC0-3824-43B9-88BF-AA1174D4F293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F9433A99-FFAB-4C9E-9F56-5C4C07D1543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50880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7.xml"/><Relationship Id="rId4" Type="http://schemas.openxmlformats.org/officeDocument/2006/relationships/chart" Target="../charts/char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Vert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88751" y="1503485"/>
            <a:ext cx="8361229" cy="2848707"/>
          </a:xfrm>
        </p:spPr>
        <p:txBody>
          <a:bodyPr/>
          <a:lstStyle/>
          <a:p>
            <a:r>
              <a:rPr lang="ru-RU" sz="4400" dirty="0" smtClean="0"/>
              <a:t>Мониторинг качества образования </a:t>
            </a:r>
            <a:br>
              <a:rPr lang="ru-RU" sz="4400" dirty="0" smtClean="0"/>
            </a:br>
            <a:r>
              <a:rPr lang="ru-RU" sz="4400" dirty="0" smtClean="0"/>
              <a:t>за 202</a:t>
            </a:r>
            <a:r>
              <a:rPr lang="en-US" sz="4400" dirty="0" smtClean="0"/>
              <a:t>3</a:t>
            </a:r>
            <a:r>
              <a:rPr lang="ru-RU" sz="4400" dirty="0" smtClean="0"/>
              <a:t> </a:t>
            </a:r>
            <a:r>
              <a:rPr lang="ru-RU" sz="4400" dirty="0"/>
              <a:t>– </a:t>
            </a:r>
            <a:r>
              <a:rPr lang="ru-RU" sz="4400" dirty="0" smtClean="0"/>
              <a:t>202</a:t>
            </a:r>
            <a:r>
              <a:rPr lang="en-US" sz="4400" dirty="0" smtClean="0"/>
              <a:t>4</a:t>
            </a:r>
            <a:r>
              <a:rPr lang="ru-RU" sz="4400" dirty="0" smtClean="0"/>
              <a:t> </a:t>
            </a:r>
            <a:r>
              <a:rPr lang="ru-RU" sz="4400" dirty="0"/>
              <a:t>учебный год</a:t>
            </a:r>
            <a:r>
              <a:rPr lang="ru-RU" dirty="0"/>
              <a:t/>
            </a:r>
            <a:br>
              <a:rPr lang="ru-RU" dirty="0"/>
            </a:br>
            <a:endParaRPr lang="ru-RU" sz="36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6581" y="1"/>
            <a:ext cx="6831673" cy="781050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Областное государственное бюджетное </a:t>
            </a:r>
          </a:p>
          <a:p>
            <a:r>
              <a:rPr lang="ru-RU" b="1" dirty="0"/>
              <a:t>профессиональное образовательное учреждение </a:t>
            </a:r>
          </a:p>
          <a:p>
            <a:r>
              <a:rPr lang="ru-RU" b="1" dirty="0"/>
              <a:t>«Ульяновский техникум питания и торговли</a:t>
            </a:r>
            <a:r>
              <a:rPr lang="ru-RU" b="1" dirty="0" smtClean="0"/>
              <a:t>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908292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00087" y="66675"/>
            <a:ext cx="11001375" cy="11144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качественных показателей по профессии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38.01.02 Продавец, контролер-кассир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0183265"/>
              </p:ext>
            </p:extLst>
          </p:nvPr>
        </p:nvGraphicFramePr>
        <p:xfrm>
          <a:off x="2428875" y="2057399"/>
          <a:ext cx="7734299" cy="3571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04346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65822" y="11790"/>
            <a:ext cx="9603206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успеваемости обучающихся групп за 2023-2024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учебный год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5181450"/>
              </p:ext>
            </p:extLst>
          </p:nvPr>
        </p:nvGraphicFramePr>
        <p:xfrm>
          <a:off x="762000" y="592548"/>
          <a:ext cx="5448300" cy="304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0683">
                  <a:extLst>
                    <a:ext uri="{9D8B030D-6E8A-4147-A177-3AD203B41FA5}">
                      <a16:colId xmlns:a16="http://schemas.microsoft.com/office/drawing/2014/main" val="2102918601"/>
                    </a:ext>
                  </a:extLst>
                </a:gridCol>
                <a:gridCol w="666117">
                  <a:extLst>
                    <a:ext uri="{9D8B030D-6E8A-4147-A177-3AD203B41FA5}">
                      <a16:colId xmlns:a16="http://schemas.microsoft.com/office/drawing/2014/main" val="3731486012"/>
                    </a:ext>
                  </a:extLst>
                </a:gridCol>
                <a:gridCol w="659058">
                  <a:extLst>
                    <a:ext uri="{9D8B030D-6E8A-4147-A177-3AD203B41FA5}">
                      <a16:colId xmlns:a16="http://schemas.microsoft.com/office/drawing/2014/main" val="360930015"/>
                    </a:ext>
                  </a:extLst>
                </a:gridCol>
                <a:gridCol w="760167">
                  <a:extLst>
                    <a:ext uri="{9D8B030D-6E8A-4147-A177-3AD203B41FA5}">
                      <a16:colId xmlns:a16="http://schemas.microsoft.com/office/drawing/2014/main" val="1814511229"/>
                    </a:ext>
                  </a:extLst>
                </a:gridCol>
                <a:gridCol w="771525">
                  <a:extLst>
                    <a:ext uri="{9D8B030D-6E8A-4147-A177-3AD203B41FA5}">
                      <a16:colId xmlns:a16="http://schemas.microsoft.com/office/drawing/2014/main" val="3913517214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781290063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4166167904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400104087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№ п/п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Группа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Кол-во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 группе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Академ. отпуск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Отличники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 4 и 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 одной 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Неуспевающие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13642569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1667285"/>
              </p:ext>
            </p:extLst>
          </p:nvPr>
        </p:nvGraphicFramePr>
        <p:xfrm>
          <a:off x="6562727" y="592548"/>
          <a:ext cx="5329235" cy="304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2645">
                  <a:extLst>
                    <a:ext uri="{9D8B030D-6E8A-4147-A177-3AD203B41FA5}">
                      <a16:colId xmlns:a16="http://schemas.microsoft.com/office/drawing/2014/main" val="3082126740"/>
                    </a:ext>
                  </a:extLst>
                </a:gridCol>
                <a:gridCol w="592932">
                  <a:extLst>
                    <a:ext uri="{9D8B030D-6E8A-4147-A177-3AD203B41FA5}">
                      <a16:colId xmlns:a16="http://schemas.microsoft.com/office/drawing/2014/main" val="779653333"/>
                    </a:ext>
                  </a:extLst>
                </a:gridCol>
                <a:gridCol w="675251">
                  <a:extLst>
                    <a:ext uri="{9D8B030D-6E8A-4147-A177-3AD203B41FA5}">
                      <a16:colId xmlns:a16="http://schemas.microsoft.com/office/drawing/2014/main" val="3681639870"/>
                    </a:ext>
                  </a:extLst>
                </a:gridCol>
                <a:gridCol w="762342">
                  <a:extLst>
                    <a:ext uri="{9D8B030D-6E8A-4147-A177-3AD203B41FA5}">
                      <a16:colId xmlns:a16="http://schemas.microsoft.com/office/drawing/2014/main" val="3686280042"/>
                    </a:ext>
                  </a:extLst>
                </a:gridCol>
                <a:gridCol w="761149">
                  <a:extLst>
                    <a:ext uri="{9D8B030D-6E8A-4147-A177-3AD203B41FA5}">
                      <a16:colId xmlns:a16="http://schemas.microsoft.com/office/drawing/2014/main" val="1179280225"/>
                    </a:ext>
                  </a:extLst>
                </a:gridCol>
                <a:gridCol w="675848">
                  <a:extLst>
                    <a:ext uri="{9D8B030D-6E8A-4147-A177-3AD203B41FA5}">
                      <a16:colId xmlns:a16="http://schemas.microsoft.com/office/drawing/2014/main" val="3627038457"/>
                    </a:ext>
                  </a:extLst>
                </a:gridCol>
                <a:gridCol w="794553">
                  <a:extLst>
                    <a:ext uri="{9D8B030D-6E8A-4147-A177-3AD203B41FA5}">
                      <a16:colId xmlns:a16="http://schemas.microsoft.com/office/drawing/2014/main" val="387287232"/>
                    </a:ext>
                  </a:extLst>
                </a:gridCol>
                <a:gridCol w="664515">
                  <a:extLst>
                    <a:ext uri="{9D8B030D-6E8A-4147-A177-3AD203B41FA5}">
                      <a16:colId xmlns:a16="http://schemas.microsoft.com/office/drawing/2014/main" val="3828509745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№ п/п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Группа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Кол-во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 группе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Академ. отпуск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Отличники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 4 и 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 одной 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Неуспевающие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39274499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129440"/>
              </p:ext>
            </p:extLst>
          </p:nvPr>
        </p:nvGraphicFramePr>
        <p:xfrm>
          <a:off x="762001" y="897348"/>
          <a:ext cx="5448496" cy="58558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1656">
                  <a:extLst>
                    <a:ext uri="{9D8B030D-6E8A-4147-A177-3AD203B41FA5}">
                      <a16:colId xmlns:a16="http://schemas.microsoft.com/office/drawing/2014/main" val="4194498268"/>
                    </a:ext>
                  </a:extLst>
                </a:gridCol>
                <a:gridCol w="636093">
                  <a:extLst>
                    <a:ext uri="{9D8B030D-6E8A-4147-A177-3AD203B41FA5}">
                      <a16:colId xmlns:a16="http://schemas.microsoft.com/office/drawing/2014/main" val="2291944158"/>
                    </a:ext>
                  </a:extLst>
                </a:gridCol>
                <a:gridCol w="660470">
                  <a:extLst>
                    <a:ext uri="{9D8B030D-6E8A-4147-A177-3AD203B41FA5}">
                      <a16:colId xmlns:a16="http://schemas.microsoft.com/office/drawing/2014/main" val="2652790734"/>
                    </a:ext>
                  </a:extLst>
                </a:gridCol>
                <a:gridCol w="779402">
                  <a:extLst>
                    <a:ext uri="{9D8B030D-6E8A-4147-A177-3AD203B41FA5}">
                      <a16:colId xmlns:a16="http://schemas.microsoft.com/office/drawing/2014/main" val="2318020881"/>
                    </a:ext>
                  </a:extLst>
                </a:gridCol>
                <a:gridCol w="778183">
                  <a:extLst>
                    <a:ext uri="{9D8B030D-6E8A-4147-A177-3AD203B41FA5}">
                      <a16:colId xmlns:a16="http://schemas.microsoft.com/office/drawing/2014/main" val="475238873"/>
                    </a:ext>
                  </a:extLst>
                </a:gridCol>
                <a:gridCol w="690973">
                  <a:extLst>
                    <a:ext uri="{9D8B030D-6E8A-4147-A177-3AD203B41FA5}">
                      <a16:colId xmlns:a16="http://schemas.microsoft.com/office/drawing/2014/main" val="989483803"/>
                    </a:ext>
                  </a:extLst>
                </a:gridCol>
                <a:gridCol w="812334">
                  <a:extLst>
                    <a:ext uri="{9D8B030D-6E8A-4147-A177-3AD203B41FA5}">
                      <a16:colId xmlns:a16="http://schemas.microsoft.com/office/drawing/2014/main" val="3456112805"/>
                    </a:ext>
                  </a:extLst>
                </a:gridCol>
                <a:gridCol w="679385">
                  <a:extLst>
                    <a:ext uri="{9D8B030D-6E8A-4147-A177-3AD203B41FA5}">
                      <a16:colId xmlns:a16="http://schemas.microsoft.com/office/drawing/2014/main" val="2402439552"/>
                    </a:ext>
                  </a:extLst>
                </a:gridCol>
              </a:tblGrid>
              <a:tr h="278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К-1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extLst>
                  <a:ext uri="{0D108BD9-81ED-4DB2-BD59-A6C34878D82A}">
                    <a16:rowId xmlns:a16="http://schemas.microsoft.com/office/drawing/2014/main" val="2359480391"/>
                  </a:ext>
                </a:extLst>
              </a:tr>
              <a:tr h="278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К-2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extLst>
                  <a:ext uri="{0D108BD9-81ED-4DB2-BD59-A6C34878D82A}">
                    <a16:rowId xmlns:a16="http://schemas.microsoft.com/office/drawing/2014/main" val="1298074041"/>
                  </a:ext>
                </a:extLst>
              </a:tr>
              <a:tr h="278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К-21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extLst>
                  <a:ext uri="{0D108BD9-81ED-4DB2-BD59-A6C34878D82A}">
                    <a16:rowId xmlns:a16="http://schemas.microsoft.com/office/drawing/2014/main" val="2098495385"/>
                  </a:ext>
                </a:extLst>
              </a:tr>
              <a:tr h="278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К-22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extLst>
                  <a:ext uri="{0D108BD9-81ED-4DB2-BD59-A6C34878D82A}">
                    <a16:rowId xmlns:a16="http://schemas.microsoft.com/office/drawing/2014/main" val="2438339617"/>
                  </a:ext>
                </a:extLst>
              </a:tr>
              <a:tr h="278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К-23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extLst>
                  <a:ext uri="{0D108BD9-81ED-4DB2-BD59-A6C34878D82A}">
                    <a16:rowId xmlns:a16="http://schemas.microsoft.com/office/drawing/2014/main" val="3190894454"/>
                  </a:ext>
                </a:extLst>
              </a:tr>
              <a:tr h="278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К-31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extLst>
                  <a:ext uri="{0D108BD9-81ED-4DB2-BD59-A6C34878D82A}">
                    <a16:rowId xmlns:a16="http://schemas.microsoft.com/office/drawing/2014/main" val="3099869782"/>
                  </a:ext>
                </a:extLst>
              </a:tr>
              <a:tr h="278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К-32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extLst>
                  <a:ext uri="{0D108BD9-81ED-4DB2-BD59-A6C34878D82A}">
                    <a16:rowId xmlns:a16="http://schemas.microsoft.com/office/drawing/2014/main" val="3222344682"/>
                  </a:ext>
                </a:extLst>
              </a:tr>
              <a:tr h="278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К-33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extLst>
                  <a:ext uri="{0D108BD9-81ED-4DB2-BD59-A6C34878D82A}">
                    <a16:rowId xmlns:a16="http://schemas.microsoft.com/office/drawing/2014/main" val="868216052"/>
                  </a:ext>
                </a:extLst>
              </a:tr>
              <a:tr h="278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К-41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extLst>
                  <a:ext uri="{0D108BD9-81ED-4DB2-BD59-A6C34878D82A}">
                    <a16:rowId xmlns:a16="http://schemas.microsoft.com/office/drawing/2014/main" val="3173672909"/>
                  </a:ext>
                </a:extLst>
              </a:tr>
              <a:tr h="278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К-42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19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extLst>
                  <a:ext uri="{0D108BD9-81ED-4DB2-BD59-A6C34878D82A}">
                    <a16:rowId xmlns:a16="http://schemas.microsoft.com/office/drawing/2014/main" val="4158791732"/>
                  </a:ext>
                </a:extLst>
              </a:tr>
              <a:tr h="278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К-43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extLst>
                  <a:ext uri="{0D108BD9-81ED-4DB2-BD59-A6C34878D82A}">
                    <a16:rowId xmlns:a16="http://schemas.microsoft.com/office/drawing/2014/main" val="1690480030"/>
                  </a:ext>
                </a:extLst>
              </a:tr>
              <a:tr h="278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П-1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extLst>
                  <a:ext uri="{0D108BD9-81ED-4DB2-BD59-A6C34878D82A}">
                    <a16:rowId xmlns:a16="http://schemas.microsoft.com/office/drawing/2014/main" val="81288137"/>
                  </a:ext>
                </a:extLst>
              </a:tr>
              <a:tr h="278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Пд-1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extLst>
                  <a:ext uri="{0D108BD9-81ED-4DB2-BD59-A6C34878D82A}">
                    <a16:rowId xmlns:a16="http://schemas.microsoft.com/office/drawing/2014/main" val="4239986947"/>
                  </a:ext>
                </a:extLst>
              </a:tr>
              <a:tr h="278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Пд-2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extLst>
                  <a:ext uri="{0D108BD9-81ED-4DB2-BD59-A6C34878D82A}">
                    <a16:rowId xmlns:a16="http://schemas.microsoft.com/office/drawing/2014/main" val="3282256231"/>
                  </a:ext>
                </a:extLst>
              </a:tr>
              <a:tr h="278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Пд-3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extLst>
                  <a:ext uri="{0D108BD9-81ED-4DB2-BD59-A6C34878D82A}">
                    <a16:rowId xmlns:a16="http://schemas.microsoft.com/office/drawing/2014/main" val="2323496344"/>
                  </a:ext>
                </a:extLst>
              </a:tr>
              <a:tr h="278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Пд-21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extLst>
                  <a:ext uri="{0D108BD9-81ED-4DB2-BD59-A6C34878D82A}">
                    <a16:rowId xmlns:a16="http://schemas.microsoft.com/office/drawing/2014/main" val="965390847"/>
                  </a:ext>
                </a:extLst>
              </a:tr>
              <a:tr h="278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Пд-22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extLst>
                  <a:ext uri="{0D108BD9-81ED-4DB2-BD59-A6C34878D82A}">
                    <a16:rowId xmlns:a16="http://schemas.microsoft.com/office/drawing/2014/main" val="2154913185"/>
                  </a:ext>
                </a:extLst>
              </a:tr>
              <a:tr h="278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Пд-24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extLst>
                  <a:ext uri="{0D108BD9-81ED-4DB2-BD59-A6C34878D82A}">
                    <a16:rowId xmlns:a16="http://schemas.microsoft.com/office/drawing/2014/main" val="833156678"/>
                  </a:ext>
                </a:extLst>
              </a:tr>
              <a:tr h="278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19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Пд-23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extLst>
                  <a:ext uri="{0D108BD9-81ED-4DB2-BD59-A6C34878D82A}">
                    <a16:rowId xmlns:a16="http://schemas.microsoft.com/office/drawing/2014/main" val="2897148479"/>
                  </a:ext>
                </a:extLst>
              </a:tr>
              <a:tr h="278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Пд-31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extLst>
                  <a:ext uri="{0D108BD9-81ED-4DB2-BD59-A6C34878D82A}">
                    <a16:rowId xmlns:a16="http://schemas.microsoft.com/office/drawing/2014/main" val="40257473"/>
                  </a:ext>
                </a:extLst>
              </a:tr>
              <a:tr h="278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Пд-32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54817" marR="54817" marT="0" marB="0"/>
                </a:tc>
                <a:extLst>
                  <a:ext uri="{0D108BD9-81ED-4DB2-BD59-A6C34878D82A}">
                    <a16:rowId xmlns:a16="http://schemas.microsoft.com/office/drawing/2014/main" val="2441659251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0369301"/>
              </p:ext>
            </p:extLst>
          </p:nvPr>
        </p:nvGraphicFramePr>
        <p:xfrm>
          <a:off x="6562727" y="897348"/>
          <a:ext cx="5367337" cy="34386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5524">
                  <a:extLst>
                    <a:ext uri="{9D8B030D-6E8A-4147-A177-3AD203B41FA5}">
                      <a16:colId xmlns:a16="http://schemas.microsoft.com/office/drawing/2014/main" val="153996234"/>
                    </a:ext>
                  </a:extLst>
                </a:gridCol>
                <a:gridCol w="597172">
                  <a:extLst>
                    <a:ext uri="{9D8B030D-6E8A-4147-A177-3AD203B41FA5}">
                      <a16:colId xmlns:a16="http://schemas.microsoft.com/office/drawing/2014/main" val="1377131926"/>
                    </a:ext>
                  </a:extLst>
                </a:gridCol>
                <a:gridCol w="680079">
                  <a:extLst>
                    <a:ext uri="{9D8B030D-6E8A-4147-A177-3AD203B41FA5}">
                      <a16:colId xmlns:a16="http://schemas.microsoft.com/office/drawing/2014/main" val="3262632027"/>
                    </a:ext>
                  </a:extLst>
                </a:gridCol>
                <a:gridCol w="767792">
                  <a:extLst>
                    <a:ext uri="{9D8B030D-6E8A-4147-A177-3AD203B41FA5}">
                      <a16:colId xmlns:a16="http://schemas.microsoft.com/office/drawing/2014/main" val="2340727559"/>
                    </a:ext>
                  </a:extLst>
                </a:gridCol>
                <a:gridCol w="766591">
                  <a:extLst>
                    <a:ext uri="{9D8B030D-6E8A-4147-A177-3AD203B41FA5}">
                      <a16:colId xmlns:a16="http://schemas.microsoft.com/office/drawing/2014/main" val="1741514885"/>
                    </a:ext>
                  </a:extLst>
                </a:gridCol>
                <a:gridCol w="680680">
                  <a:extLst>
                    <a:ext uri="{9D8B030D-6E8A-4147-A177-3AD203B41FA5}">
                      <a16:colId xmlns:a16="http://schemas.microsoft.com/office/drawing/2014/main" val="378636932"/>
                    </a:ext>
                  </a:extLst>
                </a:gridCol>
                <a:gridCol w="800234">
                  <a:extLst>
                    <a:ext uri="{9D8B030D-6E8A-4147-A177-3AD203B41FA5}">
                      <a16:colId xmlns:a16="http://schemas.microsoft.com/office/drawing/2014/main" val="1038192073"/>
                    </a:ext>
                  </a:extLst>
                </a:gridCol>
                <a:gridCol w="669265">
                  <a:extLst>
                    <a:ext uri="{9D8B030D-6E8A-4147-A177-3AD203B41FA5}">
                      <a16:colId xmlns:a16="http://schemas.microsoft.com/office/drawing/2014/main" val="1341997494"/>
                    </a:ext>
                  </a:extLst>
                </a:gridCol>
              </a:tblGrid>
              <a:tr h="3126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Пд-33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19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91414431"/>
                  </a:ext>
                </a:extLst>
              </a:tr>
              <a:tr h="3126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Пд-41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615542"/>
                  </a:ext>
                </a:extLst>
              </a:tr>
              <a:tr h="3126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Пд-42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3113584"/>
                  </a:ext>
                </a:extLst>
              </a:tr>
              <a:tr h="3126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М-41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9211160"/>
                  </a:ext>
                </a:extLst>
              </a:tr>
              <a:tr h="3126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Т-1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1192278"/>
                  </a:ext>
                </a:extLst>
              </a:tr>
              <a:tr h="3126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27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Т-21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1217456"/>
                  </a:ext>
                </a:extLst>
              </a:tr>
              <a:tr h="3126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Тв-1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27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3460961"/>
                  </a:ext>
                </a:extLst>
              </a:tr>
              <a:tr h="3126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29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Тв-21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19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67595745"/>
                  </a:ext>
                </a:extLst>
              </a:tr>
              <a:tr h="3126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Тв-22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17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15303574"/>
                  </a:ext>
                </a:extLst>
              </a:tr>
              <a:tr h="3126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Тв-31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3178108"/>
                  </a:ext>
                </a:extLst>
              </a:tr>
              <a:tr h="3126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Тв-32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3536414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1726159"/>
              </p:ext>
            </p:extLst>
          </p:nvPr>
        </p:nvGraphicFramePr>
        <p:xfrm>
          <a:off x="6562727" y="4335960"/>
          <a:ext cx="5367338" cy="23754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5524">
                  <a:extLst>
                    <a:ext uri="{9D8B030D-6E8A-4147-A177-3AD203B41FA5}">
                      <a16:colId xmlns:a16="http://schemas.microsoft.com/office/drawing/2014/main" val="4023420142"/>
                    </a:ext>
                  </a:extLst>
                </a:gridCol>
                <a:gridCol w="637560">
                  <a:extLst>
                    <a:ext uri="{9D8B030D-6E8A-4147-A177-3AD203B41FA5}">
                      <a16:colId xmlns:a16="http://schemas.microsoft.com/office/drawing/2014/main" val="3991692617"/>
                    </a:ext>
                  </a:extLst>
                </a:gridCol>
                <a:gridCol w="642840">
                  <a:extLst>
                    <a:ext uri="{9D8B030D-6E8A-4147-A177-3AD203B41FA5}">
                      <a16:colId xmlns:a16="http://schemas.microsoft.com/office/drawing/2014/main" val="524156122"/>
                    </a:ext>
                  </a:extLst>
                </a:gridCol>
                <a:gridCol w="761999">
                  <a:extLst>
                    <a:ext uri="{9D8B030D-6E8A-4147-A177-3AD203B41FA5}">
                      <a16:colId xmlns:a16="http://schemas.microsoft.com/office/drawing/2014/main" val="3443570430"/>
                    </a:ext>
                  </a:extLst>
                </a:gridCol>
                <a:gridCol w="769236">
                  <a:extLst>
                    <a:ext uri="{9D8B030D-6E8A-4147-A177-3AD203B41FA5}">
                      <a16:colId xmlns:a16="http://schemas.microsoft.com/office/drawing/2014/main" val="3133295237"/>
                    </a:ext>
                  </a:extLst>
                </a:gridCol>
                <a:gridCol w="680680">
                  <a:extLst>
                    <a:ext uri="{9D8B030D-6E8A-4147-A177-3AD203B41FA5}">
                      <a16:colId xmlns:a16="http://schemas.microsoft.com/office/drawing/2014/main" val="4177864175"/>
                    </a:ext>
                  </a:extLst>
                </a:gridCol>
                <a:gridCol w="800234">
                  <a:extLst>
                    <a:ext uri="{9D8B030D-6E8A-4147-A177-3AD203B41FA5}">
                      <a16:colId xmlns:a16="http://schemas.microsoft.com/office/drawing/2014/main" val="3732437380"/>
                    </a:ext>
                  </a:extLst>
                </a:gridCol>
                <a:gridCol w="669265">
                  <a:extLst>
                    <a:ext uri="{9D8B030D-6E8A-4147-A177-3AD203B41FA5}">
                      <a16:colId xmlns:a16="http://schemas.microsoft.com/office/drawing/2014/main" val="1613208396"/>
                    </a:ext>
                  </a:extLst>
                </a:gridCol>
              </a:tblGrid>
              <a:tr h="395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33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Бд-1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0897183"/>
                  </a:ext>
                </a:extLst>
              </a:tr>
              <a:tr h="395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Бд-21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5370857"/>
                  </a:ext>
                </a:extLst>
              </a:tr>
              <a:tr h="395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Бд-31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5873041"/>
                  </a:ext>
                </a:extLst>
              </a:tr>
              <a:tr h="395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Л-1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6455308"/>
                  </a:ext>
                </a:extLst>
              </a:tr>
              <a:tr h="395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716</a:t>
                      </a:r>
                      <a:endParaRPr lang="ru-RU" sz="10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20</a:t>
                      </a:r>
                      <a:endParaRPr lang="ru-RU" sz="10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80</a:t>
                      </a:r>
                      <a:endParaRPr lang="ru-RU" sz="10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268</a:t>
                      </a:r>
                      <a:endParaRPr lang="ru-RU" sz="10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79</a:t>
                      </a:r>
                      <a:endParaRPr lang="ru-RU" sz="10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40</a:t>
                      </a:r>
                      <a:endParaRPr lang="ru-RU" sz="10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8973395"/>
                  </a:ext>
                </a:extLst>
              </a:tr>
              <a:tr h="395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100%</a:t>
                      </a:r>
                      <a:endParaRPr lang="ru-RU" sz="10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11,2%</a:t>
                      </a:r>
                      <a:endParaRPr lang="ru-RU" sz="10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37,4%</a:t>
                      </a:r>
                      <a:endParaRPr lang="ru-RU" sz="10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11%</a:t>
                      </a:r>
                      <a:endParaRPr lang="ru-RU" sz="10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</a:rPr>
                        <a:t>5,5%</a:t>
                      </a:r>
                      <a:endParaRPr lang="ru-RU" sz="1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82244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0691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715" y="81877"/>
            <a:ext cx="7023205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Отчисленные студенты за 2022-2023 учебный год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7139608"/>
              </p:ext>
            </p:extLst>
          </p:nvPr>
        </p:nvGraphicFramePr>
        <p:xfrm>
          <a:off x="813242" y="542772"/>
          <a:ext cx="2493476" cy="63644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6738">
                  <a:extLst>
                    <a:ext uri="{9D8B030D-6E8A-4147-A177-3AD203B41FA5}">
                      <a16:colId xmlns:a16="http://schemas.microsoft.com/office/drawing/2014/main" val="1677659923"/>
                    </a:ext>
                  </a:extLst>
                </a:gridCol>
                <a:gridCol w="1246738">
                  <a:extLst>
                    <a:ext uri="{9D8B030D-6E8A-4147-A177-3AD203B41FA5}">
                      <a16:colId xmlns:a16="http://schemas.microsoft.com/office/drawing/2014/main" val="3179471661"/>
                    </a:ext>
                  </a:extLst>
                </a:gridCol>
              </a:tblGrid>
              <a:tr h="3349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К-1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705479"/>
                  </a:ext>
                </a:extLst>
              </a:tr>
              <a:tr h="3349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К-2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37216092"/>
                  </a:ext>
                </a:extLst>
              </a:tr>
              <a:tr h="3349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П-1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0997792"/>
                  </a:ext>
                </a:extLst>
              </a:tr>
              <a:tr h="3349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К-21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71170093"/>
                  </a:ext>
                </a:extLst>
              </a:tr>
              <a:tr h="3349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К-22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9416319"/>
                  </a:ext>
                </a:extLst>
              </a:tr>
              <a:tr h="3349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К-23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5260727"/>
                  </a:ext>
                </a:extLst>
              </a:tr>
              <a:tr h="3349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К-31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73058454"/>
                  </a:ext>
                </a:extLst>
              </a:tr>
              <a:tr h="3349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К-32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4550083"/>
                  </a:ext>
                </a:extLst>
              </a:tr>
              <a:tr h="3349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К-33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605763"/>
                  </a:ext>
                </a:extLst>
              </a:tr>
              <a:tr h="3349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К-41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4774855"/>
                  </a:ext>
                </a:extLst>
              </a:tr>
              <a:tr h="3349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К-42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5651621"/>
                  </a:ext>
                </a:extLst>
              </a:tr>
              <a:tr h="3349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К-43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556248"/>
                  </a:ext>
                </a:extLst>
              </a:tr>
              <a:tr h="3349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Пд-1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2889858"/>
                  </a:ext>
                </a:extLst>
              </a:tr>
              <a:tr h="3349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Пд-2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28420188"/>
                  </a:ext>
                </a:extLst>
              </a:tr>
              <a:tr h="3349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Пд-3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83370805"/>
                  </a:ext>
                </a:extLst>
              </a:tr>
              <a:tr h="3349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Пд-21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25925"/>
                  </a:ext>
                </a:extLst>
              </a:tr>
              <a:tr h="3349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Пд-22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74260277"/>
                  </a:ext>
                </a:extLst>
              </a:tr>
              <a:tr h="3349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Пд-24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0494051"/>
                  </a:ext>
                </a:extLst>
              </a:tr>
              <a:tr h="3349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Пд-23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3323127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9449588"/>
              </p:ext>
            </p:extLst>
          </p:nvPr>
        </p:nvGraphicFramePr>
        <p:xfrm>
          <a:off x="6100762" y="542772"/>
          <a:ext cx="2966720" cy="73215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3360">
                  <a:extLst>
                    <a:ext uri="{9D8B030D-6E8A-4147-A177-3AD203B41FA5}">
                      <a16:colId xmlns:a16="http://schemas.microsoft.com/office/drawing/2014/main" val="1994181766"/>
                    </a:ext>
                  </a:extLst>
                </a:gridCol>
                <a:gridCol w="1483360">
                  <a:extLst>
                    <a:ext uri="{9D8B030D-6E8A-4147-A177-3AD203B41FA5}">
                      <a16:colId xmlns:a16="http://schemas.microsoft.com/office/drawing/2014/main" val="1657779611"/>
                    </a:ext>
                  </a:extLst>
                </a:gridCol>
              </a:tblGrid>
              <a:tr h="4306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Пд-31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35142298"/>
                  </a:ext>
                </a:extLst>
              </a:tr>
              <a:tr h="4306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Пд-32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42300972"/>
                  </a:ext>
                </a:extLst>
              </a:tr>
              <a:tr h="4306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Пд-33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50728220"/>
                  </a:ext>
                </a:extLst>
              </a:tr>
              <a:tr h="4306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Пд-41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74047464"/>
                  </a:ext>
                </a:extLst>
              </a:tr>
              <a:tr h="4306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Пд-42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8361315"/>
                  </a:ext>
                </a:extLst>
              </a:tr>
              <a:tr h="4306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Тв-1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6745191"/>
                  </a:ext>
                </a:extLst>
              </a:tr>
              <a:tr h="4306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Тв-21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82642128"/>
                  </a:ext>
                </a:extLst>
              </a:tr>
              <a:tr h="4306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Тв-22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38986824"/>
                  </a:ext>
                </a:extLst>
              </a:tr>
              <a:tr h="4306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ТВ-31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7199441"/>
                  </a:ext>
                </a:extLst>
              </a:tr>
              <a:tr h="4306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М-41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04872335"/>
                  </a:ext>
                </a:extLst>
              </a:tr>
              <a:tr h="4306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Л-1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1812763"/>
                  </a:ext>
                </a:extLst>
              </a:tr>
              <a:tr h="4306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Бд-1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48259187"/>
                  </a:ext>
                </a:extLst>
              </a:tr>
              <a:tr h="4306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Бд-21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5341461"/>
                  </a:ext>
                </a:extLst>
              </a:tr>
              <a:tr h="4306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БД-31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5813372"/>
                  </a:ext>
                </a:extLst>
              </a:tr>
              <a:tr h="4306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Т-1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6213761"/>
                  </a:ext>
                </a:extLst>
              </a:tr>
              <a:tr h="4306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Т-21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7531994"/>
                  </a:ext>
                </a:extLst>
              </a:tr>
              <a:tr h="4306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4487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78759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3425956"/>
              </p:ext>
            </p:extLst>
          </p:nvPr>
        </p:nvGraphicFramePr>
        <p:xfrm>
          <a:off x="666750" y="-1270"/>
          <a:ext cx="11525250" cy="76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2625">
                  <a:extLst>
                    <a:ext uri="{9D8B030D-6E8A-4147-A177-3AD203B41FA5}">
                      <a16:colId xmlns:a16="http://schemas.microsoft.com/office/drawing/2014/main" val="2346002820"/>
                    </a:ext>
                  </a:extLst>
                </a:gridCol>
                <a:gridCol w="5762625">
                  <a:extLst>
                    <a:ext uri="{9D8B030D-6E8A-4147-A177-3AD203B41FA5}">
                      <a16:colId xmlns:a16="http://schemas.microsoft.com/office/drawing/2014/main" val="336574775"/>
                    </a:ext>
                  </a:extLst>
                </a:gridCol>
              </a:tblGrid>
              <a:tr h="39696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7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Результаты качественных показателей промежуточной аттестации преподавателей за </a:t>
                      </a:r>
                      <a:r>
                        <a:rPr lang="en-US" sz="17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17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семестр 2022-2023 уч. года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220332"/>
                  </a:ext>
                </a:extLst>
              </a:tr>
              <a:tr h="336465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общеобразовательных дисциплин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специальных дисциплин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6369702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3560746"/>
              </p:ext>
            </p:extLst>
          </p:nvPr>
        </p:nvGraphicFramePr>
        <p:xfrm>
          <a:off x="666749" y="761450"/>
          <a:ext cx="5686425" cy="61613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656">
                  <a:extLst>
                    <a:ext uri="{9D8B030D-6E8A-4147-A177-3AD203B41FA5}">
                      <a16:colId xmlns:a16="http://schemas.microsoft.com/office/drawing/2014/main" val="2796550638"/>
                    </a:ext>
                  </a:extLst>
                </a:gridCol>
                <a:gridCol w="1584238">
                  <a:extLst>
                    <a:ext uri="{9D8B030D-6E8A-4147-A177-3AD203B41FA5}">
                      <a16:colId xmlns:a16="http://schemas.microsoft.com/office/drawing/2014/main" val="2301801748"/>
                    </a:ext>
                  </a:extLst>
                </a:gridCol>
                <a:gridCol w="1172541">
                  <a:extLst>
                    <a:ext uri="{9D8B030D-6E8A-4147-A177-3AD203B41FA5}">
                      <a16:colId xmlns:a16="http://schemas.microsoft.com/office/drawing/2014/main" val="1786031373"/>
                    </a:ext>
                  </a:extLst>
                </a:gridCol>
                <a:gridCol w="875710">
                  <a:extLst>
                    <a:ext uri="{9D8B030D-6E8A-4147-A177-3AD203B41FA5}">
                      <a16:colId xmlns:a16="http://schemas.microsoft.com/office/drawing/2014/main" val="4003714616"/>
                    </a:ext>
                  </a:extLst>
                </a:gridCol>
                <a:gridCol w="917789">
                  <a:extLst>
                    <a:ext uri="{9D8B030D-6E8A-4147-A177-3AD203B41FA5}">
                      <a16:colId xmlns:a16="http://schemas.microsoft.com/office/drawing/2014/main" val="2177777956"/>
                    </a:ext>
                  </a:extLst>
                </a:gridCol>
                <a:gridCol w="774491">
                  <a:extLst>
                    <a:ext uri="{9D8B030D-6E8A-4147-A177-3AD203B41FA5}">
                      <a16:colId xmlns:a16="http://schemas.microsoft.com/office/drawing/2014/main" val="1265813216"/>
                    </a:ext>
                  </a:extLst>
                </a:gridCol>
              </a:tblGrid>
              <a:tr h="3619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Ф.И.О.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преподавателя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Абсолютная успеваемость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Качество знаний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СОУ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extLst>
                  <a:ext uri="{0D108BD9-81ED-4DB2-BD59-A6C34878D82A}">
                    <a16:rowId xmlns:a16="http://schemas.microsoft.com/office/drawing/2014/main" val="3258534946"/>
                  </a:ext>
                </a:extLst>
              </a:tr>
              <a:tr h="2730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Андреева Е.П.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81,2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extLst>
                  <a:ext uri="{0D108BD9-81ED-4DB2-BD59-A6C34878D82A}">
                    <a16:rowId xmlns:a16="http://schemas.microsoft.com/office/drawing/2014/main" val="1231168560"/>
                  </a:ext>
                </a:extLst>
              </a:tr>
              <a:tr h="2730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Батарёва А.А.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extLst>
                  <a:ext uri="{0D108BD9-81ED-4DB2-BD59-A6C34878D82A}">
                    <a16:rowId xmlns:a16="http://schemas.microsoft.com/office/drawing/2014/main" val="1187841781"/>
                  </a:ext>
                </a:extLst>
              </a:tr>
              <a:tr h="2730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Ганина Е.В.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74,3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extLst>
                  <a:ext uri="{0D108BD9-81ED-4DB2-BD59-A6C34878D82A}">
                    <a16:rowId xmlns:a16="http://schemas.microsoft.com/office/drawing/2014/main" val="1673990140"/>
                  </a:ext>
                </a:extLst>
              </a:tr>
              <a:tr h="2730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Залалова А.Р.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92,1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85,6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extLst>
                  <a:ext uri="{0D108BD9-81ED-4DB2-BD59-A6C34878D82A}">
                    <a16:rowId xmlns:a16="http://schemas.microsoft.com/office/drawing/2014/main" val="1227083640"/>
                  </a:ext>
                </a:extLst>
              </a:tr>
              <a:tr h="2730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Дубенец А.А.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extLst>
                  <a:ext uri="{0D108BD9-81ED-4DB2-BD59-A6C34878D82A}">
                    <a16:rowId xmlns:a16="http://schemas.microsoft.com/office/drawing/2014/main" val="120658402"/>
                  </a:ext>
                </a:extLst>
              </a:tr>
              <a:tr h="2730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Дудырев М.М.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extLst>
                  <a:ext uri="{0D108BD9-81ED-4DB2-BD59-A6C34878D82A}">
                    <a16:rowId xmlns:a16="http://schemas.microsoft.com/office/drawing/2014/main" val="936708566"/>
                  </a:ext>
                </a:extLst>
              </a:tr>
              <a:tr h="2730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Евсеев Н.Г.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74,2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extLst>
                  <a:ext uri="{0D108BD9-81ED-4DB2-BD59-A6C34878D82A}">
                    <a16:rowId xmlns:a16="http://schemas.microsoft.com/office/drawing/2014/main" val="3153243630"/>
                  </a:ext>
                </a:extLst>
              </a:tr>
              <a:tr h="2730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Егорова А.Г.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71,9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extLst>
                  <a:ext uri="{0D108BD9-81ED-4DB2-BD59-A6C34878D82A}">
                    <a16:rowId xmlns:a16="http://schemas.microsoft.com/office/drawing/2014/main" val="2617753215"/>
                  </a:ext>
                </a:extLst>
              </a:tr>
              <a:tr h="2730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Кабанова Е.И.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extLst>
                  <a:ext uri="{0D108BD9-81ED-4DB2-BD59-A6C34878D82A}">
                    <a16:rowId xmlns:a16="http://schemas.microsoft.com/office/drawing/2014/main" val="979522340"/>
                  </a:ext>
                </a:extLst>
              </a:tr>
              <a:tr h="2730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Костерина А.С.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71,5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extLst>
                  <a:ext uri="{0D108BD9-81ED-4DB2-BD59-A6C34878D82A}">
                    <a16:rowId xmlns:a16="http://schemas.microsoft.com/office/drawing/2014/main" val="1016026755"/>
                  </a:ext>
                </a:extLst>
              </a:tr>
              <a:tr h="2730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Лампеева С.О.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92,5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88,9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extLst>
                  <a:ext uri="{0D108BD9-81ED-4DB2-BD59-A6C34878D82A}">
                    <a16:rowId xmlns:a16="http://schemas.microsoft.com/office/drawing/2014/main" val="1463447839"/>
                  </a:ext>
                </a:extLst>
              </a:tr>
              <a:tr h="2730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Малина Л.М.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84,4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77,0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extLst>
                  <a:ext uri="{0D108BD9-81ED-4DB2-BD59-A6C34878D82A}">
                    <a16:rowId xmlns:a16="http://schemas.microsoft.com/office/drawing/2014/main" val="681176129"/>
                  </a:ext>
                </a:extLst>
              </a:tr>
              <a:tr h="2730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Мансурова Г.И.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extLst>
                  <a:ext uri="{0D108BD9-81ED-4DB2-BD59-A6C34878D82A}">
                    <a16:rowId xmlns:a16="http://schemas.microsoft.com/office/drawing/2014/main" val="4286507925"/>
                  </a:ext>
                </a:extLst>
              </a:tr>
              <a:tr h="2730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Масеева Р.И.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85,3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extLst>
                  <a:ext uri="{0D108BD9-81ED-4DB2-BD59-A6C34878D82A}">
                    <a16:rowId xmlns:a16="http://schemas.microsoft.com/office/drawing/2014/main" val="3726921864"/>
                  </a:ext>
                </a:extLst>
              </a:tr>
              <a:tr h="2730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Маркина Е.А.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77,3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extLst>
                  <a:ext uri="{0D108BD9-81ED-4DB2-BD59-A6C34878D82A}">
                    <a16:rowId xmlns:a16="http://schemas.microsoft.com/office/drawing/2014/main" val="703625368"/>
                  </a:ext>
                </a:extLst>
              </a:tr>
              <a:tr h="2730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Романова Е.Н.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extLst>
                  <a:ext uri="{0D108BD9-81ED-4DB2-BD59-A6C34878D82A}">
                    <a16:rowId xmlns:a16="http://schemas.microsoft.com/office/drawing/2014/main" val="2567322924"/>
                  </a:ext>
                </a:extLst>
              </a:tr>
              <a:tr h="2730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Сидорова И.А.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extLst>
                  <a:ext uri="{0D108BD9-81ED-4DB2-BD59-A6C34878D82A}">
                    <a16:rowId xmlns:a16="http://schemas.microsoft.com/office/drawing/2014/main" val="369408526"/>
                  </a:ext>
                </a:extLst>
              </a:tr>
              <a:tr h="2730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Силантьева А.В.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extLst>
                  <a:ext uri="{0D108BD9-81ED-4DB2-BD59-A6C34878D82A}">
                    <a16:rowId xmlns:a16="http://schemas.microsoft.com/office/drawing/2014/main" val="3896519817"/>
                  </a:ext>
                </a:extLst>
              </a:tr>
              <a:tr h="2730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Сорокина С.В.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extLst>
                  <a:ext uri="{0D108BD9-81ED-4DB2-BD59-A6C34878D82A}">
                    <a16:rowId xmlns:a16="http://schemas.microsoft.com/office/drawing/2014/main" val="3354214485"/>
                  </a:ext>
                </a:extLst>
              </a:tr>
              <a:tr h="2730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Чернова К.С.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extLst>
                  <a:ext uri="{0D108BD9-81ED-4DB2-BD59-A6C34878D82A}">
                    <a16:rowId xmlns:a16="http://schemas.microsoft.com/office/drawing/2014/main" val="2530682426"/>
                  </a:ext>
                </a:extLst>
              </a:tr>
              <a:tr h="2730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Щербина А.С.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13" marR="32313" marT="0" marB="0"/>
                </a:tc>
                <a:extLst>
                  <a:ext uri="{0D108BD9-81ED-4DB2-BD59-A6C34878D82A}">
                    <a16:rowId xmlns:a16="http://schemas.microsoft.com/office/drawing/2014/main" val="3317194940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3007388"/>
              </p:ext>
            </p:extLst>
          </p:nvPr>
        </p:nvGraphicFramePr>
        <p:xfrm>
          <a:off x="6467475" y="761450"/>
          <a:ext cx="5724526" cy="61613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7429">
                  <a:extLst>
                    <a:ext uri="{9D8B030D-6E8A-4147-A177-3AD203B41FA5}">
                      <a16:colId xmlns:a16="http://schemas.microsoft.com/office/drawing/2014/main" val="2414322534"/>
                    </a:ext>
                  </a:extLst>
                </a:gridCol>
                <a:gridCol w="1604249">
                  <a:extLst>
                    <a:ext uri="{9D8B030D-6E8A-4147-A177-3AD203B41FA5}">
                      <a16:colId xmlns:a16="http://schemas.microsoft.com/office/drawing/2014/main" val="405723429"/>
                    </a:ext>
                  </a:extLst>
                </a:gridCol>
                <a:gridCol w="1190077">
                  <a:extLst>
                    <a:ext uri="{9D8B030D-6E8A-4147-A177-3AD203B41FA5}">
                      <a16:colId xmlns:a16="http://schemas.microsoft.com/office/drawing/2014/main" val="1745318575"/>
                    </a:ext>
                  </a:extLst>
                </a:gridCol>
                <a:gridCol w="891515">
                  <a:extLst>
                    <a:ext uri="{9D8B030D-6E8A-4147-A177-3AD203B41FA5}">
                      <a16:colId xmlns:a16="http://schemas.microsoft.com/office/drawing/2014/main" val="3878808092"/>
                    </a:ext>
                  </a:extLst>
                </a:gridCol>
                <a:gridCol w="933230">
                  <a:extLst>
                    <a:ext uri="{9D8B030D-6E8A-4147-A177-3AD203B41FA5}">
                      <a16:colId xmlns:a16="http://schemas.microsoft.com/office/drawing/2014/main" val="1040402479"/>
                    </a:ext>
                  </a:extLst>
                </a:gridCol>
                <a:gridCol w="758026">
                  <a:extLst>
                    <a:ext uri="{9D8B030D-6E8A-4147-A177-3AD203B41FA5}">
                      <a16:colId xmlns:a16="http://schemas.microsoft.com/office/drawing/2014/main" val="647074188"/>
                    </a:ext>
                  </a:extLst>
                </a:gridCol>
              </a:tblGrid>
              <a:tr h="9814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№ п/п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Ф.И.О.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преподавателя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Абсолютная успеваемость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Качество знаний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СОУ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2953851"/>
                  </a:ext>
                </a:extLst>
              </a:tr>
              <a:tr h="4316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Абрамова А.А.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90,7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08947585"/>
                  </a:ext>
                </a:extLst>
              </a:tr>
              <a:tr h="4316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Бесчетвертева Т.Ю.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82944978"/>
                  </a:ext>
                </a:extLst>
              </a:tr>
              <a:tr h="4316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Гончарова И.В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1287044"/>
                  </a:ext>
                </a:extLst>
              </a:tr>
              <a:tr h="4316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Еграшкина Т.Н.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88,7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81,2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18670003"/>
                  </a:ext>
                </a:extLst>
              </a:tr>
              <a:tr h="4316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Кузнецова Л.П.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73,3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4194125"/>
                  </a:ext>
                </a:extLst>
              </a:tr>
              <a:tr h="4316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Микка Н.Ю.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81,4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8662153"/>
                  </a:ext>
                </a:extLst>
              </a:tr>
              <a:tr h="4316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Насретдинова Н.В.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68,0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0065762"/>
                  </a:ext>
                </a:extLst>
              </a:tr>
              <a:tr h="4316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Постнова Е.В.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57545231"/>
                  </a:ext>
                </a:extLst>
              </a:tr>
              <a:tr h="4316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Ракипова Р.Х.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83118881"/>
                  </a:ext>
                </a:extLst>
              </a:tr>
              <a:tr h="4316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Типикина Н.А.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70471870"/>
                  </a:ext>
                </a:extLst>
              </a:tr>
              <a:tr h="4316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Торопыгина Е.А.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92,8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68,8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48962944"/>
                  </a:ext>
                </a:extLst>
              </a:tr>
              <a:tr h="4316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Черняева Л.В.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249935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436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4950" y="381000"/>
            <a:ext cx="9601200" cy="65722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Анализ успеваемости по годам</a:t>
            </a:r>
            <a:endParaRPr lang="ru-RU" b="1" dirty="0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5223400"/>
              </p:ext>
            </p:extLst>
          </p:nvPr>
        </p:nvGraphicFramePr>
        <p:xfrm>
          <a:off x="1504950" y="1038225"/>
          <a:ext cx="10004181" cy="2320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3673313"/>
              </p:ext>
            </p:extLst>
          </p:nvPr>
        </p:nvGraphicFramePr>
        <p:xfrm>
          <a:off x="1504949" y="4015887"/>
          <a:ext cx="10004181" cy="2428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80584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400050"/>
            <a:ext cx="10153650" cy="9715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абсолютной и качественной успеваемости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специальностям за 2 п/г </a:t>
            </a:r>
            <a:r>
              <a:rPr lang="ru-RU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2022-2023 </a:t>
            </a: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2 п/г </a:t>
            </a:r>
            <a:r>
              <a:rPr lang="ru-RU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2023-2024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268576"/>
              </p:ext>
            </p:extLst>
          </p:nvPr>
        </p:nvGraphicFramePr>
        <p:xfrm>
          <a:off x="1797294" y="1232329"/>
          <a:ext cx="9601200" cy="52974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50852">
                  <a:extLst>
                    <a:ext uri="{9D8B030D-6E8A-4147-A177-3AD203B41FA5}">
                      <a16:colId xmlns:a16="http://schemas.microsoft.com/office/drawing/2014/main" val="2070399664"/>
                    </a:ext>
                  </a:extLst>
                </a:gridCol>
                <a:gridCol w="1116623">
                  <a:extLst>
                    <a:ext uri="{9D8B030D-6E8A-4147-A177-3AD203B41FA5}">
                      <a16:colId xmlns:a16="http://schemas.microsoft.com/office/drawing/2014/main" val="4121528728"/>
                    </a:ext>
                  </a:extLst>
                </a:gridCol>
                <a:gridCol w="1063869">
                  <a:extLst>
                    <a:ext uri="{9D8B030D-6E8A-4147-A177-3AD203B41FA5}">
                      <a16:colId xmlns:a16="http://schemas.microsoft.com/office/drawing/2014/main" val="3154829004"/>
                    </a:ext>
                  </a:extLst>
                </a:gridCol>
                <a:gridCol w="975319">
                  <a:extLst>
                    <a:ext uri="{9D8B030D-6E8A-4147-A177-3AD203B41FA5}">
                      <a16:colId xmlns:a16="http://schemas.microsoft.com/office/drawing/2014/main" val="413776462"/>
                    </a:ext>
                  </a:extLst>
                </a:gridCol>
                <a:gridCol w="1094537">
                  <a:extLst>
                    <a:ext uri="{9D8B030D-6E8A-4147-A177-3AD203B41FA5}">
                      <a16:colId xmlns:a16="http://schemas.microsoft.com/office/drawing/2014/main" val="3833810368"/>
                    </a:ext>
                  </a:extLst>
                </a:gridCol>
              </a:tblGrid>
              <a:tr h="325543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Специальность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Успеваемость, 2 п/г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3261414"/>
                  </a:ext>
                </a:extLst>
              </a:tr>
              <a:tr h="3255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Абсолютная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Качественная</a:t>
                      </a:r>
                      <a:endParaRPr lang="ru-RU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0141130"/>
                  </a:ext>
                </a:extLst>
              </a:tr>
              <a:tr h="321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03835" algn="ctr"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3298200"/>
                  </a:ext>
                </a:extLst>
              </a:tr>
              <a:tr h="3692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43.02.15 Поварское и кондитерское дело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97,1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93,7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61,7</a:t>
                      </a:r>
                      <a:endParaRPr lang="ru-RU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60,5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7776556"/>
                  </a:ext>
                </a:extLst>
              </a:tr>
              <a:tr h="6142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43.02.01 Организация обслуживания в общественном питании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ru-RU" sz="18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62,0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7688417"/>
                  </a:ext>
                </a:extLst>
              </a:tr>
              <a:tr h="3692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43.02.16 Туризм и гостеприимство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83,8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8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37,5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0069250"/>
                  </a:ext>
                </a:extLst>
              </a:tr>
              <a:tr h="3692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38.02.03 Операционная деятельность в логистике</a:t>
                      </a:r>
                      <a:endParaRPr lang="ru-RU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95,4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45,5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80148310"/>
                  </a:ext>
                </a:extLst>
              </a:tr>
              <a:tr h="7246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38.02.05 Товароведение и экспертиза качества потребительских товаров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93,0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64,6</a:t>
                      </a:r>
                      <a:endParaRPr lang="ru-RU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53,2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2140512"/>
                  </a:ext>
                </a:extLst>
              </a:tr>
              <a:tr h="3692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38.02.07 Банковское дело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8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28,2</a:t>
                      </a:r>
                      <a:endParaRPr lang="ru-RU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30,3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337639"/>
                  </a:ext>
                </a:extLst>
              </a:tr>
              <a:tr h="3692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43.01.09  Повар, кондитер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99,1</a:t>
                      </a:r>
                      <a:endParaRPr lang="ru-RU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97,3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41,1</a:t>
                      </a:r>
                      <a:endParaRPr lang="ru-RU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42,5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6697047"/>
                  </a:ext>
                </a:extLst>
              </a:tr>
              <a:tr h="4548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38.01.02  Продавец, контролер-кассир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93,8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37,5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7318253"/>
                  </a:ext>
                </a:extLst>
              </a:tr>
              <a:tr h="444835">
                <a:tc>
                  <a:txBody>
                    <a:bodyPr/>
                    <a:lstStyle/>
                    <a:p>
                      <a:pPr indent="127635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Итого по техникуму: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98,5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94,6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46,2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9240537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5885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323850"/>
            <a:ext cx="9601200" cy="123825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качественных показателей по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специальностям/профессиям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8403263"/>
              </p:ext>
            </p:extLst>
          </p:nvPr>
        </p:nvGraphicFramePr>
        <p:xfrm>
          <a:off x="1308587" y="1562100"/>
          <a:ext cx="10182960" cy="45184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03128">
                  <a:extLst>
                    <a:ext uri="{9D8B030D-6E8A-4147-A177-3AD203B41FA5}">
                      <a16:colId xmlns:a16="http://schemas.microsoft.com/office/drawing/2014/main" val="3841936931"/>
                    </a:ext>
                  </a:extLst>
                </a:gridCol>
                <a:gridCol w="1019908">
                  <a:extLst>
                    <a:ext uri="{9D8B030D-6E8A-4147-A177-3AD203B41FA5}">
                      <a16:colId xmlns:a16="http://schemas.microsoft.com/office/drawing/2014/main" val="2201489373"/>
                    </a:ext>
                  </a:extLst>
                </a:gridCol>
                <a:gridCol w="958362">
                  <a:extLst>
                    <a:ext uri="{9D8B030D-6E8A-4147-A177-3AD203B41FA5}">
                      <a16:colId xmlns:a16="http://schemas.microsoft.com/office/drawing/2014/main" val="1146596051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203556063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115552551"/>
                    </a:ext>
                  </a:extLst>
                </a:gridCol>
                <a:gridCol w="967153">
                  <a:extLst>
                    <a:ext uri="{9D8B030D-6E8A-4147-A177-3AD203B41FA5}">
                      <a16:colId xmlns:a16="http://schemas.microsoft.com/office/drawing/2014/main" val="2262563987"/>
                    </a:ext>
                  </a:extLst>
                </a:gridCol>
                <a:gridCol w="791309">
                  <a:extLst>
                    <a:ext uri="{9D8B030D-6E8A-4147-A177-3AD203B41FA5}">
                      <a16:colId xmlns:a16="http://schemas.microsoft.com/office/drawing/2014/main" val="1919804774"/>
                    </a:ext>
                  </a:extLst>
                </a:gridCol>
              </a:tblGrid>
              <a:tr h="8514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Специальность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Успеваемость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знаний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СОУ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Коэффициент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знаний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extLst>
                  <a:ext uri="{0D108BD9-81ED-4DB2-BD59-A6C34878D82A}">
                    <a16:rowId xmlns:a16="http://schemas.microsoft.com/office/drawing/2014/main" val="3168500520"/>
                  </a:ext>
                </a:extLst>
              </a:tr>
              <a:tr h="1277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Абсолютная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Качественная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6979338"/>
                  </a:ext>
                </a:extLst>
              </a:tr>
              <a:tr h="3618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43.02.15 Поварское и кондитерское дело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 anchor="ctr"/>
                </a:tc>
                <a:tc>
                  <a:txBody>
                    <a:bodyPr/>
                    <a:lstStyle/>
                    <a:p>
                      <a:pPr indent="203835"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93,7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2038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203835"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85,2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203835"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203835"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203835"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extLst>
                  <a:ext uri="{0D108BD9-81ED-4DB2-BD59-A6C34878D82A}">
                    <a16:rowId xmlns:a16="http://schemas.microsoft.com/office/drawing/2014/main" val="2681151749"/>
                  </a:ext>
                </a:extLst>
              </a:tr>
              <a:tr h="5427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43.02.01 Организация обслуживания в общественном питании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 anchor="ctr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81,4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extLst>
                  <a:ext uri="{0D108BD9-81ED-4DB2-BD59-A6C34878D82A}">
                    <a16:rowId xmlns:a16="http://schemas.microsoft.com/office/drawing/2014/main" val="1009197973"/>
                  </a:ext>
                </a:extLst>
              </a:tr>
              <a:tr h="3086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43.02.16 Туризм и гостеприимство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 anchor="ctr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83,8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extLst>
                  <a:ext uri="{0D108BD9-81ED-4DB2-BD59-A6C34878D82A}">
                    <a16:rowId xmlns:a16="http://schemas.microsoft.com/office/drawing/2014/main" val="2655504884"/>
                  </a:ext>
                </a:extLst>
              </a:tr>
              <a:tr h="4470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38.02.03 Операционная деятельность в логистике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 anchor="ctr"/>
                </a:tc>
                <a:tc>
                  <a:txBody>
                    <a:bodyPr/>
                    <a:lstStyle/>
                    <a:p>
                      <a:pPr indent="152400"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2400"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88,2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2400"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75,8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2400"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2400"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extLst>
                  <a:ext uri="{0D108BD9-81ED-4DB2-BD59-A6C34878D82A}">
                    <a16:rowId xmlns:a16="http://schemas.microsoft.com/office/drawing/2014/main" val="507061858"/>
                  </a:ext>
                </a:extLst>
              </a:tr>
              <a:tr h="6598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38.02.05 Товароведение и экспертиза качества потребительских товаров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 anchor="ctr"/>
                </a:tc>
                <a:tc>
                  <a:txBody>
                    <a:bodyPr/>
                    <a:lstStyle/>
                    <a:p>
                      <a:pPr indent="153035"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3035"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82,4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3035"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3035"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3035"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extLst>
                  <a:ext uri="{0D108BD9-81ED-4DB2-BD59-A6C34878D82A}">
                    <a16:rowId xmlns:a16="http://schemas.microsoft.com/office/drawing/2014/main" val="179409314"/>
                  </a:ext>
                </a:extLst>
              </a:tr>
              <a:tr h="234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38.02.07 Банковское дело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 anchor="ctr"/>
                </a:tc>
                <a:tc>
                  <a:txBody>
                    <a:bodyPr/>
                    <a:lstStyle/>
                    <a:p>
                      <a:pPr indent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68,3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extLst>
                  <a:ext uri="{0D108BD9-81ED-4DB2-BD59-A6C34878D82A}">
                    <a16:rowId xmlns:a16="http://schemas.microsoft.com/office/drawing/2014/main" val="476324255"/>
                  </a:ext>
                </a:extLst>
              </a:tr>
              <a:tr h="234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43.01.09  Повар, кондитер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 anchor="ctr"/>
                </a:tc>
                <a:tc>
                  <a:txBody>
                    <a:bodyPr/>
                    <a:lstStyle/>
                    <a:p>
                      <a:pPr indent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3035"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78,7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3035"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69,8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3035"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3035"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extLst>
                  <a:ext uri="{0D108BD9-81ED-4DB2-BD59-A6C34878D82A}">
                    <a16:rowId xmlns:a16="http://schemas.microsoft.com/office/drawing/2014/main" val="3276228766"/>
                  </a:ext>
                </a:extLst>
              </a:tr>
              <a:tr h="3512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38.01.02 Продавец, контролер-кассир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 anchor="ctr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93,8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2400"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80,3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2400"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70,6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2400"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tc>
                  <a:txBody>
                    <a:bodyPr/>
                    <a:lstStyle/>
                    <a:p>
                      <a:pPr indent="152400"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71,7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/>
                </a:tc>
                <a:extLst>
                  <a:ext uri="{0D108BD9-81ED-4DB2-BD59-A6C34878D82A}">
                    <a16:rowId xmlns:a16="http://schemas.microsoft.com/office/drawing/2014/main" val="2165746480"/>
                  </a:ext>
                </a:extLst>
              </a:tr>
              <a:tr h="1702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по техникуму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94,6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46,2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" marR="3421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82,3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1" marR="4561" marT="2281" marB="228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71,5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1" marR="4561" marT="2281" marB="228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1" marR="4561" marT="2281" marB="228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74,2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1" marR="4561" marT="2281" marB="2281"/>
                </a:tc>
                <a:extLst>
                  <a:ext uri="{0D108BD9-81ED-4DB2-BD59-A6C34878D82A}">
                    <a16:rowId xmlns:a16="http://schemas.microsoft.com/office/drawing/2014/main" val="37885544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3149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850" y="104775"/>
            <a:ext cx="11401425" cy="10191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качественных показателей по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43.02.15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Поварское и кондитерское дело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0449273"/>
              </p:ext>
            </p:extLst>
          </p:nvPr>
        </p:nvGraphicFramePr>
        <p:xfrm>
          <a:off x="1040423" y="1123950"/>
          <a:ext cx="4586654" cy="2436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8732093"/>
              </p:ext>
            </p:extLst>
          </p:nvPr>
        </p:nvGraphicFramePr>
        <p:xfrm>
          <a:off x="6686183" y="97081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1702368"/>
              </p:ext>
            </p:extLst>
          </p:nvPr>
        </p:nvGraphicFramePr>
        <p:xfrm>
          <a:off x="1225061" y="377336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4341935"/>
              </p:ext>
            </p:extLst>
          </p:nvPr>
        </p:nvGraphicFramePr>
        <p:xfrm>
          <a:off x="6579577" y="365540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153228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4824" y="209461"/>
            <a:ext cx="115728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 качественных показателей по специальности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43.02.01 Организация обслуживания в общественном питании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2975" y="3272135"/>
            <a:ext cx="110680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 качественных показателей по специальности 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43.01.16 Туризм и гостеприимство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8844806"/>
              </p:ext>
            </p:extLst>
          </p:nvPr>
        </p:nvGraphicFramePr>
        <p:xfrm>
          <a:off x="3237033" y="1112892"/>
          <a:ext cx="6479931" cy="21592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6866181"/>
              </p:ext>
            </p:extLst>
          </p:nvPr>
        </p:nvGraphicFramePr>
        <p:xfrm>
          <a:off x="1960685" y="4114800"/>
          <a:ext cx="8405446" cy="2497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99775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61925"/>
            <a:ext cx="10887075" cy="1485900"/>
          </a:xfrm>
        </p:spPr>
        <p:txBody>
          <a:bodyPr>
            <a:normAutofit/>
          </a:bodyPr>
          <a:lstStyle/>
          <a:p>
            <a:pPr algn="ctr"/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качественных показателей по специальности 38.02.05 Товароведение и экспертиза качества потребительских 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</a:t>
            </a:r>
            <a:endParaRPr lang="ru-RU" dirty="0"/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2145078"/>
              </p:ext>
            </p:extLst>
          </p:nvPr>
        </p:nvGraphicFramePr>
        <p:xfrm>
          <a:off x="3736732" y="4255477"/>
          <a:ext cx="4545623" cy="24354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3961731"/>
              </p:ext>
            </p:extLst>
          </p:nvPr>
        </p:nvGraphicFramePr>
        <p:xfrm>
          <a:off x="914400" y="135401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8896939"/>
              </p:ext>
            </p:extLst>
          </p:nvPr>
        </p:nvGraphicFramePr>
        <p:xfrm>
          <a:off x="6271846" y="164782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59078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8725" y="3648808"/>
            <a:ext cx="10963275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качественных показателей по специальности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38.02.03 Операционная деятельность в логистике</a:t>
            </a:r>
            <a:endParaRPr lang="ru-RU" dirty="0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0934634"/>
              </p:ext>
            </p:extLst>
          </p:nvPr>
        </p:nvGraphicFramePr>
        <p:xfrm>
          <a:off x="2022230" y="1145931"/>
          <a:ext cx="9064869" cy="2212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923925" y="231531"/>
            <a:ext cx="10963275" cy="10668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качественных показателей по специальности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38.02.05 Банковское дело</a:t>
            </a:r>
            <a:endParaRPr lang="ru-RU" dirty="0"/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586557"/>
              </p:ext>
            </p:extLst>
          </p:nvPr>
        </p:nvGraphicFramePr>
        <p:xfrm>
          <a:off x="2022229" y="4504593"/>
          <a:ext cx="9064869" cy="2089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15571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0087" y="66675"/>
            <a:ext cx="11001375" cy="11144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качественных показателей по профессии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43.01.09 Повар, кондитер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7472782"/>
              </p:ext>
            </p:extLst>
          </p:nvPr>
        </p:nvGraphicFramePr>
        <p:xfrm>
          <a:off x="1123949" y="1085850"/>
          <a:ext cx="5153025" cy="2324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1737201"/>
              </p:ext>
            </p:extLst>
          </p:nvPr>
        </p:nvGraphicFramePr>
        <p:xfrm>
          <a:off x="6276975" y="1181100"/>
          <a:ext cx="5029200" cy="2228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2020607"/>
              </p:ext>
            </p:extLst>
          </p:nvPr>
        </p:nvGraphicFramePr>
        <p:xfrm>
          <a:off x="1123948" y="3743325"/>
          <a:ext cx="515302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6806676"/>
              </p:ext>
            </p:extLst>
          </p:nvPr>
        </p:nvGraphicFramePr>
        <p:xfrm>
          <a:off x="6276972" y="3743325"/>
          <a:ext cx="5424489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49252938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508</TotalTime>
  <Words>1041</Words>
  <Application>Microsoft Office PowerPoint</Application>
  <PresentationFormat>Широкоэкранный</PresentationFormat>
  <Paragraphs>767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SimSun</vt:lpstr>
      <vt:lpstr>Calibri</vt:lpstr>
      <vt:lpstr>Franklin Gothic Book</vt:lpstr>
      <vt:lpstr>Times New Roman</vt:lpstr>
      <vt:lpstr>Crop</vt:lpstr>
      <vt:lpstr>Мониторинг качества образования  за 2023 – 2024 учебный год </vt:lpstr>
      <vt:lpstr>Анализ успеваемости по годам</vt:lpstr>
      <vt:lpstr>Мониторинг абсолютной и качественной успеваемости по специальностям за 2 п/г 2022-2023 и 2 п/г 2023-2024</vt:lpstr>
      <vt:lpstr>Результаты качественных показателей по специальностям/профессиям</vt:lpstr>
      <vt:lpstr>Результаты качественных показателей по специальности  43.02.15 Поварское и кондитерское дело  </vt:lpstr>
      <vt:lpstr>Презентация PowerPoint</vt:lpstr>
      <vt:lpstr>Результаты качественных показателей по специальности 38.02.05 Товароведение и экспертиза качества потребительских товаров</vt:lpstr>
      <vt:lpstr>Результаты качественных показателей по специальности 38.02.03 Операционная деятельность в логистике</vt:lpstr>
      <vt:lpstr>Результаты качественных показателей по профессии  43.01.09 Повар, кондитер </vt:lpstr>
      <vt:lpstr>Результаты качественных показателей по профессии  38.01.02 Продавец, контролер-кассир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качества образования II семестр 2022 – 2023 учебный  год</dc:title>
  <dc:creator>Анна</dc:creator>
  <cp:lastModifiedBy>Анна</cp:lastModifiedBy>
  <cp:revision>35</cp:revision>
  <dcterms:created xsi:type="dcterms:W3CDTF">2023-08-21T08:04:21Z</dcterms:created>
  <dcterms:modified xsi:type="dcterms:W3CDTF">2024-09-16T12:28:56Z</dcterms:modified>
</cp:coreProperties>
</file>