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90" r:id="rId3"/>
    <p:sldId id="295" r:id="rId4"/>
    <p:sldId id="317" r:id="rId5"/>
    <p:sldId id="270" r:id="rId6"/>
    <p:sldId id="310" r:id="rId7"/>
    <p:sldId id="303" r:id="rId8"/>
    <p:sldId id="304" r:id="rId9"/>
    <p:sldId id="287" r:id="rId10"/>
    <p:sldId id="296" r:id="rId11"/>
    <p:sldId id="316" r:id="rId12"/>
    <p:sldId id="305" r:id="rId13"/>
    <p:sldId id="311" r:id="rId14"/>
    <p:sldId id="306" r:id="rId15"/>
    <p:sldId id="323" r:id="rId16"/>
    <p:sldId id="269" r:id="rId17"/>
    <p:sldId id="312" r:id="rId18"/>
    <p:sldId id="307" r:id="rId19"/>
    <p:sldId id="291" r:id="rId20"/>
    <p:sldId id="321" r:id="rId21"/>
    <p:sldId id="32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3"/>
    <a:srgbClr val="5B66D1"/>
    <a:srgbClr val="151A4B"/>
    <a:srgbClr val="18144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3D0E0-3616-454B-BBC4-898B9298C938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9B4C6-47B7-4AB9-90F0-4E7E85BB2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9B4C6-47B7-4AB9-90F0-4E7E85BB2DC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9B4C6-47B7-4AB9-90F0-4E7E85BB2DC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Media/5.png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Media/4.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79A5B6"/>
              </a:clrFrom>
              <a:clrTo>
                <a:srgbClr val="79A5B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474"/>
            <a:ext cx="9144000" cy="6875297"/>
          </a:xfrm>
          <a:prstGeom prst="rect">
            <a:avLst/>
          </a:prstGeom>
        </p:spPr>
      </p:pic>
      <p:pic>
        <p:nvPicPr>
          <p:cNvPr id="157" name="Рисунок 15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80"/>
          <a:stretch/>
        </p:blipFill>
        <p:spPr>
          <a:xfrm>
            <a:off x="899592" y="1412776"/>
            <a:ext cx="3456384" cy="3315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403648" y="314096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2276872"/>
            <a:ext cx="43924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Психолого-педагогические условия сопровождения интенсификации освоения обучающимися обучающихся образовательных программ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 eaLnBrk="0" hangingPunct="0">
              <a:defRPr/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157192"/>
            <a:ext cx="4572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Статус в программе РИП </a:t>
            </a:r>
          </a:p>
          <a:p>
            <a:pPr algn="ctr">
              <a:defRPr/>
            </a:pPr>
            <a:r>
              <a:rPr lang="ru-RU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НМЦ 2022-2023гг</a:t>
            </a:r>
          </a:p>
          <a:p>
            <a:pPr algn="ctr">
              <a:defRPr/>
            </a:pPr>
            <a:r>
              <a:rPr lang="ru-RU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Стаж в программе-27 лет </a:t>
            </a:r>
            <a:endParaRPr lang="ru-RU" i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4509120"/>
            <a:ext cx="4427984" cy="18651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57175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sz="1600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altLang="ru-RU" sz="1600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-</a:t>
            </a:r>
          </a:p>
          <a:p>
            <a:pPr marL="257175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sz="1600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 Вагина Елена Евгеньевна</a:t>
            </a:r>
          </a:p>
          <a:p>
            <a:pPr marL="257175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sz="1600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Руководитель ОО –</a:t>
            </a:r>
          </a:p>
          <a:p>
            <a:pPr marL="257175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sz="1600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 </a:t>
            </a:r>
            <a:r>
              <a:rPr lang="ru-RU" altLang="ru-RU" sz="1600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Красников Андрей Анатольевич</a:t>
            </a:r>
          </a:p>
          <a:p>
            <a:pPr marL="257175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tabLst>
                <a:tab pos="404813" algn="l"/>
              </a:tabLst>
              <a:defRPr/>
            </a:pPr>
            <a:r>
              <a:rPr lang="ru-RU" altLang="ru-RU" sz="1600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Заместитель директора  по НМР</a:t>
            </a:r>
            <a:r>
              <a:rPr lang="ru-RU" altLang="ru-RU" sz="1600" b="1" i="1" kern="0" dirty="0" smtClean="0"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- Русецкая Наталья Степановна</a:t>
            </a:r>
            <a:endParaRPr lang="ru-RU" altLang="ru-RU" sz="1600" b="1" i="1" kern="0" dirty="0">
              <a:solidFill>
                <a:srgbClr val="002060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5076056" y="404664"/>
            <a:ext cx="2418514" cy="14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1740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483768" y="1484784"/>
            <a:ext cx="4104456" cy="4229277"/>
            <a:chOff x="2504" y="959"/>
            <a:chExt cx="2735" cy="2809"/>
          </a:xfrm>
          <a:effectLst>
            <a:outerShdw blurRad="50800" dist="127000" dir="270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3" name="Group 205"/>
            <p:cNvGrpSpPr>
              <a:grpSpLocks/>
            </p:cNvGrpSpPr>
            <p:nvPr/>
          </p:nvGrpSpPr>
          <p:grpSpPr bwMode="auto">
            <a:xfrm>
              <a:off x="2554" y="1163"/>
              <a:ext cx="2472" cy="2408"/>
              <a:chOff x="2554" y="1163"/>
              <a:chExt cx="2472" cy="2408"/>
            </a:xfrm>
          </p:grpSpPr>
          <p:sp>
            <p:nvSpPr>
              <p:cNvPr id="993" name="Freeform 5"/>
              <p:cNvSpPr>
                <a:spLocks/>
              </p:cNvSpPr>
              <p:nvPr/>
            </p:nvSpPr>
            <p:spPr bwMode="auto">
              <a:xfrm>
                <a:off x="4032" y="1163"/>
                <a:ext cx="369" cy="316"/>
              </a:xfrm>
              <a:custGeom>
                <a:avLst/>
                <a:gdLst>
                  <a:gd name="T0" fmla="*/ 363 w 367"/>
                  <a:gd name="T1" fmla="*/ 132 h 314"/>
                  <a:gd name="T2" fmla="*/ 333 w 367"/>
                  <a:gd name="T3" fmla="*/ 79 h 314"/>
                  <a:gd name="T4" fmla="*/ 147 w 367"/>
                  <a:gd name="T5" fmla="*/ 8 h 314"/>
                  <a:gd name="T6" fmla="*/ 90 w 367"/>
                  <a:gd name="T7" fmla="*/ 27 h 314"/>
                  <a:gd name="T8" fmla="*/ 11 w 367"/>
                  <a:gd name="T9" fmla="*/ 157 h 314"/>
                  <a:gd name="T10" fmla="*/ 27 w 367"/>
                  <a:gd name="T11" fmla="*/ 204 h 314"/>
                  <a:gd name="T12" fmla="*/ 293 w 367"/>
                  <a:gd name="T13" fmla="*/ 306 h 314"/>
                  <a:gd name="T14" fmla="*/ 336 w 367"/>
                  <a:gd name="T15" fmla="*/ 282 h 314"/>
                  <a:gd name="T16" fmla="*/ 363 w 367"/>
                  <a:gd name="T17" fmla="*/ 132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7" h="314">
                    <a:moveTo>
                      <a:pt x="363" y="132"/>
                    </a:moveTo>
                    <a:cubicBezTo>
                      <a:pt x="367" y="110"/>
                      <a:pt x="353" y="87"/>
                      <a:pt x="333" y="7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27" y="0"/>
                      <a:pt x="101" y="9"/>
                      <a:pt x="90" y="27"/>
                    </a:cubicBezTo>
                    <a:cubicBezTo>
                      <a:pt x="11" y="157"/>
                      <a:pt x="11" y="157"/>
                      <a:pt x="11" y="157"/>
                    </a:cubicBezTo>
                    <a:cubicBezTo>
                      <a:pt x="0" y="175"/>
                      <a:pt x="7" y="196"/>
                      <a:pt x="27" y="204"/>
                    </a:cubicBezTo>
                    <a:cubicBezTo>
                      <a:pt x="293" y="306"/>
                      <a:pt x="293" y="306"/>
                      <a:pt x="293" y="306"/>
                    </a:cubicBezTo>
                    <a:cubicBezTo>
                      <a:pt x="313" y="314"/>
                      <a:pt x="332" y="303"/>
                      <a:pt x="336" y="282"/>
                    </a:cubicBezTo>
                    <a:lnTo>
                      <a:pt x="363" y="13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4" name="Freeform 6"/>
              <p:cNvSpPr>
                <a:spLocks/>
              </p:cNvSpPr>
              <p:nvPr/>
            </p:nvSpPr>
            <p:spPr bwMode="auto">
              <a:xfrm>
                <a:off x="4087" y="1207"/>
                <a:ext cx="257" cy="254"/>
              </a:xfrm>
              <a:custGeom>
                <a:avLst/>
                <a:gdLst>
                  <a:gd name="T0" fmla="*/ 75 w 257"/>
                  <a:gd name="T1" fmla="*/ 210 h 254"/>
                  <a:gd name="T2" fmla="*/ 139 w 257"/>
                  <a:gd name="T3" fmla="*/ 102 h 254"/>
                  <a:gd name="T4" fmla="*/ 112 w 257"/>
                  <a:gd name="T5" fmla="*/ 224 h 254"/>
                  <a:gd name="T6" fmla="*/ 188 w 257"/>
                  <a:gd name="T7" fmla="*/ 254 h 254"/>
                  <a:gd name="T8" fmla="*/ 257 w 257"/>
                  <a:gd name="T9" fmla="*/ 73 h 254"/>
                  <a:gd name="T10" fmla="*/ 69 w 257"/>
                  <a:gd name="T11" fmla="*/ 0 h 254"/>
                  <a:gd name="T12" fmla="*/ 0 w 257"/>
                  <a:gd name="T13" fmla="*/ 182 h 254"/>
                  <a:gd name="T14" fmla="*/ 75 w 257"/>
                  <a:gd name="T15" fmla="*/ 21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54">
                    <a:moveTo>
                      <a:pt x="75" y="210"/>
                    </a:moveTo>
                    <a:lnTo>
                      <a:pt x="139" y="102"/>
                    </a:lnTo>
                    <a:lnTo>
                      <a:pt x="112" y="224"/>
                    </a:lnTo>
                    <a:lnTo>
                      <a:pt x="188" y="254"/>
                    </a:lnTo>
                    <a:lnTo>
                      <a:pt x="257" y="73"/>
                    </a:lnTo>
                    <a:lnTo>
                      <a:pt x="69" y="0"/>
                    </a:lnTo>
                    <a:lnTo>
                      <a:pt x="0" y="182"/>
                    </a:lnTo>
                    <a:lnTo>
                      <a:pt x="75" y="2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5" name="Freeform 7"/>
              <p:cNvSpPr>
                <a:spLocks/>
              </p:cNvSpPr>
              <p:nvPr/>
            </p:nvSpPr>
            <p:spPr bwMode="auto">
              <a:xfrm>
                <a:off x="2691" y="2831"/>
                <a:ext cx="347" cy="377"/>
              </a:xfrm>
              <a:custGeom>
                <a:avLst/>
                <a:gdLst>
                  <a:gd name="T0" fmla="*/ 19 w 345"/>
                  <a:gd name="T1" fmla="*/ 121 h 375"/>
                  <a:gd name="T2" fmla="*/ 12 w 345"/>
                  <a:gd name="T3" fmla="*/ 181 h 375"/>
                  <a:gd name="T4" fmla="*/ 120 w 345"/>
                  <a:gd name="T5" fmla="*/ 348 h 375"/>
                  <a:gd name="T6" fmla="*/ 178 w 345"/>
                  <a:gd name="T7" fmla="*/ 366 h 375"/>
                  <a:gd name="T8" fmla="*/ 318 w 345"/>
                  <a:gd name="T9" fmla="*/ 308 h 375"/>
                  <a:gd name="T10" fmla="*/ 333 w 345"/>
                  <a:gd name="T11" fmla="*/ 260 h 375"/>
                  <a:gd name="T12" fmla="*/ 178 w 345"/>
                  <a:gd name="T13" fmla="*/ 21 h 375"/>
                  <a:gd name="T14" fmla="*/ 128 w 345"/>
                  <a:gd name="T15" fmla="*/ 15 h 375"/>
                  <a:gd name="T16" fmla="*/ 19 w 345"/>
                  <a:gd name="T17" fmla="*/ 12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5" h="375">
                    <a:moveTo>
                      <a:pt x="19" y="121"/>
                    </a:moveTo>
                    <a:cubicBezTo>
                      <a:pt x="3" y="136"/>
                      <a:pt x="0" y="163"/>
                      <a:pt x="12" y="181"/>
                    </a:cubicBezTo>
                    <a:cubicBezTo>
                      <a:pt x="120" y="348"/>
                      <a:pt x="120" y="348"/>
                      <a:pt x="120" y="348"/>
                    </a:cubicBezTo>
                    <a:cubicBezTo>
                      <a:pt x="132" y="367"/>
                      <a:pt x="158" y="375"/>
                      <a:pt x="178" y="366"/>
                    </a:cubicBezTo>
                    <a:cubicBezTo>
                      <a:pt x="318" y="308"/>
                      <a:pt x="318" y="308"/>
                      <a:pt x="318" y="308"/>
                    </a:cubicBezTo>
                    <a:cubicBezTo>
                      <a:pt x="338" y="300"/>
                      <a:pt x="345" y="278"/>
                      <a:pt x="333" y="260"/>
                    </a:cubicBezTo>
                    <a:cubicBezTo>
                      <a:pt x="178" y="21"/>
                      <a:pt x="178" y="21"/>
                      <a:pt x="178" y="21"/>
                    </a:cubicBezTo>
                    <a:cubicBezTo>
                      <a:pt x="166" y="3"/>
                      <a:pt x="144" y="0"/>
                      <a:pt x="128" y="15"/>
                    </a:cubicBezTo>
                    <a:lnTo>
                      <a:pt x="19" y="1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6" name="Freeform 8"/>
              <p:cNvSpPr>
                <a:spLocks/>
              </p:cNvSpPr>
              <p:nvPr/>
            </p:nvSpPr>
            <p:spPr bwMode="auto">
              <a:xfrm>
                <a:off x="2769" y="2852"/>
                <a:ext cx="273" cy="275"/>
              </a:xfrm>
              <a:custGeom>
                <a:avLst/>
                <a:gdLst>
                  <a:gd name="T0" fmla="*/ 229 w 273"/>
                  <a:gd name="T1" fmla="*/ 102 h 275"/>
                  <a:gd name="T2" fmla="*/ 114 w 273"/>
                  <a:gd name="T3" fmla="*/ 153 h 275"/>
                  <a:gd name="T4" fmla="*/ 208 w 273"/>
                  <a:gd name="T5" fmla="*/ 68 h 275"/>
                  <a:gd name="T6" fmla="*/ 163 w 273"/>
                  <a:gd name="T7" fmla="*/ 0 h 275"/>
                  <a:gd name="T8" fmla="*/ 0 w 273"/>
                  <a:gd name="T9" fmla="*/ 107 h 275"/>
                  <a:gd name="T10" fmla="*/ 110 w 273"/>
                  <a:gd name="T11" fmla="*/ 275 h 275"/>
                  <a:gd name="T12" fmla="*/ 273 w 273"/>
                  <a:gd name="T13" fmla="*/ 169 h 275"/>
                  <a:gd name="T14" fmla="*/ 229 w 273"/>
                  <a:gd name="T15" fmla="*/ 102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3" h="275">
                    <a:moveTo>
                      <a:pt x="229" y="102"/>
                    </a:moveTo>
                    <a:lnTo>
                      <a:pt x="114" y="153"/>
                    </a:lnTo>
                    <a:lnTo>
                      <a:pt x="208" y="68"/>
                    </a:lnTo>
                    <a:lnTo>
                      <a:pt x="163" y="0"/>
                    </a:lnTo>
                    <a:lnTo>
                      <a:pt x="0" y="107"/>
                    </a:lnTo>
                    <a:lnTo>
                      <a:pt x="110" y="275"/>
                    </a:lnTo>
                    <a:lnTo>
                      <a:pt x="273" y="169"/>
                    </a:lnTo>
                    <a:lnTo>
                      <a:pt x="229" y="10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7" name="Freeform 9"/>
              <p:cNvSpPr>
                <a:spLocks/>
              </p:cNvSpPr>
              <p:nvPr/>
            </p:nvSpPr>
            <p:spPr bwMode="auto">
              <a:xfrm>
                <a:off x="4000" y="3254"/>
                <a:ext cx="372" cy="317"/>
              </a:xfrm>
              <a:custGeom>
                <a:avLst/>
                <a:gdLst>
                  <a:gd name="T0" fmla="*/ 94 w 370"/>
                  <a:gd name="T1" fmla="*/ 289 h 315"/>
                  <a:gd name="T2" fmla="*/ 151 w 370"/>
                  <a:gd name="T3" fmla="*/ 307 h 315"/>
                  <a:gd name="T4" fmla="*/ 337 w 370"/>
                  <a:gd name="T5" fmla="*/ 234 h 315"/>
                  <a:gd name="T6" fmla="*/ 366 w 370"/>
                  <a:gd name="T7" fmla="*/ 181 h 315"/>
                  <a:gd name="T8" fmla="*/ 336 w 370"/>
                  <a:gd name="T9" fmla="*/ 32 h 315"/>
                  <a:gd name="T10" fmla="*/ 292 w 370"/>
                  <a:gd name="T11" fmla="*/ 8 h 315"/>
                  <a:gd name="T12" fmla="*/ 27 w 370"/>
                  <a:gd name="T13" fmla="*/ 113 h 315"/>
                  <a:gd name="T14" fmla="*/ 12 w 370"/>
                  <a:gd name="T15" fmla="*/ 160 h 315"/>
                  <a:gd name="T16" fmla="*/ 94 w 370"/>
                  <a:gd name="T17" fmla="*/ 289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0" h="315">
                    <a:moveTo>
                      <a:pt x="94" y="289"/>
                    </a:moveTo>
                    <a:cubicBezTo>
                      <a:pt x="105" y="307"/>
                      <a:pt x="131" y="315"/>
                      <a:pt x="151" y="307"/>
                    </a:cubicBezTo>
                    <a:cubicBezTo>
                      <a:pt x="337" y="234"/>
                      <a:pt x="337" y="234"/>
                      <a:pt x="337" y="234"/>
                    </a:cubicBezTo>
                    <a:cubicBezTo>
                      <a:pt x="357" y="226"/>
                      <a:pt x="370" y="202"/>
                      <a:pt x="366" y="181"/>
                    </a:cubicBezTo>
                    <a:cubicBezTo>
                      <a:pt x="336" y="32"/>
                      <a:pt x="336" y="32"/>
                      <a:pt x="336" y="32"/>
                    </a:cubicBezTo>
                    <a:cubicBezTo>
                      <a:pt x="332" y="11"/>
                      <a:pt x="312" y="0"/>
                      <a:pt x="292" y="8"/>
                    </a:cubicBezTo>
                    <a:cubicBezTo>
                      <a:pt x="27" y="113"/>
                      <a:pt x="27" y="113"/>
                      <a:pt x="27" y="113"/>
                    </a:cubicBezTo>
                    <a:cubicBezTo>
                      <a:pt x="7" y="121"/>
                      <a:pt x="0" y="142"/>
                      <a:pt x="12" y="160"/>
                    </a:cubicBezTo>
                    <a:lnTo>
                      <a:pt x="94" y="28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8" name="Freeform 10"/>
              <p:cNvSpPr>
                <a:spLocks/>
              </p:cNvSpPr>
              <p:nvPr/>
            </p:nvSpPr>
            <p:spPr bwMode="auto">
              <a:xfrm>
                <a:off x="4040" y="3232"/>
                <a:ext cx="258" cy="254"/>
              </a:xfrm>
              <a:custGeom>
                <a:avLst/>
                <a:gdLst>
                  <a:gd name="T0" fmla="*/ 112 w 258"/>
                  <a:gd name="T1" fmla="*/ 29 h 254"/>
                  <a:gd name="T2" fmla="*/ 140 w 258"/>
                  <a:gd name="T3" fmla="*/ 153 h 254"/>
                  <a:gd name="T4" fmla="*/ 75 w 258"/>
                  <a:gd name="T5" fmla="*/ 44 h 254"/>
                  <a:gd name="T6" fmla="*/ 0 w 258"/>
                  <a:gd name="T7" fmla="*/ 73 h 254"/>
                  <a:gd name="T8" fmla="*/ 71 w 258"/>
                  <a:gd name="T9" fmla="*/ 254 h 254"/>
                  <a:gd name="T10" fmla="*/ 258 w 258"/>
                  <a:gd name="T11" fmla="*/ 181 h 254"/>
                  <a:gd name="T12" fmla="*/ 187 w 258"/>
                  <a:gd name="T13" fmla="*/ 0 h 254"/>
                  <a:gd name="T14" fmla="*/ 112 w 258"/>
                  <a:gd name="T15" fmla="*/ 29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8" h="254">
                    <a:moveTo>
                      <a:pt x="112" y="29"/>
                    </a:moveTo>
                    <a:lnTo>
                      <a:pt x="140" y="153"/>
                    </a:lnTo>
                    <a:lnTo>
                      <a:pt x="75" y="44"/>
                    </a:lnTo>
                    <a:lnTo>
                      <a:pt x="0" y="73"/>
                    </a:lnTo>
                    <a:lnTo>
                      <a:pt x="71" y="254"/>
                    </a:lnTo>
                    <a:lnTo>
                      <a:pt x="258" y="181"/>
                    </a:lnTo>
                    <a:lnTo>
                      <a:pt x="187" y="0"/>
                    </a:lnTo>
                    <a:lnTo>
                      <a:pt x="112" y="2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9" name="Freeform 11"/>
              <p:cNvSpPr>
                <a:spLocks/>
              </p:cNvSpPr>
              <p:nvPr/>
            </p:nvSpPr>
            <p:spPr bwMode="auto">
              <a:xfrm>
                <a:off x="4783" y="2255"/>
                <a:ext cx="243" cy="358"/>
              </a:xfrm>
              <a:custGeom>
                <a:avLst/>
                <a:gdLst>
                  <a:gd name="T0" fmla="*/ 189 w 242"/>
                  <a:gd name="T1" fmla="*/ 332 h 356"/>
                  <a:gd name="T2" fmla="*/ 230 w 242"/>
                  <a:gd name="T3" fmla="*/ 287 h 356"/>
                  <a:gd name="T4" fmla="*/ 240 w 242"/>
                  <a:gd name="T5" fmla="*/ 88 h 356"/>
                  <a:gd name="T6" fmla="*/ 204 w 242"/>
                  <a:gd name="T7" fmla="*/ 40 h 356"/>
                  <a:gd name="T8" fmla="*/ 57 w 242"/>
                  <a:gd name="T9" fmla="*/ 5 h 356"/>
                  <a:gd name="T10" fmla="*/ 17 w 242"/>
                  <a:gd name="T11" fmla="*/ 35 h 356"/>
                  <a:gd name="T12" fmla="*/ 2 w 242"/>
                  <a:gd name="T13" fmla="*/ 319 h 356"/>
                  <a:gd name="T14" fmla="*/ 38 w 242"/>
                  <a:gd name="T15" fmla="*/ 353 h 356"/>
                  <a:gd name="T16" fmla="*/ 189 w 242"/>
                  <a:gd name="T17" fmla="*/ 332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356">
                    <a:moveTo>
                      <a:pt x="189" y="332"/>
                    </a:moveTo>
                    <a:cubicBezTo>
                      <a:pt x="210" y="329"/>
                      <a:pt x="229" y="309"/>
                      <a:pt x="230" y="287"/>
                    </a:cubicBezTo>
                    <a:cubicBezTo>
                      <a:pt x="240" y="88"/>
                      <a:pt x="240" y="88"/>
                      <a:pt x="240" y="88"/>
                    </a:cubicBezTo>
                    <a:cubicBezTo>
                      <a:pt x="242" y="66"/>
                      <a:pt x="225" y="45"/>
                      <a:pt x="204" y="40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36" y="0"/>
                      <a:pt x="18" y="13"/>
                      <a:pt x="17" y="35"/>
                    </a:cubicBezTo>
                    <a:cubicBezTo>
                      <a:pt x="2" y="319"/>
                      <a:pt x="2" y="319"/>
                      <a:pt x="2" y="319"/>
                    </a:cubicBezTo>
                    <a:cubicBezTo>
                      <a:pt x="0" y="341"/>
                      <a:pt x="17" y="356"/>
                      <a:pt x="38" y="353"/>
                    </a:cubicBezTo>
                    <a:cubicBezTo>
                      <a:pt x="189" y="332"/>
                      <a:pt x="189" y="332"/>
                      <a:pt x="189" y="332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0" name="Freeform 12"/>
              <p:cNvSpPr>
                <a:spLocks/>
              </p:cNvSpPr>
              <p:nvPr/>
            </p:nvSpPr>
            <p:spPr bwMode="auto">
              <a:xfrm>
                <a:off x="4733" y="2337"/>
                <a:ext cx="205" cy="211"/>
              </a:xfrm>
              <a:custGeom>
                <a:avLst/>
                <a:gdLst>
                  <a:gd name="T0" fmla="*/ 6 w 205"/>
                  <a:gd name="T1" fmla="*/ 81 h 211"/>
                  <a:gd name="T2" fmla="*/ 130 w 205"/>
                  <a:gd name="T3" fmla="*/ 108 h 211"/>
                  <a:gd name="T4" fmla="*/ 4 w 205"/>
                  <a:gd name="T5" fmla="*/ 120 h 211"/>
                  <a:gd name="T6" fmla="*/ 0 w 205"/>
                  <a:gd name="T7" fmla="*/ 201 h 211"/>
                  <a:gd name="T8" fmla="*/ 194 w 205"/>
                  <a:gd name="T9" fmla="*/ 211 h 211"/>
                  <a:gd name="T10" fmla="*/ 205 w 205"/>
                  <a:gd name="T11" fmla="*/ 10 h 211"/>
                  <a:gd name="T12" fmla="*/ 10 w 205"/>
                  <a:gd name="T13" fmla="*/ 0 h 211"/>
                  <a:gd name="T14" fmla="*/ 6 w 205"/>
                  <a:gd name="T15" fmla="*/ 8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5" h="211">
                    <a:moveTo>
                      <a:pt x="6" y="81"/>
                    </a:moveTo>
                    <a:lnTo>
                      <a:pt x="130" y="108"/>
                    </a:lnTo>
                    <a:lnTo>
                      <a:pt x="4" y="120"/>
                    </a:lnTo>
                    <a:lnTo>
                      <a:pt x="0" y="201"/>
                    </a:lnTo>
                    <a:lnTo>
                      <a:pt x="194" y="211"/>
                    </a:lnTo>
                    <a:lnTo>
                      <a:pt x="205" y="10"/>
                    </a:lnTo>
                    <a:lnTo>
                      <a:pt x="10" y="0"/>
                    </a:lnTo>
                    <a:lnTo>
                      <a:pt x="6" y="8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1" name="Freeform 13"/>
              <p:cNvSpPr>
                <a:spLocks/>
              </p:cNvSpPr>
              <p:nvPr/>
            </p:nvSpPr>
            <p:spPr bwMode="auto">
              <a:xfrm>
                <a:off x="2697" y="1446"/>
                <a:ext cx="358" cy="371"/>
              </a:xfrm>
              <a:custGeom>
                <a:avLst/>
                <a:gdLst>
                  <a:gd name="T0" fmla="*/ 198 w 356"/>
                  <a:gd name="T1" fmla="*/ 10 h 369"/>
                  <a:gd name="T2" fmla="*/ 139 w 356"/>
                  <a:gd name="T3" fmla="*/ 22 h 369"/>
                  <a:gd name="T4" fmla="*/ 13 w 356"/>
                  <a:gd name="T5" fmla="*/ 178 h 369"/>
                  <a:gd name="T6" fmla="*/ 14 w 356"/>
                  <a:gd name="T7" fmla="*/ 238 h 369"/>
                  <a:gd name="T8" fmla="*/ 113 w 356"/>
                  <a:gd name="T9" fmla="*/ 353 h 369"/>
                  <a:gd name="T10" fmla="*/ 163 w 356"/>
                  <a:gd name="T11" fmla="*/ 352 h 369"/>
                  <a:gd name="T12" fmla="*/ 342 w 356"/>
                  <a:gd name="T13" fmla="*/ 131 h 369"/>
                  <a:gd name="T14" fmla="*/ 333 w 356"/>
                  <a:gd name="T15" fmla="*/ 82 h 369"/>
                  <a:gd name="T16" fmla="*/ 198 w 356"/>
                  <a:gd name="T17" fmla="*/ 1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6" h="369">
                    <a:moveTo>
                      <a:pt x="198" y="10"/>
                    </a:moveTo>
                    <a:cubicBezTo>
                      <a:pt x="179" y="0"/>
                      <a:pt x="153" y="6"/>
                      <a:pt x="139" y="22"/>
                    </a:cubicBezTo>
                    <a:cubicBezTo>
                      <a:pt x="13" y="178"/>
                      <a:pt x="13" y="178"/>
                      <a:pt x="13" y="178"/>
                    </a:cubicBezTo>
                    <a:cubicBezTo>
                      <a:pt x="0" y="194"/>
                      <a:pt x="0" y="221"/>
                      <a:pt x="14" y="238"/>
                    </a:cubicBezTo>
                    <a:cubicBezTo>
                      <a:pt x="113" y="353"/>
                      <a:pt x="113" y="353"/>
                      <a:pt x="113" y="353"/>
                    </a:cubicBezTo>
                    <a:cubicBezTo>
                      <a:pt x="127" y="369"/>
                      <a:pt x="150" y="369"/>
                      <a:pt x="163" y="352"/>
                    </a:cubicBezTo>
                    <a:cubicBezTo>
                      <a:pt x="342" y="131"/>
                      <a:pt x="342" y="131"/>
                      <a:pt x="342" y="131"/>
                    </a:cubicBezTo>
                    <a:cubicBezTo>
                      <a:pt x="356" y="114"/>
                      <a:pt x="352" y="92"/>
                      <a:pt x="333" y="82"/>
                    </a:cubicBezTo>
                    <a:lnTo>
                      <a:pt x="198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2" name="Freeform 14"/>
              <p:cNvSpPr>
                <a:spLocks/>
              </p:cNvSpPr>
              <p:nvPr/>
            </p:nvSpPr>
            <p:spPr bwMode="auto">
              <a:xfrm>
                <a:off x="2782" y="1515"/>
                <a:ext cx="279" cy="278"/>
              </a:xfrm>
              <a:custGeom>
                <a:avLst/>
                <a:gdLst>
                  <a:gd name="T0" fmla="*/ 202 w 279"/>
                  <a:gd name="T1" fmla="*/ 216 h 278"/>
                  <a:gd name="T2" fmla="*/ 118 w 279"/>
                  <a:gd name="T3" fmla="*/ 122 h 278"/>
                  <a:gd name="T4" fmla="*/ 228 w 279"/>
                  <a:gd name="T5" fmla="*/ 186 h 278"/>
                  <a:gd name="T6" fmla="*/ 279 w 279"/>
                  <a:gd name="T7" fmla="*/ 123 h 278"/>
                  <a:gd name="T8" fmla="*/ 127 w 279"/>
                  <a:gd name="T9" fmla="*/ 0 h 278"/>
                  <a:gd name="T10" fmla="*/ 0 w 279"/>
                  <a:gd name="T11" fmla="*/ 157 h 278"/>
                  <a:gd name="T12" fmla="*/ 152 w 279"/>
                  <a:gd name="T13" fmla="*/ 278 h 278"/>
                  <a:gd name="T14" fmla="*/ 202 w 279"/>
                  <a:gd name="T15" fmla="*/ 2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" h="278">
                    <a:moveTo>
                      <a:pt x="202" y="216"/>
                    </a:moveTo>
                    <a:lnTo>
                      <a:pt x="118" y="122"/>
                    </a:lnTo>
                    <a:lnTo>
                      <a:pt x="228" y="186"/>
                    </a:lnTo>
                    <a:lnTo>
                      <a:pt x="279" y="123"/>
                    </a:lnTo>
                    <a:lnTo>
                      <a:pt x="127" y="0"/>
                    </a:lnTo>
                    <a:lnTo>
                      <a:pt x="0" y="157"/>
                    </a:lnTo>
                    <a:lnTo>
                      <a:pt x="152" y="278"/>
                    </a:lnTo>
                    <a:lnTo>
                      <a:pt x="202" y="2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3" name="Freeform 15"/>
              <p:cNvSpPr>
                <a:spLocks/>
              </p:cNvSpPr>
              <p:nvPr/>
            </p:nvSpPr>
            <p:spPr bwMode="auto">
              <a:xfrm>
                <a:off x="2684" y="1290"/>
                <a:ext cx="2181" cy="2121"/>
              </a:xfrm>
              <a:custGeom>
                <a:avLst/>
                <a:gdLst>
                  <a:gd name="T0" fmla="*/ 1085 w 2170"/>
                  <a:gd name="T1" fmla="*/ 2110 h 2110"/>
                  <a:gd name="T2" fmla="*/ 707 w 2170"/>
                  <a:gd name="T3" fmla="*/ 2039 h 2110"/>
                  <a:gd name="T4" fmla="*/ 122 w 2170"/>
                  <a:gd name="T5" fmla="*/ 1484 h 2110"/>
                  <a:gd name="T6" fmla="*/ 100 w 2170"/>
                  <a:gd name="T7" fmla="*/ 677 h 2110"/>
                  <a:gd name="T8" fmla="*/ 494 w 2170"/>
                  <a:gd name="T9" fmla="*/ 181 h 2110"/>
                  <a:gd name="T10" fmla="*/ 1085 w 2170"/>
                  <a:gd name="T11" fmla="*/ 0 h 2110"/>
                  <a:gd name="T12" fmla="*/ 1463 w 2170"/>
                  <a:gd name="T13" fmla="*/ 70 h 2110"/>
                  <a:gd name="T14" fmla="*/ 2048 w 2170"/>
                  <a:gd name="T15" fmla="*/ 626 h 2110"/>
                  <a:gd name="T16" fmla="*/ 2069 w 2170"/>
                  <a:gd name="T17" fmla="*/ 1433 h 2110"/>
                  <a:gd name="T18" fmla="*/ 1676 w 2170"/>
                  <a:gd name="T19" fmla="*/ 1929 h 2110"/>
                  <a:gd name="T20" fmla="*/ 1085 w 2170"/>
                  <a:gd name="T21" fmla="*/ 211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70" h="2110">
                    <a:moveTo>
                      <a:pt x="1085" y="2110"/>
                    </a:moveTo>
                    <a:cubicBezTo>
                      <a:pt x="956" y="2110"/>
                      <a:pt x="829" y="2086"/>
                      <a:pt x="707" y="2039"/>
                    </a:cubicBezTo>
                    <a:cubicBezTo>
                      <a:pt x="444" y="1938"/>
                      <a:pt x="236" y="1741"/>
                      <a:pt x="122" y="1484"/>
                    </a:cubicBezTo>
                    <a:cubicBezTo>
                      <a:pt x="7" y="1227"/>
                      <a:pt x="0" y="940"/>
                      <a:pt x="100" y="677"/>
                    </a:cubicBezTo>
                    <a:cubicBezTo>
                      <a:pt x="178" y="474"/>
                      <a:pt x="315" y="303"/>
                      <a:pt x="494" y="181"/>
                    </a:cubicBezTo>
                    <a:cubicBezTo>
                      <a:pt x="670" y="63"/>
                      <a:pt x="874" y="0"/>
                      <a:pt x="1085" y="0"/>
                    </a:cubicBezTo>
                    <a:cubicBezTo>
                      <a:pt x="1214" y="0"/>
                      <a:pt x="1341" y="24"/>
                      <a:pt x="1463" y="70"/>
                    </a:cubicBezTo>
                    <a:cubicBezTo>
                      <a:pt x="1726" y="171"/>
                      <a:pt x="1934" y="369"/>
                      <a:pt x="2048" y="626"/>
                    </a:cubicBezTo>
                    <a:cubicBezTo>
                      <a:pt x="2163" y="883"/>
                      <a:pt x="2170" y="1170"/>
                      <a:pt x="2069" y="1433"/>
                    </a:cubicBezTo>
                    <a:cubicBezTo>
                      <a:pt x="1991" y="1636"/>
                      <a:pt x="1855" y="1807"/>
                      <a:pt x="1676" y="1929"/>
                    </a:cubicBezTo>
                    <a:cubicBezTo>
                      <a:pt x="1500" y="2047"/>
                      <a:pt x="1296" y="2110"/>
                      <a:pt x="1085" y="211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4" name="Freeform 16"/>
              <p:cNvSpPr>
                <a:spLocks noEditPoints="1"/>
              </p:cNvSpPr>
              <p:nvPr/>
            </p:nvSpPr>
            <p:spPr bwMode="auto">
              <a:xfrm>
                <a:off x="2554" y="1272"/>
                <a:ext cx="2441" cy="2157"/>
              </a:xfrm>
              <a:custGeom>
                <a:avLst/>
                <a:gdLst>
                  <a:gd name="T0" fmla="*/ 1214 w 2428"/>
                  <a:gd name="T1" fmla="*/ 0 h 2146"/>
                  <a:gd name="T2" fmla="*/ 1214 w 2428"/>
                  <a:gd name="T3" fmla="*/ 36 h 2146"/>
                  <a:gd name="T4" fmla="*/ 1585 w 2428"/>
                  <a:gd name="T5" fmla="*/ 105 h 2146"/>
                  <a:gd name="T6" fmla="*/ 1933 w 2428"/>
                  <a:gd name="T7" fmla="*/ 326 h 2146"/>
                  <a:gd name="T8" fmla="*/ 2161 w 2428"/>
                  <a:gd name="T9" fmla="*/ 651 h 2146"/>
                  <a:gd name="T10" fmla="*/ 2250 w 2428"/>
                  <a:gd name="T11" fmla="*/ 1039 h 2146"/>
                  <a:gd name="T12" fmla="*/ 2182 w 2428"/>
                  <a:gd name="T13" fmla="*/ 1444 h 2146"/>
                  <a:gd name="T14" fmla="*/ 1795 w 2428"/>
                  <a:gd name="T15" fmla="*/ 1932 h 2146"/>
                  <a:gd name="T16" fmla="*/ 1518 w 2428"/>
                  <a:gd name="T17" fmla="*/ 2064 h 2146"/>
                  <a:gd name="T18" fmla="*/ 1214 w 2428"/>
                  <a:gd name="T19" fmla="*/ 2110 h 2146"/>
                  <a:gd name="T20" fmla="*/ 843 w 2428"/>
                  <a:gd name="T21" fmla="*/ 2041 h 2146"/>
                  <a:gd name="T22" fmla="*/ 495 w 2428"/>
                  <a:gd name="T23" fmla="*/ 1820 h 2146"/>
                  <a:gd name="T24" fmla="*/ 267 w 2428"/>
                  <a:gd name="T25" fmla="*/ 1495 h 2146"/>
                  <a:gd name="T26" fmla="*/ 178 w 2428"/>
                  <a:gd name="T27" fmla="*/ 1107 h 2146"/>
                  <a:gd name="T28" fmla="*/ 246 w 2428"/>
                  <a:gd name="T29" fmla="*/ 701 h 2146"/>
                  <a:gd name="T30" fmla="*/ 633 w 2428"/>
                  <a:gd name="T31" fmla="*/ 214 h 2146"/>
                  <a:gd name="T32" fmla="*/ 909 w 2428"/>
                  <a:gd name="T33" fmla="*/ 82 h 2146"/>
                  <a:gd name="T34" fmla="*/ 1214 w 2428"/>
                  <a:gd name="T35" fmla="*/ 36 h 2146"/>
                  <a:gd name="T36" fmla="*/ 1214 w 2428"/>
                  <a:gd name="T37" fmla="*/ 0 h 2146"/>
                  <a:gd name="T38" fmla="*/ 1214 w 2428"/>
                  <a:gd name="T39" fmla="*/ 0 h 2146"/>
                  <a:gd name="T40" fmla="*/ 213 w 2428"/>
                  <a:gd name="T41" fmla="*/ 689 h 2146"/>
                  <a:gd name="T42" fmla="*/ 830 w 2428"/>
                  <a:gd name="T43" fmla="*/ 2074 h 2146"/>
                  <a:gd name="T44" fmla="*/ 1214 w 2428"/>
                  <a:gd name="T45" fmla="*/ 2146 h 2146"/>
                  <a:gd name="T46" fmla="*/ 2215 w 2428"/>
                  <a:gd name="T47" fmla="*/ 1457 h 2146"/>
                  <a:gd name="T48" fmla="*/ 1598 w 2428"/>
                  <a:gd name="T49" fmla="*/ 72 h 2146"/>
                  <a:gd name="T50" fmla="*/ 1214 w 2428"/>
                  <a:gd name="T51" fmla="*/ 0 h 2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28" h="2146">
                    <a:moveTo>
                      <a:pt x="1214" y="0"/>
                    </a:moveTo>
                    <a:cubicBezTo>
                      <a:pt x="1214" y="36"/>
                      <a:pt x="1214" y="36"/>
                      <a:pt x="1214" y="36"/>
                    </a:cubicBezTo>
                    <a:cubicBezTo>
                      <a:pt x="1341" y="36"/>
                      <a:pt x="1466" y="59"/>
                      <a:pt x="1585" y="105"/>
                    </a:cubicBezTo>
                    <a:cubicBezTo>
                      <a:pt x="1716" y="155"/>
                      <a:pt x="1833" y="230"/>
                      <a:pt x="1933" y="326"/>
                    </a:cubicBezTo>
                    <a:cubicBezTo>
                      <a:pt x="2029" y="419"/>
                      <a:pt x="2106" y="528"/>
                      <a:pt x="2161" y="651"/>
                    </a:cubicBezTo>
                    <a:cubicBezTo>
                      <a:pt x="2216" y="774"/>
                      <a:pt x="2246" y="905"/>
                      <a:pt x="2250" y="1039"/>
                    </a:cubicBezTo>
                    <a:cubicBezTo>
                      <a:pt x="2255" y="1177"/>
                      <a:pt x="2232" y="1314"/>
                      <a:pt x="2182" y="1444"/>
                    </a:cubicBezTo>
                    <a:cubicBezTo>
                      <a:pt x="2105" y="1644"/>
                      <a:pt x="1971" y="1812"/>
                      <a:pt x="1795" y="1932"/>
                    </a:cubicBezTo>
                    <a:cubicBezTo>
                      <a:pt x="1710" y="1989"/>
                      <a:pt x="1617" y="2033"/>
                      <a:pt x="1518" y="2064"/>
                    </a:cubicBezTo>
                    <a:cubicBezTo>
                      <a:pt x="1419" y="2094"/>
                      <a:pt x="1317" y="2110"/>
                      <a:pt x="1214" y="2110"/>
                    </a:cubicBezTo>
                    <a:cubicBezTo>
                      <a:pt x="1087" y="2110"/>
                      <a:pt x="962" y="2086"/>
                      <a:pt x="843" y="2041"/>
                    </a:cubicBezTo>
                    <a:cubicBezTo>
                      <a:pt x="712" y="1990"/>
                      <a:pt x="595" y="1916"/>
                      <a:pt x="495" y="1820"/>
                    </a:cubicBezTo>
                    <a:cubicBezTo>
                      <a:pt x="399" y="1727"/>
                      <a:pt x="322" y="1618"/>
                      <a:pt x="267" y="1495"/>
                    </a:cubicBezTo>
                    <a:cubicBezTo>
                      <a:pt x="212" y="1372"/>
                      <a:pt x="182" y="1241"/>
                      <a:pt x="178" y="1107"/>
                    </a:cubicBezTo>
                    <a:cubicBezTo>
                      <a:pt x="173" y="969"/>
                      <a:pt x="196" y="832"/>
                      <a:pt x="246" y="701"/>
                    </a:cubicBezTo>
                    <a:cubicBezTo>
                      <a:pt x="323" y="502"/>
                      <a:pt x="457" y="333"/>
                      <a:pt x="633" y="214"/>
                    </a:cubicBezTo>
                    <a:cubicBezTo>
                      <a:pt x="718" y="157"/>
                      <a:pt x="811" y="112"/>
                      <a:pt x="909" y="82"/>
                    </a:cubicBezTo>
                    <a:cubicBezTo>
                      <a:pt x="1008" y="52"/>
                      <a:pt x="1111" y="36"/>
                      <a:pt x="1214" y="36"/>
                    </a:cubicBezTo>
                    <a:cubicBezTo>
                      <a:pt x="1214" y="0"/>
                      <a:pt x="1214" y="0"/>
                      <a:pt x="1214" y="0"/>
                    </a:cubicBezTo>
                    <a:moveTo>
                      <a:pt x="1214" y="0"/>
                    </a:moveTo>
                    <a:cubicBezTo>
                      <a:pt x="783" y="0"/>
                      <a:pt x="376" y="262"/>
                      <a:pt x="213" y="689"/>
                    </a:cubicBezTo>
                    <a:cubicBezTo>
                      <a:pt x="0" y="1242"/>
                      <a:pt x="277" y="1862"/>
                      <a:pt x="830" y="2074"/>
                    </a:cubicBezTo>
                    <a:cubicBezTo>
                      <a:pt x="956" y="2123"/>
                      <a:pt x="1086" y="2146"/>
                      <a:pt x="1214" y="2146"/>
                    </a:cubicBezTo>
                    <a:cubicBezTo>
                      <a:pt x="1645" y="2146"/>
                      <a:pt x="2052" y="1884"/>
                      <a:pt x="2215" y="1457"/>
                    </a:cubicBezTo>
                    <a:cubicBezTo>
                      <a:pt x="2428" y="904"/>
                      <a:pt x="2151" y="284"/>
                      <a:pt x="1598" y="72"/>
                    </a:cubicBezTo>
                    <a:cubicBezTo>
                      <a:pt x="1472" y="23"/>
                      <a:pt x="1342" y="0"/>
                      <a:pt x="1214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5" name="Freeform 17"/>
              <p:cNvSpPr>
                <a:spLocks noEditPoints="1"/>
              </p:cNvSpPr>
              <p:nvPr/>
            </p:nvSpPr>
            <p:spPr bwMode="auto">
              <a:xfrm>
                <a:off x="3785" y="1356"/>
                <a:ext cx="164" cy="291"/>
              </a:xfrm>
              <a:custGeom>
                <a:avLst/>
                <a:gdLst>
                  <a:gd name="T0" fmla="*/ 121 w 164"/>
                  <a:gd name="T1" fmla="*/ 289 h 289"/>
                  <a:gd name="T2" fmla="*/ 35 w 164"/>
                  <a:gd name="T3" fmla="*/ 252 h 289"/>
                  <a:gd name="T4" fmla="*/ 5 w 164"/>
                  <a:gd name="T5" fmla="*/ 219 h 289"/>
                  <a:gd name="T6" fmla="*/ 4 w 164"/>
                  <a:gd name="T7" fmla="*/ 216 h 289"/>
                  <a:gd name="T8" fmla="*/ 6 w 164"/>
                  <a:gd name="T9" fmla="*/ 215 h 289"/>
                  <a:gd name="T10" fmla="*/ 8 w 164"/>
                  <a:gd name="T11" fmla="*/ 218 h 289"/>
                  <a:gd name="T12" fmla="*/ 36 w 164"/>
                  <a:gd name="T13" fmla="*/ 250 h 289"/>
                  <a:gd name="T14" fmla="*/ 122 w 164"/>
                  <a:gd name="T15" fmla="*/ 287 h 289"/>
                  <a:gd name="T16" fmla="*/ 121 w 164"/>
                  <a:gd name="T17" fmla="*/ 289 h 289"/>
                  <a:gd name="T18" fmla="*/ 105 w 164"/>
                  <a:gd name="T19" fmla="*/ 137 h 289"/>
                  <a:gd name="T20" fmla="*/ 114 w 164"/>
                  <a:gd name="T21" fmla="*/ 154 h 289"/>
                  <a:gd name="T22" fmla="*/ 106 w 164"/>
                  <a:gd name="T23" fmla="*/ 180 h 289"/>
                  <a:gd name="T24" fmla="*/ 62 w 164"/>
                  <a:gd name="T25" fmla="*/ 185 h 289"/>
                  <a:gd name="T26" fmla="*/ 50 w 164"/>
                  <a:gd name="T27" fmla="*/ 180 h 289"/>
                  <a:gd name="T28" fmla="*/ 53 w 164"/>
                  <a:gd name="T29" fmla="*/ 179 h 289"/>
                  <a:gd name="T30" fmla="*/ 62 w 164"/>
                  <a:gd name="T31" fmla="*/ 182 h 289"/>
                  <a:gd name="T32" fmla="*/ 105 w 164"/>
                  <a:gd name="T33" fmla="*/ 178 h 289"/>
                  <a:gd name="T34" fmla="*/ 112 w 164"/>
                  <a:gd name="T35" fmla="*/ 154 h 289"/>
                  <a:gd name="T36" fmla="*/ 103 w 164"/>
                  <a:gd name="T37" fmla="*/ 139 h 289"/>
                  <a:gd name="T38" fmla="*/ 105 w 164"/>
                  <a:gd name="T39" fmla="*/ 137 h 289"/>
                  <a:gd name="T40" fmla="*/ 4 w 164"/>
                  <a:gd name="T41" fmla="*/ 216 h 289"/>
                  <a:gd name="T42" fmla="*/ 7 w 164"/>
                  <a:gd name="T43" fmla="*/ 180 h 289"/>
                  <a:gd name="T44" fmla="*/ 28 w 164"/>
                  <a:gd name="T45" fmla="*/ 155 h 289"/>
                  <a:gd name="T46" fmla="*/ 26 w 164"/>
                  <a:gd name="T47" fmla="*/ 147 h 289"/>
                  <a:gd name="T48" fmla="*/ 30 w 164"/>
                  <a:gd name="T49" fmla="*/ 120 h 289"/>
                  <a:gd name="T50" fmla="*/ 156 w 164"/>
                  <a:gd name="T51" fmla="*/ 8 h 289"/>
                  <a:gd name="T52" fmla="*/ 164 w 164"/>
                  <a:gd name="T53" fmla="*/ 0 h 289"/>
                  <a:gd name="T54" fmla="*/ 163 w 164"/>
                  <a:gd name="T55" fmla="*/ 4 h 289"/>
                  <a:gd name="T56" fmla="*/ 158 w 164"/>
                  <a:gd name="T57" fmla="*/ 10 h 289"/>
                  <a:gd name="T58" fmla="*/ 32 w 164"/>
                  <a:gd name="T59" fmla="*/ 121 h 289"/>
                  <a:gd name="T60" fmla="*/ 29 w 164"/>
                  <a:gd name="T61" fmla="*/ 147 h 289"/>
                  <a:gd name="T62" fmla="*/ 30 w 164"/>
                  <a:gd name="T63" fmla="*/ 153 h 289"/>
                  <a:gd name="T64" fmla="*/ 37 w 164"/>
                  <a:gd name="T65" fmla="*/ 147 h 289"/>
                  <a:gd name="T66" fmla="*/ 97 w 164"/>
                  <a:gd name="T67" fmla="*/ 132 h 289"/>
                  <a:gd name="T68" fmla="*/ 105 w 164"/>
                  <a:gd name="T69" fmla="*/ 137 h 289"/>
                  <a:gd name="T70" fmla="*/ 103 w 164"/>
                  <a:gd name="T71" fmla="*/ 139 h 289"/>
                  <a:gd name="T72" fmla="*/ 96 w 164"/>
                  <a:gd name="T73" fmla="*/ 134 h 289"/>
                  <a:gd name="T74" fmla="*/ 39 w 164"/>
                  <a:gd name="T75" fmla="*/ 149 h 289"/>
                  <a:gd name="T76" fmla="*/ 31 w 164"/>
                  <a:gd name="T77" fmla="*/ 155 h 289"/>
                  <a:gd name="T78" fmla="*/ 38 w 164"/>
                  <a:gd name="T79" fmla="*/ 168 h 289"/>
                  <a:gd name="T80" fmla="*/ 53 w 164"/>
                  <a:gd name="T81" fmla="*/ 179 h 289"/>
                  <a:gd name="T82" fmla="*/ 50 w 164"/>
                  <a:gd name="T83" fmla="*/ 180 h 289"/>
                  <a:gd name="T84" fmla="*/ 37 w 164"/>
                  <a:gd name="T85" fmla="*/ 170 h 289"/>
                  <a:gd name="T86" fmla="*/ 29 w 164"/>
                  <a:gd name="T87" fmla="*/ 157 h 289"/>
                  <a:gd name="T88" fmla="*/ 9 w 164"/>
                  <a:gd name="T89" fmla="*/ 181 h 289"/>
                  <a:gd name="T90" fmla="*/ 6 w 164"/>
                  <a:gd name="T91" fmla="*/ 215 h 289"/>
                  <a:gd name="T92" fmla="*/ 4 w 164"/>
                  <a:gd name="T93" fmla="*/ 216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4" h="289">
                    <a:moveTo>
                      <a:pt x="121" y="289"/>
                    </a:moveTo>
                    <a:cubicBezTo>
                      <a:pt x="92" y="283"/>
                      <a:pt x="59" y="270"/>
                      <a:pt x="35" y="252"/>
                    </a:cubicBezTo>
                    <a:cubicBezTo>
                      <a:pt x="21" y="242"/>
                      <a:pt x="11" y="231"/>
                      <a:pt x="5" y="219"/>
                    </a:cubicBezTo>
                    <a:cubicBezTo>
                      <a:pt x="5" y="218"/>
                      <a:pt x="5" y="217"/>
                      <a:pt x="4" y="216"/>
                    </a:cubicBezTo>
                    <a:cubicBezTo>
                      <a:pt x="6" y="215"/>
                      <a:pt x="6" y="215"/>
                      <a:pt x="6" y="215"/>
                    </a:cubicBezTo>
                    <a:cubicBezTo>
                      <a:pt x="7" y="216"/>
                      <a:pt x="7" y="217"/>
                      <a:pt x="8" y="218"/>
                    </a:cubicBezTo>
                    <a:cubicBezTo>
                      <a:pt x="13" y="230"/>
                      <a:pt x="23" y="241"/>
                      <a:pt x="36" y="250"/>
                    </a:cubicBezTo>
                    <a:cubicBezTo>
                      <a:pt x="60" y="268"/>
                      <a:pt x="93" y="281"/>
                      <a:pt x="122" y="287"/>
                    </a:cubicBezTo>
                    <a:lnTo>
                      <a:pt x="121" y="289"/>
                    </a:lnTo>
                    <a:close/>
                    <a:moveTo>
                      <a:pt x="105" y="137"/>
                    </a:moveTo>
                    <a:cubicBezTo>
                      <a:pt x="110" y="142"/>
                      <a:pt x="113" y="148"/>
                      <a:pt x="114" y="154"/>
                    </a:cubicBezTo>
                    <a:cubicBezTo>
                      <a:pt x="116" y="163"/>
                      <a:pt x="113" y="173"/>
                      <a:pt x="106" y="180"/>
                    </a:cubicBezTo>
                    <a:cubicBezTo>
                      <a:pt x="98" y="188"/>
                      <a:pt x="83" y="192"/>
                      <a:pt x="62" y="185"/>
                    </a:cubicBezTo>
                    <a:cubicBezTo>
                      <a:pt x="58" y="183"/>
                      <a:pt x="54" y="182"/>
                      <a:pt x="50" y="180"/>
                    </a:cubicBezTo>
                    <a:cubicBezTo>
                      <a:pt x="53" y="179"/>
                      <a:pt x="53" y="179"/>
                      <a:pt x="53" y="179"/>
                    </a:cubicBezTo>
                    <a:cubicBezTo>
                      <a:pt x="56" y="180"/>
                      <a:pt x="59" y="181"/>
                      <a:pt x="62" y="182"/>
                    </a:cubicBezTo>
                    <a:cubicBezTo>
                      <a:pt x="83" y="189"/>
                      <a:pt x="97" y="186"/>
                      <a:pt x="105" y="178"/>
                    </a:cubicBezTo>
                    <a:cubicBezTo>
                      <a:pt x="111" y="172"/>
                      <a:pt x="113" y="163"/>
                      <a:pt x="112" y="154"/>
                    </a:cubicBezTo>
                    <a:cubicBezTo>
                      <a:pt x="111" y="149"/>
                      <a:pt x="108" y="143"/>
                      <a:pt x="103" y="139"/>
                    </a:cubicBezTo>
                    <a:lnTo>
                      <a:pt x="105" y="137"/>
                    </a:lnTo>
                    <a:close/>
                    <a:moveTo>
                      <a:pt x="4" y="216"/>
                    </a:moveTo>
                    <a:cubicBezTo>
                      <a:pt x="0" y="205"/>
                      <a:pt x="0" y="192"/>
                      <a:pt x="7" y="180"/>
                    </a:cubicBezTo>
                    <a:cubicBezTo>
                      <a:pt x="11" y="171"/>
                      <a:pt x="18" y="163"/>
                      <a:pt x="28" y="155"/>
                    </a:cubicBezTo>
                    <a:cubicBezTo>
                      <a:pt x="27" y="152"/>
                      <a:pt x="27" y="150"/>
                      <a:pt x="26" y="147"/>
                    </a:cubicBezTo>
                    <a:cubicBezTo>
                      <a:pt x="25" y="139"/>
                      <a:pt x="27" y="129"/>
                      <a:pt x="30" y="120"/>
                    </a:cubicBezTo>
                    <a:cubicBezTo>
                      <a:pt x="39" y="91"/>
                      <a:pt x="136" y="26"/>
                      <a:pt x="156" y="8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58" y="10"/>
                      <a:pt x="158" y="10"/>
                      <a:pt x="158" y="10"/>
                    </a:cubicBezTo>
                    <a:cubicBezTo>
                      <a:pt x="138" y="28"/>
                      <a:pt x="41" y="92"/>
                      <a:pt x="32" y="121"/>
                    </a:cubicBezTo>
                    <a:cubicBezTo>
                      <a:pt x="29" y="130"/>
                      <a:pt x="28" y="139"/>
                      <a:pt x="29" y="147"/>
                    </a:cubicBezTo>
                    <a:cubicBezTo>
                      <a:pt x="29" y="149"/>
                      <a:pt x="29" y="151"/>
                      <a:pt x="30" y="153"/>
                    </a:cubicBezTo>
                    <a:cubicBezTo>
                      <a:pt x="32" y="151"/>
                      <a:pt x="35" y="149"/>
                      <a:pt x="37" y="147"/>
                    </a:cubicBezTo>
                    <a:cubicBezTo>
                      <a:pt x="64" y="128"/>
                      <a:pt x="84" y="126"/>
                      <a:pt x="97" y="132"/>
                    </a:cubicBezTo>
                    <a:cubicBezTo>
                      <a:pt x="100" y="133"/>
                      <a:pt x="103" y="135"/>
                      <a:pt x="105" y="137"/>
                    </a:cubicBezTo>
                    <a:cubicBezTo>
                      <a:pt x="103" y="139"/>
                      <a:pt x="103" y="139"/>
                      <a:pt x="103" y="139"/>
                    </a:cubicBezTo>
                    <a:cubicBezTo>
                      <a:pt x="101" y="137"/>
                      <a:pt x="99" y="136"/>
                      <a:pt x="96" y="134"/>
                    </a:cubicBezTo>
                    <a:cubicBezTo>
                      <a:pt x="83" y="129"/>
                      <a:pt x="64" y="131"/>
                      <a:pt x="39" y="149"/>
                    </a:cubicBezTo>
                    <a:cubicBezTo>
                      <a:pt x="36" y="151"/>
                      <a:pt x="33" y="153"/>
                      <a:pt x="31" y="155"/>
                    </a:cubicBezTo>
                    <a:cubicBezTo>
                      <a:pt x="32" y="160"/>
                      <a:pt x="35" y="164"/>
                      <a:pt x="38" y="168"/>
                    </a:cubicBezTo>
                    <a:cubicBezTo>
                      <a:pt x="42" y="172"/>
                      <a:pt x="47" y="176"/>
                      <a:pt x="53" y="179"/>
                    </a:cubicBezTo>
                    <a:cubicBezTo>
                      <a:pt x="50" y="180"/>
                      <a:pt x="50" y="180"/>
                      <a:pt x="50" y="180"/>
                    </a:cubicBezTo>
                    <a:cubicBezTo>
                      <a:pt x="45" y="177"/>
                      <a:pt x="40" y="174"/>
                      <a:pt x="37" y="170"/>
                    </a:cubicBezTo>
                    <a:cubicBezTo>
                      <a:pt x="33" y="166"/>
                      <a:pt x="30" y="162"/>
                      <a:pt x="29" y="157"/>
                    </a:cubicBezTo>
                    <a:cubicBezTo>
                      <a:pt x="19" y="165"/>
                      <a:pt x="13" y="173"/>
                      <a:pt x="9" y="181"/>
                    </a:cubicBezTo>
                    <a:cubicBezTo>
                      <a:pt x="3" y="193"/>
                      <a:pt x="2" y="204"/>
                      <a:pt x="6" y="215"/>
                    </a:cubicBezTo>
                    <a:lnTo>
                      <a:pt x="4" y="2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6" name="Freeform 18"/>
              <p:cNvSpPr>
                <a:spLocks/>
              </p:cNvSpPr>
              <p:nvPr/>
            </p:nvSpPr>
            <p:spPr bwMode="auto">
              <a:xfrm>
                <a:off x="3901" y="1390"/>
                <a:ext cx="508" cy="428"/>
              </a:xfrm>
              <a:custGeom>
                <a:avLst/>
                <a:gdLst>
                  <a:gd name="T0" fmla="*/ 390 w 505"/>
                  <a:gd name="T1" fmla="*/ 423 h 425"/>
                  <a:gd name="T2" fmla="*/ 7 w 505"/>
                  <a:gd name="T3" fmla="*/ 268 h 425"/>
                  <a:gd name="T4" fmla="*/ 2 w 505"/>
                  <a:gd name="T5" fmla="*/ 255 h 425"/>
                  <a:gd name="T6" fmla="*/ 102 w 505"/>
                  <a:gd name="T7" fmla="*/ 7 h 425"/>
                  <a:gd name="T8" fmla="*/ 115 w 505"/>
                  <a:gd name="T9" fmla="*/ 2 h 425"/>
                  <a:gd name="T10" fmla="*/ 498 w 505"/>
                  <a:gd name="T11" fmla="*/ 157 h 425"/>
                  <a:gd name="T12" fmla="*/ 503 w 505"/>
                  <a:gd name="T13" fmla="*/ 169 h 425"/>
                  <a:gd name="T14" fmla="*/ 402 w 505"/>
                  <a:gd name="T15" fmla="*/ 418 h 425"/>
                  <a:gd name="T16" fmla="*/ 390 w 505"/>
                  <a:gd name="T17" fmla="*/ 423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5" h="425">
                    <a:moveTo>
                      <a:pt x="390" y="423"/>
                    </a:moveTo>
                    <a:cubicBezTo>
                      <a:pt x="7" y="268"/>
                      <a:pt x="7" y="268"/>
                      <a:pt x="7" y="268"/>
                    </a:cubicBezTo>
                    <a:cubicBezTo>
                      <a:pt x="2" y="266"/>
                      <a:pt x="0" y="260"/>
                      <a:pt x="2" y="255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4" y="2"/>
                      <a:pt x="110" y="0"/>
                      <a:pt x="115" y="2"/>
                    </a:cubicBezTo>
                    <a:cubicBezTo>
                      <a:pt x="498" y="157"/>
                      <a:pt x="498" y="157"/>
                      <a:pt x="498" y="157"/>
                    </a:cubicBezTo>
                    <a:cubicBezTo>
                      <a:pt x="502" y="159"/>
                      <a:pt x="505" y="165"/>
                      <a:pt x="503" y="169"/>
                    </a:cubicBezTo>
                    <a:cubicBezTo>
                      <a:pt x="402" y="418"/>
                      <a:pt x="402" y="418"/>
                      <a:pt x="402" y="418"/>
                    </a:cubicBezTo>
                    <a:cubicBezTo>
                      <a:pt x="400" y="423"/>
                      <a:pt x="394" y="425"/>
                      <a:pt x="390" y="423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7" name="Freeform 19"/>
              <p:cNvSpPr>
                <a:spLocks/>
              </p:cNvSpPr>
              <p:nvPr/>
            </p:nvSpPr>
            <p:spPr bwMode="auto">
              <a:xfrm>
                <a:off x="4253" y="1784"/>
                <a:ext cx="28" cy="24"/>
              </a:xfrm>
              <a:custGeom>
                <a:avLst/>
                <a:gdLst>
                  <a:gd name="T0" fmla="*/ 22 w 28"/>
                  <a:gd name="T1" fmla="*/ 24 h 24"/>
                  <a:gd name="T2" fmla="*/ 0 w 28"/>
                  <a:gd name="T3" fmla="*/ 15 h 24"/>
                  <a:gd name="T4" fmla="*/ 5 w 28"/>
                  <a:gd name="T5" fmla="*/ 2 h 24"/>
                  <a:gd name="T6" fmla="*/ 8 w 28"/>
                  <a:gd name="T7" fmla="*/ 1 h 24"/>
                  <a:gd name="T8" fmla="*/ 26 w 28"/>
                  <a:gd name="T9" fmla="*/ 8 h 24"/>
                  <a:gd name="T10" fmla="*/ 27 w 28"/>
                  <a:gd name="T11" fmla="*/ 11 h 24"/>
                  <a:gd name="T12" fmla="*/ 22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22" y="24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7" y="0"/>
                      <a:pt x="8" y="1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7" y="9"/>
                      <a:pt x="28" y="10"/>
                      <a:pt x="27" y="11"/>
                    </a:cubicBezTo>
                    <a:lnTo>
                      <a:pt x="22" y="2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8" name="Freeform 20"/>
              <p:cNvSpPr>
                <a:spLocks/>
              </p:cNvSpPr>
              <p:nvPr/>
            </p:nvSpPr>
            <p:spPr bwMode="auto">
              <a:xfrm>
                <a:off x="3925" y="1652"/>
                <a:ext cx="28" cy="24"/>
              </a:xfrm>
              <a:custGeom>
                <a:avLst/>
                <a:gdLst>
                  <a:gd name="T0" fmla="*/ 23 w 28"/>
                  <a:gd name="T1" fmla="*/ 24 h 24"/>
                  <a:gd name="T2" fmla="*/ 0 w 28"/>
                  <a:gd name="T3" fmla="*/ 15 h 24"/>
                  <a:gd name="T4" fmla="*/ 5 w 28"/>
                  <a:gd name="T5" fmla="*/ 2 h 24"/>
                  <a:gd name="T6" fmla="*/ 8 w 28"/>
                  <a:gd name="T7" fmla="*/ 1 h 24"/>
                  <a:gd name="T8" fmla="*/ 26 w 28"/>
                  <a:gd name="T9" fmla="*/ 8 h 24"/>
                  <a:gd name="T10" fmla="*/ 28 w 28"/>
                  <a:gd name="T11" fmla="*/ 11 h 24"/>
                  <a:gd name="T12" fmla="*/ 23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23" y="24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7" y="0"/>
                      <a:pt x="8" y="1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8" y="8"/>
                      <a:pt x="28" y="10"/>
                      <a:pt x="28" y="11"/>
                    </a:cubicBezTo>
                    <a:lnTo>
                      <a:pt x="23" y="2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9" name="Freeform 21"/>
              <p:cNvSpPr>
                <a:spLocks/>
              </p:cNvSpPr>
              <p:nvPr/>
            </p:nvSpPr>
            <p:spPr bwMode="auto">
              <a:xfrm>
                <a:off x="3828" y="1661"/>
                <a:ext cx="487" cy="251"/>
              </a:xfrm>
              <a:custGeom>
                <a:avLst/>
                <a:gdLst>
                  <a:gd name="T0" fmla="*/ 468 w 485"/>
                  <a:gd name="T1" fmla="*/ 245 h 250"/>
                  <a:gd name="T2" fmla="*/ 13 w 485"/>
                  <a:gd name="T3" fmla="*/ 60 h 250"/>
                  <a:gd name="T4" fmla="*/ 8 w 485"/>
                  <a:gd name="T5" fmla="*/ 44 h 250"/>
                  <a:gd name="T6" fmla="*/ 70 w 485"/>
                  <a:gd name="T7" fmla="*/ 0 h 250"/>
                  <a:gd name="T8" fmla="*/ 470 w 485"/>
                  <a:gd name="T9" fmla="*/ 162 h 250"/>
                  <a:gd name="T10" fmla="*/ 482 w 485"/>
                  <a:gd name="T11" fmla="*/ 230 h 250"/>
                  <a:gd name="T12" fmla="*/ 468 w 485"/>
                  <a:gd name="T13" fmla="*/ 245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5" h="250">
                    <a:moveTo>
                      <a:pt x="468" y="245"/>
                    </a:moveTo>
                    <a:cubicBezTo>
                      <a:pt x="13" y="60"/>
                      <a:pt x="13" y="60"/>
                      <a:pt x="13" y="60"/>
                    </a:cubicBezTo>
                    <a:cubicBezTo>
                      <a:pt x="2" y="56"/>
                      <a:pt x="0" y="49"/>
                      <a:pt x="8" y="4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470" y="162"/>
                      <a:pt x="470" y="162"/>
                      <a:pt x="470" y="162"/>
                    </a:cubicBezTo>
                    <a:cubicBezTo>
                      <a:pt x="482" y="230"/>
                      <a:pt x="482" y="230"/>
                      <a:pt x="482" y="230"/>
                    </a:cubicBezTo>
                    <a:cubicBezTo>
                      <a:pt x="485" y="245"/>
                      <a:pt x="480" y="250"/>
                      <a:pt x="468" y="24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0" name="Freeform 22"/>
              <p:cNvSpPr>
                <a:spLocks/>
              </p:cNvSpPr>
              <p:nvPr/>
            </p:nvSpPr>
            <p:spPr bwMode="auto">
              <a:xfrm>
                <a:off x="3862" y="1674"/>
                <a:ext cx="431" cy="210"/>
              </a:xfrm>
              <a:custGeom>
                <a:avLst/>
                <a:gdLst>
                  <a:gd name="T0" fmla="*/ 0 w 431"/>
                  <a:gd name="T1" fmla="*/ 35 h 210"/>
                  <a:gd name="T2" fmla="*/ 46 w 431"/>
                  <a:gd name="T3" fmla="*/ 0 h 210"/>
                  <a:gd name="T4" fmla="*/ 421 w 431"/>
                  <a:gd name="T5" fmla="*/ 153 h 210"/>
                  <a:gd name="T6" fmla="*/ 431 w 431"/>
                  <a:gd name="T7" fmla="*/ 210 h 210"/>
                  <a:gd name="T8" fmla="*/ 0 w 431"/>
                  <a:gd name="T9" fmla="*/ 3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" h="210">
                    <a:moveTo>
                      <a:pt x="0" y="35"/>
                    </a:moveTo>
                    <a:lnTo>
                      <a:pt x="46" y="0"/>
                    </a:lnTo>
                    <a:lnTo>
                      <a:pt x="421" y="153"/>
                    </a:lnTo>
                    <a:lnTo>
                      <a:pt x="431" y="210"/>
                    </a:lnTo>
                    <a:lnTo>
                      <a:pt x="0" y="3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1" name="Freeform 23"/>
              <p:cNvSpPr>
                <a:spLocks/>
              </p:cNvSpPr>
              <p:nvPr/>
            </p:nvSpPr>
            <p:spPr bwMode="auto">
              <a:xfrm>
                <a:off x="3836" y="1714"/>
                <a:ext cx="469" cy="193"/>
              </a:xfrm>
              <a:custGeom>
                <a:avLst/>
                <a:gdLst>
                  <a:gd name="T0" fmla="*/ 464 w 467"/>
                  <a:gd name="T1" fmla="*/ 192 h 192"/>
                  <a:gd name="T2" fmla="*/ 2 w 467"/>
                  <a:gd name="T3" fmla="*/ 4 h 192"/>
                  <a:gd name="T4" fmla="*/ 1 w 467"/>
                  <a:gd name="T5" fmla="*/ 2 h 192"/>
                  <a:gd name="T6" fmla="*/ 1 w 467"/>
                  <a:gd name="T7" fmla="*/ 2 h 192"/>
                  <a:gd name="T8" fmla="*/ 3 w 467"/>
                  <a:gd name="T9" fmla="*/ 1 h 192"/>
                  <a:gd name="T10" fmla="*/ 465 w 467"/>
                  <a:gd name="T11" fmla="*/ 188 h 192"/>
                  <a:gd name="T12" fmla="*/ 466 w 467"/>
                  <a:gd name="T13" fmla="*/ 191 h 192"/>
                  <a:gd name="T14" fmla="*/ 466 w 467"/>
                  <a:gd name="T15" fmla="*/ 191 h 192"/>
                  <a:gd name="T16" fmla="*/ 464 w 467"/>
                  <a:gd name="T1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7" h="192">
                    <a:moveTo>
                      <a:pt x="464" y="19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465" y="188"/>
                      <a:pt x="465" y="188"/>
                      <a:pt x="465" y="188"/>
                    </a:cubicBezTo>
                    <a:cubicBezTo>
                      <a:pt x="466" y="189"/>
                      <a:pt x="467" y="190"/>
                      <a:pt x="466" y="191"/>
                    </a:cubicBezTo>
                    <a:cubicBezTo>
                      <a:pt x="466" y="191"/>
                      <a:pt x="466" y="191"/>
                      <a:pt x="466" y="191"/>
                    </a:cubicBezTo>
                    <a:cubicBezTo>
                      <a:pt x="466" y="192"/>
                      <a:pt x="465" y="192"/>
                      <a:pt x="464" y="19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2" name="Freeform 24"/>
              <p:cNvSpPr>
                <a:spLocks/>
              </p:cNvSpPr>
              <p:nvPr/>
            </p:nvSpPr>
            <p:spPr bwMode="auto">
              <a:xfrm>
                <a:off x="4250" y="1789"/>
                <a:ext cx="28" cy="30"/>
              </a:xfrm>
              <a:custGeom>
                <a:avLst/>
                <a:gdLst>
                  <a:gd name="T0" fmla="*/ 17 w 28"/>
                  <a:gd name="T1" fmla="*/ 29 h 29"/>
                  <a:gd name="T2" fmla="*/ 1 w 28"/>
                  <a:gd name="T3" fmla="*/ 23 h 29"/>
                  <a:gd name="T4" fmla="*/ 0 w 28"/>
                  <a:gd name="T5" fmla="*/ 20 h 29"/>
                  <a:gd name="T6" fmla="*/ 8 w 28"/>
                  <a:gd name="T7" fmla="*/ 1 h 29"/>
                  <a:gd name="T8" fmla="*/ 11 w 28"/>
                  <a:gd name="T9" fmla="*/ 0 h 29"/>
                  <a:gd name="T10" fmla="*/ 26 w 28"/>
                  <a:gd name="T11" fmla="*/ 7 h 29"/>
                  <a:gd name="T12" fmla="*/ 28 w 28"/>
                  <a:gd name="T13" fmla="*/ 9 h 29"/>
                  <a:gd name="T14" fmla="*/ 20 w 28"/>
                  <a:gd name="T15" fmla="*/ 28 h 29"/>
                  <a:gd name="T16" fmla="*/ 17 w 28"/>
                  <a:gd name="T1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9">
                    <a:moveTo>
                      <a:pt x="17" y="29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7"/>
                      <a:pt x="28" y="8"/>
                      <a:pt x="28" y="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8" y="29"/>
                      <a:pt x="17" y="2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3" name="Freeform 25"/>
              <p:cNvSpPr>
                <a:spLocks/>
              </p:cNvSpPr>
              <p:nvPr/>
            </p:nvSpPr>
            <p:spPr bwMode="auto">
              <a:xfrm>
                <a:off x="3922" y="1656"/>
                <a:ext cx="28" cy="30"/>
              </a:xfrm>
              <a:custGeom>
                <a:avLst/>
                <a:gdLst>
                  <a:gd name="T0" fmla="*/ 18 w 28"/>
                  <a:gd name="T1" fmla="*/ 30 h 30"/>
                  <a:gd name="T2" fmla="*/ 2 w 28"/>
                  <a:gd name="T3" fmla="*/ 23 h 30"/>
                  <a:gd name="T4" fmla="*/ 1 w 28"/>
                  <a:gd name="T5" fmla="*/ 21 h 30"/>
                  <a:gd name="T6" fmla="*/ 8 w 28"/>
                  <a:gd name="T7" fmla="*/ 2 h 30"/>
                  <a:gd name="T8" fmla="*/ 11 w 28"/>
                  <a:gd name="T9" fmla="*/ 1 h 30"/>
                  <a:gd name="T10" fmla="*/ 27 w 28"/>
                  <a:gd name="T11" fmla="*/ 7 h 30"/>
                  <a:gd name="T12" fmla="*/ 28 w 28"/>
                  <a:gd name="T13" fmla="*/ 10 h 30"/>
                  <a:gd name="T14" fmla="*/ 20 w 28"/>
                  <a:gd name="T15" fmla="*/ 29 h 30"/>
                  <a:gd name="T16" fmla="*/ 18 w 28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30">
                    <a:moveTo>
                      <a:pt x="18" y="30"/>
                    </a:moveTo>
                    <a:cubicBezTo>
                      <a:pt x="2" y="23"/>
                      <a:pt x="2" y="23"/>
                      <a:pt x="2" y="23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10" y="0"/>
                      <a:pt x="11" y="1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8"/>
                      <a:pt x="28" y="9"/>
                      <a:pt x="28" y="10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19" y="30"/>
                      <a:pt x="18" y="3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4" name="Freeform 26"/>
              <p:cNvSpPr>
                <a:spLocks/>
              </p:cNvSpPr>
              <p:nvPr/>
            </p:nvSpPr>
            <p:spPr bwMode="auto">
              <a:xfrm>
                <a:off x="3938" y="1615"/>
                <a:ext cx="22" cy="22"/>
              </a:xfrm>
              <a:custGeom>
                <a:avLst/>
                <a:gdLst>
                  <a:gd name="T0" fmla="*/ 14 w 22"/>
                  <a:gd name="T1" fmla="*/ 20 h 21"/>
                  <a:gd name="T2" fmla="*/ 2 w 22"/>
                  <a:gd name="T3" fmla="*/ 15 h 21"/>
                  <a:gd name="T4" fmla="*/ 1 w 22"/>
                  <a:gd name="T5" fmla="*/ 12 h 21"/>
                  <a:gd name="T6" fmla="*/ 4 w 22"/>
                  <a:gd name="T7" fmla="*/ 2 h 21"/>
                  <a:gd name="T8" fmla="*/ 8 w 22"/>
                  <a:gd name="T9" fmla="*/ 1 h 21"/>
                  <a:gd name="T10" fmla="*/ 20 w 22"/>
                  <a:gd name="T11" fmla="*/ 6 h 21"/>
                  <a:gd name="T12" fmla="*/ 22 w 22"/>
                  <a:gd name="T13" fmla="*/ 10 h 21"/>
                  <a:gd name="T14" fmla="*/ 18 w 22"/>
                  <a:gd name="T15" fmla="*/ 19 h 21"/>
                  <a:gd name="T16" fmla="*/ 14 w 22"/>
                  <a:gd name="T17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1">
                    <a:moveTo>
                      <a:pt x="14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3"/>
                      <a:pt x="1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6" y="0"/>
                      <a:pt x="8" y="1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7"/>
                      <a:pt x="22" y="8"/>
                      <a:pt x="22" y="1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7" y="20"/>
                      <a:pt x="16" y="21"/>
                      <a:pt x="14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5" name="Freeform 27"/>
              <p:cNvSpPr>
                <a:spLocks/>
              </p:cNvSpPr>
              <p:nvPr/>
            </p:nvSpPr>
            <p:spPr bwMode="auto">
              <a:xfrm>
                <a:off x="3945" y="1594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0 h 24"/>
                  <a:gd name="T10" fmla="*/ 22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6" name="Freeform 28"/>
              <p:cNvSpPr>
                <a:spLocks/>
              </p:cNvSpPr>
              <p:nvPr/>
            </p:nvSpPr>
            <p:spPr bwMode="auto">
              <a:xfrm>
                <a:off x="3954" y="1572"/>
                <a:ext cx="25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0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7" name="Freeform 29"/>
              <p:cNvSpPr>
                <a:spLocks/>
              </p:cNvSpPr>
              <p:nvPr/>
            </p:nvSpPr>
            <p:spPr bwMode="auto">
              <a:xfrm>
                <a:off x="3963" y="1550"/>
                <a:ext cx="25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0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8" name="Freeform 30"/>
              <p:cNvSpPr>
                <a:spLocks/>
              </p:cNvSpPr>
              <p:nvPr/>
            </p:nvSpPr>
            <p:spPr bwMode="auto">
              <a:xfrm>
                <a:off x="3972" y="1528"/>
                <a:ext cx="25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1 w 24"/>
                  <a:gd name="T5" fmla="*/ 15 h 25"/>
                  <a:gd name="T6" fmla="*/ 6 w 24"/>
                  <a:gd name="T7" fmla="*/ 2 h 25"/>
                  <a:gd name="T8" fmla="*/ 10 w 24"/>
                  <a:gd name="T9" fmla="*/ 1 h 25"/>
                  <a:gd name="T10" fmla="*/ 21 w 24"/>
                  <a:gd name="T11" fmla="*/ 5 h 25"/>
                  <a:gd name="T12" fmla="*/ 23 w 24"/>
                  <a:gd name="T13" fmla="*/ 10 h 25"/>
                  <a:gd name="T14" fmla="*/ 18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10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19" name="Freeform 31"/>
              <p:cNvSpPr>
                <a:spLocks/>
              </p:cNvSpPr>
              <p:nvPr/>
            </p:nvSpPr>
            <p:spPr bwMode="auto">
              <a:xfrm>
                <a:off x="3982" y="1506"/>
                <a:ext cx="24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5 h 25"/>
                  <a:gd name="T6" fmla="*/ 6 w 24"/>
                  <a:gd name="T7" fmla="*/ 3 h 25"/>
                  <a:gd name="T8" fmla="*/ 10 w 24"/>
                  <a:gd name="T9" fmla="*/ 1 h 25"/>
                  <a:gd name="T10" fmla="*/ 21 w 24"/>
                  <a:gd name="T11" fmla="*/ 5 h 25"/>
                  <a:gd name="T12" fmla="*/ 23 w 24"/>
                  <a:gd name="T13" fmla="*/ 10 h 25"/>
                  <a:gd name="T14" fmla="*/ 18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10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0" name="Freeform 32"/>
              <p:cNvSpPr>
                <a:spLocks/>
              </p:cNvSpPr>
              <p:nvPr/>
            </p:nvSpPr>
            <p:spPr bwMode="auto">
              <a:xfrm>
                <a:off x="3960" y="1624"/>
                <a:ext cx="23" cy="22"/>
              </a:xfrm>
              <a:custGeom>
                <a:avLst/>
                <a:gdLst>
                  <a:gd name="T0" fmla="*/ 14 w 22"/>
                  <a:gd name="T1" fmla="*/ 20 h 21"/>
                  <a:gd name="T2" fmla="*/ 2 w 22"/>
                  <a:gd name="T3" fmla="*/ 15 h 21"/>
                  <a:gd name="T4" fmla="*/ 0 w 22"/>
                  <a:gd name="T5" fmla="*/ 12 h 21"/>
                  <a:gd name="T6" fmla="*/ 4 w 22"/>
                  <a:gd name="T7" fmla="*/ 2 h 21"/>
                  <a:gd name="T8" fmla="*/ 8 w 22"/>
                  <a:gd name="T9" fmla="*/ 1 h 21"/>
                  <a:gd name="T10" fmla="*/ 20 w 22"/>
                  <a:gd name="T11" fmla="*/ 6 h 21"/>
                  <a:gd name="T12" fmla="*/ 22 w 22"/>
                  <a:gd name="T13" fmla="*/ 9 h 21"/>
                  <a:gd name="T14" fmla="*/ 18 w 22"/>
                  <a:gd name="T15" fmla="*/ 19 h 21"/>
                  <a:gd name="T16" fmla="*/ 14 w 22"/>
                  <a:gd name="T17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1">
                    <a:moveTo>
                      <a:pt x="14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0" y="15"/>
                      <a:pt x="0" y="13"/>
                      <a:pt x="0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6" y="0"/>
                      <a:pt x="8" y="1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8"/>
                      <a:pt x="22" y="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7" y="20"/>
                      <a:pt x="16" y="21"/>
                      <a:pt x="14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1" name="Freeform 33"/>
              <p:cNvSpPr>
                <a:spLocks/>
              </p:cNvSpPr>
              <p:nvPr/>
            </p:nvSpPr>
            <p:spPr bwMode="auto">
              <a:xfrm>
                <a:off x="3967" y="1602"/>
                <a:ext cx="45" cy="34"/>
              </a:xfrm>
              <a:custGeom>
                <a:avLst/>
                <a:gdLst>
                  <a:gd name="T0" fmla="*/ 34 w 44"/>
                  <a:gd name="T1" fmla="*/ 32 h 33"/>
                  <a:gd name="T2" fmla="*/ 3 w 44"/>
                  <a:gd name="T3" fmla="*/ 20 h 33"/>
                  <a:gd name="T4" fmla="*/ 1 w 44"/>
                  <a:gd name="T5" fmla="*/ 15 h 33"/>
                  <a:gd name="T6" fmla="*/ 6 w 44"/>
                  <a:gd name="T7" fmla="*/ 3 h 33"/>
                  <a:gd name="T8" fmla="*/ 10 w 44"/>
                  <a:gd name="T9" fmla="*/ 1 h 33"/>
                  <a:gd name="T10" fmla="*/ 41 w 44"/>
                  <a:gd name="T11" fmla="*/ 14 h 33"/>
                  <a:gd name="T12" fmla="*/ 43 w 44"/>
                  <a:gd name="T13" fmla="*/ 19 h 33"/>
                  <a:gd name="T14" fmla="*/ 38 w 44"/>
                  <a:gd name="T15" fmla="*/ 31 h 33"/>
                  <a:gd name="T16" fmla="*/ 34 w 44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33">
                    <a:moveTo>
                      <a:pt x="34" y="32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9" y="0"/>
                      <a:pt x="10" y="1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3" y="15"/>
                      <a:pt x="44" y="17"/>
                      <a:pt x="43" y="19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2"/>
                      <a:pt x="36" y="33"/>
                      <a:pt x="34" y="3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2" name="Freeform 34"/>
              <p:cNvSpPr>
                <a:spLocks/>
              </p:cNvSpPr>
              <p:nvPr/>
            </p:nvSpPr>
            <p:spPr bwMode="auto">
              <a:xfrm>
                <a:off x="3977" y="1581"/>
                <a:ext cx="30" cy="27"/>
              </a:xfrm>
              <a:custGeom>
                <a:avLst/>
                <a:gdLst>
                  <a:gd name="T0" fmla="*/ 19 w 30"/>
                  <a:gd name="T1" fmla="*/ 26 h 27"/>
                  <a:gd name="T2" fmla="*/ 3 w 30"/>
                  <a:gd name="T3" fmla="*/ 19 h 27"/>
                  <a:gd name="T4" fmla="*/ 1 w 30"/>
                  <a:gd name="T5" fmla="*/ 14 h 27"/>
                  <a:gd name="T6" fmla="*/ 6 w 30"/>
                  <a:gd name="T7" fmla="*/ 2 h 27"/>
                  <a:gd name="T8" fmla="*/ 10 w 30"/>
                  <a:gd name="T9" fmla="*/ 0 h 27"/>
                  <a:gd name="T10" fmla="*/ 27 w 30"/>
                  <a:gd name="T11" fmla="*/ 7 h 27"/>
                  <a:gd name="T12" fmla="*/ 29 w 30"/>
                  <a:gd name="T13" fmla="*/ 12 h 27"/>
                  <a:gd name="T14" fmla="*/ 24 w 30"/>
                  <a:gd name="T15" fmla="*/ 24 h 27"/>
                  <a:gd name="T16" fmla="*/ 19 w 30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7">
                    <a:moveTo>
                      <a:pt x="19" y="26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8" y="0"/>
                      <a:pt x="10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8"/>
                      <a:pt x="30" y="10"/>
                      <a:pt x="29" y="12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3" y="26"/>
                      <a:pt x="21" y="27"/>
                      <a:pt x="19" y="2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3" name="Freeform 35"/>
              <p:cNvSpPr>
                <a:spLocks/>
              </p:cNvSpPr>
              <p:nvPr/>
            </p:nvSpPr>
            <p:spPr bwMode="auto">
              <a:xfrm>
                <a:off x="3986" y="1559"/>
                <a:ext cx="46" cy="33"/>
              </a:xfrm>
              <a:custGeom>
                <a:avLst/>
                <a:gdLst>
                  <a:gd name="T0" fmla="*/ 36 w 46"/>
                  <a:gd name="T1" fmla="*/ 33 h 33"/>
                  <a:gd name="T2" fmla="*/ 3 w 46"/>
                  <a:gd name="T3" fmla="*/ 19 h 33"/>
                  <a:gd name="T4" fmla="*/ 1 w 46"/>
                  <a:gd name="T5" fmla="*/ 14 h 33"/>
                  <a:gd name="T6" fmla="*/ 5 w 46"/>
                  <a:gd name="T7" fmla="*/ 2 h 33"/>
                  <a:gd name="T8" fmla="*/ 10 w 46"/>
                  <a:gd name="T9" fmla="*/ 0 h 33"/>
                  <a:gd name="T10" fmla="*/ 44 w 46"/>
                  <a:gd name="T11" fmla="*/ 14 h 33"/>
                  <a:gd name="T12" fmla="*/ 46 w 46"/>
                  <a:gd name="T13" fmla="*/ 19 h 33"/>
                  <a:gd name="T14" fmla="*/ 41 w 46"/>
                  <a:gd name="T15" fmla="*/ 31 h 33"/>
                  <a:gd name="T16" fmla="*/ 36 w 46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3">
                    <a:moveTo>
                      <a:pt x="36" y="33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5" y="15"/>
                      <a:pt x="46" y="17"/>
                      <a:pt x="46" y="19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3"/>
                      <a:pt x="36" y="33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4" name="Freeform 36"/>
              <p:cNvSpPr>
                <a:spLocks/>
              </p:cNvSpPr>
              <p:nvPr/>
            </p:nvSpPr>
            <p:spPr bwMode="auto">
              <a:xfrm>
                <a:off x="3995" y="1537"/>
                <a:ext cx="24" cy="24"/>
              </a:xfrm>
              <a:custGeom>
                <a:avLst/>
                <a:gdLst>
                  <a:gd name="T0" fmla="*/ 13 w 24"/>
                  <a:gd name="T1" fmla="*/ 24 h 24"/>
                  <a:gd name="T2" fmla="*/ 2 w 24"/>
                  <a:gd name="T3" fmla="*/ 19 h 24"/>
                  <a:gd name="T4" fmla="*/ 0 w 24"/>
                  <a:gd name="T5" fmla="*/ 15 h 24"/>
                  <a:gd name="T6" fmla="*/ 5 w 24"/>
                  <a:gd name="T7" fmla="*/ 2 h 24"/>
                  <a:gd name="T8" fmla="*/ 10 w 24"/>
                  <a:gd name="T9" fmla="*/ 0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3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0" y="16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5" name="Freeform 37"/>
              <p:cNvSpPr>
                <a:spLocks/>
              </p:cNvSpPr>
              <p:nvPr/>
            </p:nvSpPr>
            <p:spPr bwMode="auto">
              <a:xfrm>
                <a:off x="4004" y="1515"/>
                <a:ext cx="23" cy="24"/>
              </a:xfrm>
              <a:custGeom>
                <a:avLst/>
                <a:gdLst>
                  <a:gd name="T0" fmla="*/ 13 w 23"/>
                  <a:gd name="T1" fmla="*/ 24 h 24"/>
                  <a:gd name="T2" fmla="*/ 2 w 23"/>
                  <a:gd name="T3" fmla="*/ 19 h 24"/>
                  <a:gd name="T4" fmla="*/ 0 w 23"/>
                  <a:gd name="T5" fmla="*/ 15 h 24"/>
                  <a:gd name="T6" fmla="*/ 5 w 23"/>
                  <a:gd name="T7" fmla="*/ 2 h 24"/>
                  <a:gd name="T8" fmla="*/ 10 w 23"/>
                  <a:gd name="T9" fmla="*/ 1 h 24"/>
                  <a:gd name="T10" fmla="*/ 21 w 23"/>
                  <a:gd name="T11" fmla="*/ 5 h 24"/>
                  <a:gd name="T12" fmla="*/ 23 w 23"/>
                  <a:gd name="T13" fmla="*/ 9 h 24"/>
                  <a:gd name="T14" fmla="*/ 18 w 23"/>
                  <a:gd name="T15" fmla="*/ 22 h 24"/>
                  <a:gd name="T16" fmla="*/ 13 w 23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13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17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3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6" name="Freeform 38"/>
              <p:cNvSpPr>
                <a:spLocks/>
              </p:cNvSpPr>
              <p:nvPr/>
            </p:nvSpPr>
            <p:spPr bwMode="auto">
              <a:xfrm>
                <a:off x="3983" y="1634"/>
                <a:ext cx="20" cy="20"/>
              </a:xfrm>
              <a:custGeom>
                <a:avLst/>
                <a:gdLst>
                  <a:gd name="T0" fmla="*/ 12 w 20"/>
                  <a:gd name="T1" fmla="*/ 19 h 20"/>
                  <a:gd name="T2" fmla="*/ 2 w 20"/>
                  <a:gd name="T3" fmla="*/ 15 h 20"/>
                  <a:gd name="T4" fmla="*/ 0 w 20"/>
                  <a:gd name="T5" fmla="*/ 11 h 20"/>
                  <a:gd name="T6" fmla="*/ 4 w 20"/>
                  <a:gd name="T7" fmla="*/ 2 h 20"/>
                  <a:gd name="T8" fmla="*/ 8 w 20"/>
                  <a:gd name="T9" fmla="*/ 1 h 20"/>
                  <a:gd name="T10" fmla="*/ 18 w 20"/>
                  <a:gd name="T11" fmla="*/ 5 h 20"/>
                  <a:gd name="T12" fmla="*/ 20 w 20"/>
                  <a:gd name="T13" fmla="*/ 9 h 20"/>
                  <a:gd name="T14" fmla="*/ 16 w 20"/>
                  <a:gd name="T15" fmla="*/ 18 h 20"/>
                  <a:gd name="T16" fmla="*/ 12 w 20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2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6" y="0"/>
                      <a:pt x="8" y="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6"/>
                      <a:pt x="20" y="7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4" y="20"/>
                      <a:pt x="12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7" name="Freeform 39"/>
              <p:cNvSpPr>
                <a:spLocks/>
              </p:cNvSpPr>
              <p:nvPr/>
            </p:nvSpPr>
            <p:spPr bwMode="auto">
              <a:xfrm>
                <a:off x="4003" y="1642"/>
                <a:ext cx="21" cy="20"/>
              </a:xfrm>
              <a:custGeom>
                <a:avLst/>
                <a:gdLst>
                  <a:gd name="T0" fmla="*/ 13 w 21"/>
                  <a:gd name="T1" fmla="*/ 20 h 20"/>
                  <a:gd name="T2" fmla="*/ 2 w 21"/>
                  <a:gd name="T3" fmla="*/ 15 h 20"/>
                  <a:gd name="T4" fmla="*/ 1 w 21"/>
                  <a:gd name="T5" fmla="*/ 12 h 20"/>
                  <a:gd name="T6" fmla="*/ 4 w 21"/>
                  <a:gd name="T7" fmla="*/ 3 h 20"/>
                  <a:gd name="T8" fmla="*/ 8 w 21"/>
                  <a:gd name="T9" fmla="*/ 1 h 20"/>
                  <a:gd name="T10" fmla="*/ 19 w 21"/>
                  <a:gd name="T11" fmla="*/ 5 h 20"/>
                  <a:gd name="T12" fmla="*/ 20 w 21"/>
                  <a:gd name="T13" fmla="*/ 9 h 20"/>
                  <a:gd name="T14" fmla="*/ 16 w 21"/>
                  <a:gd name="T15" fmla="*/ 18 h 20"/>
                  <a:gd name="T16" fmla="*/ 13 w 21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3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3"/>
                      <a:pt x="1" y="1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1"/>
                      <a:pt x="7" y="0"/>
                      <a:pt x="8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6"/>
                      <a:pt x="21" y="8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0"/>
                      <a:pt x="14" y="20"/>
                      <a:pt x="13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8" name="Freeform 40"/>
              <p:cNvSpPr>
                <a:spLocks/>
              </p:cNvSpPr>
              <p:nvPr/>
            </p:nvSpPr>
            <p:spPr bwMode="auto">
              <a:xfrm>
                <a:off x="4024" y="1651"/>
                <a:ext cx="20" cy="20"/>
              </a:xfrm>
              <a:custGeom>
                <a:avLst/>
                <a:gdLst>
                  <a:gd name="T0" fmla="*/ 12 w 20"/>
                  <a:gd name="T1" fmla="*/ 19 h 20"/>
                  <a:gd name="T2" fmla="*/ 2 w 20"/>
                  <a:gd name="T3" fmla="*/ 15 h 20"/>
                  <a:gd name="T4" fmla="*/ 0 w 20"/>
                  <a:gd name="T5" fmla="*/ 11 h 20"/>
                  <a:gd name="T6" fmla="*/ 4 w 20"/>
                  <a:gd name="T7" fmla="*/ 2 h 20"/>
                  <a:gd name="T8" fmla="*/ 7 w 20"/>
                  <a:gd name="T9" fmla="*/ 0 h 20"/>
                  <a:gd name="T10" fmla="*/ 18 w 20"/>
                  <a:gd name="T11" fmla="*/ 5 h 20"/>
                  <a:gd name="T12" fmla="*/ 20 w 20"/>
                  <a:gd name="T13" fmla="*/ 8 h 20"/>
                  <a:gd name="T14" fmla="*/ 16 w 20"/>
                  <a:gd name="T15" fmla="*/ 17 h 20"/>
                  <a:gd name="T16" fmla="*/ 12 w 20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2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5"/>
                      <a:pt x="20" y="7"/>
                      <a:pt x="20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9"/>
                      <a:pt x="14" y="20"/>
                      <a:pt x="12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29" name="Freeform 41"/>
              <p:cNvSpPr>
                <a:spLocks/>
              </p:cNvSpPr>
              <p:nvPr/>
            </p:nvSpPr>
            <p:spPr bwMode="auto">
              <a:xfrm>
                <a:off x="4044" y="1659"/>
                <a:ext cx="21" cy="20"/>
              </a:xfrm>
              <a:custGeom>
                <a:avLst/>
                <a:gdLst>
                  <a:gd name="T0" fmla="*/ 13 w 21"/>
                  <a:gd name="T1" fmla="*/ 19 h 20"/>
                  <a:gd name="T2" fmla="*/ 2 w 21"/>
                  <a:gd name="T3" fmla="*/ 15 h 20"/>
                  <a:gd name="T4" fmla="*/ 1 w 21"/>
                  <a:gd name="T5" fmla="*/ 11 h 20"/>
                  <a:gd name="T6" fmla="*/ 4 w 21"/>
                  <a:gd name="T7" fmla="*/ 2 h 20"/>
                  <a:gd name="T8" fmla="*/ 8 w 21"/>
                  <a:gd name="T9" fmla="*/ 1 h 20"/>
                  <a:gd name="T10" fmla="*/ 19 w 21"/>
                  <a:gd name="T11" fmla="*/ 5 h 20"/>
                  <a:gd name="T12" fmla="*/ 20 w 21"/>
                  <a:gd name="T13" fmla="*/ 9 h 20"/>
                  <a:gd name="T14" fmla="*/ 16 w 21"/>
                  <a:gd name="T15" fmla="*/ 18 h 20"/>
                  <a:gd name="T16" fmla="*/ 13 w 21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3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4"/>
                      <a:pt x="0" y="13"/>
                      <a:pt x="1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7" y="0"/>
                      <a:pt x="8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6"/>
                      <a:pt x="21" y="7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4" y="20"/>
                      <a:pt x="13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0" name="Freeform 42"/>
              <p:cNvSpPr>
                <a:spLocks/>
              </p:cNvSpPr>
              <p:nvPr/>
            </p:nvSpPr>
            <p:spPr bwMode="auto">
              <a:xfrm>
                <a:off x="4065" y="1667"/>
                <a:ext cx="20" cy="20"/>
              </a:xfrm>
              <a:custGeom>
                <a:avLst/>
                <a:gdLst>
                  <a:gd name="T0" fmla="*/ 12 w 20"/>
                  <a:gd name="T1" fmla="*/ 20 h 20"/>
                  <a:gd name="T2" fmla="*/ 2 w 20"/>
                  <a:gd name="T3" fmla="*/ 15 h 20"/>
                  <a:gd name="T4" fmla="*/ 0 w 20"/>
                  <a:gd name="T5" fmla="*/ 12 h 20"/>
                  <a:gd name="T6" fmla="*/ 4 w 20"/>
                  <a:gd name="T7" fmla="*/ 2 h 20"/>
                  <a:gd name="T8" fmla="*/ 7 w 20"/>
                  <a:gd name="T9" fmla="*/ 1 h 20"/>
                  <a:gd name="T10" fmla="*/ 18 w 20"/>
                  <a:gd name="T11" fmla="*/ 5 h 20"/>
                  <a:gd name="T12" fmla="*/ 20 w 20"/>
                  <a:gd name="T13" fmla="*/ 9 h 20"/>
                  <a:gd name="T14" fmla="*/ 16 w 20"/>
                  <a:gd name="T15" fmla="*/ 18 h 20"/>
                  <a:gd name="T16" fmla="*/ 12 w 20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2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0" y="15"/>
                      <a:pt x="0" y="13"/>
                      <a:pt x="0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6" y="0"/>
                      <a:pt x="7" y="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6"/>
                      <a:pt x="20" y="8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4" y="20"/>
                      <a:pt x="12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1" name="Freeform 43"/>
              <p:cNvSpPr>
                <a:spLocks/>
              </p:cNvSpPr>
              <p:nvPr/>
            </p:nvSpPr>
            <p:spPr bwMode="auto">
              <a:xfrm>
                <a:off x="4085" y="1676"/>
                <a:ext cx="21" cy="20"/>
              </a:xfrm>
              <a:custGeom>
                <a:avLst/>
                <a:gdLst>
                  <a:gd name="T0" fmla="*/ 13 w 21"/>
                  <a:gd name="T1" fmla="*/ 19 h 20"/>
                  <a:gd name="T2" fmla="*/ 2 w 21"/>
                  <a:gd name="T3" fmla="*/ 15 h 20"/>
                  <a:gd name="T4" fmla="*/ 1 w 21"/>
                  <a:gd name="T5" fmla="*/ 11 h 20"/>
                  <a:gd name="T6" fmla="*/ 4 w 21"/>
                  <a:gd name="T7" fmla="*/ 2 h 20"/>
                  <a:gd name="T8" fmla="*/ 8 w 21"/>
                  <a:gd name="T9" fmla="*/ 0 h 20"/>
                  <a:gd name="T10" fmla="*/ 19 w 21"/>
                  <a:gd name="T11" fmla="*/ 5 h 20"/>
                  <a:gd name="T12" fmla="*/ 20 w 21"/>
                  <a:gd name="T13" fmla="*/ 8 h 20"/>
                  <a:gd name="T14" fmla="*/ 16 w 21"/>
                  <a:gd name="T15" fmla="*/ 17 h 20"/>
                  <a:gd name="T16" fmla="*/ 13 w 21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3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4"/>
                      <a:pt x="0" y="12"/>
                      <a:pt x="1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7" y="0"/>
                      <a:pt x="8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5"/>
                      <a:pt x="21" y="7"/>
                      <a:pt x="20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9"/>
                      <a:pt x="14" y="20"/>
                      <a:pt x="13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2" name="Freeform 44"/>
              <p:cNvSpPr>
                <a:spLocks/>
              </p:cNvSpPr>
              <p:nvPr/>
            </p:nvSpPr>
            <p:spPr bwMode="auto">
              <a:xfrm>
                <a:off x="4106" y="1684"/>
                <a:ext cx="20" cy="20"/>
              </a:xfrm>
              <a:custGeom>
                <a:avLst/>
                <a:gdLst>
                  <a:gd name="T0" fmla="*/ 12 w 20"/>
                  <a:gd name="T1" fmla="*/ 19 h 20"/>
                  <a:gd name="T2" fmla="*/ 2 w 20"/>
                  <a:gd name="T3" fmla="*/ 15 h 20"/>
                  <a:gd name="T4" fmla="*/ 0 w 20"/>
                  <a:gd name="T5" fmla="*/ 11 h 20"/>
                  <a:gd name="T6" fmla="*/ 4 w 20"/>
                  <a:gd name="T7" fmla="*/ 2 h 20"/>
                  <a:gd name="T8" fmla="*/ 7 w 20"/>
                  <a:gd name="T9" fmla="*/ 1 h 20"/>
                  <a:gd name="T10" fmla="*/ 18 w 20"/>
                  <a:gd name="T11" fmla="*/ 5 h 20"/>
                  <a:gd name="T12" fmla="*/ 20 w 20"/>
                  <a:gd name="T13" fmla="*/ 9 h 20"/>
                  <a:gd name="T14" fmla="*/ 16 w 20"/>
                  <a:gd name="T15" fmla="*/ 18 h 20"/>
                  <a:gd name="T16" fmla="*/ 12 w 20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2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6" y="0"/>
                      <a:pt x="7" y="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6"/>
                      <a:pt x="20" y="7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4" y="20"/>
                      <a:pt x="12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3" name="Freeform 45"/>
              <p:cNvSpPr>
                <a:spLocks/>
              </p:cNvSpPr>
              <p:nvPr/>
            </p:nvSpPr>
            <p:spPr bwMode="auto">
              <a:xfrm>
                <a:off x="4126" y="1692"/>
                <a:ext cx="21" cy="20"/>
              </a:xfrm>
              <a:custGeom>
                <a:avLst/>
                <a:gdLst>
                  <a:gd name="T0" fmla="*/ 13 w 21"/>
                  <a:gd name="T1" fmla="*/ 20 h 20"/>
                  <a:gd name="T2" fmla="*/ 2 w 21"/>
                  <a:gd name="T3" fmla="*/ 15 h 20"/>
                  <a:gd name="T4" fmla="*/ 1 w 21"/>
                  <a:gd name="T5" fmla="*/ 12 h 20"/>
                  <a:gd name="T6" fmla="*/ 4 w 21"/>
                  <a:gd name="T7" fmla="*/ 2 h 20"/>
                  <a:gd name="T8" fmla="*/ 8 w 21"/>
                  <a:gd name="T9" fmla="*/ 1 h 20"/>
                  <a:gd name="T10" fmla="*/ 19 w 21"/>
                  <a:gd name="T11" fmla="*/ 5 h 20"/>
                  <a:gd name="T12" fmla="*/ 20 w 21"/>
                  <a:gd name="T13" fmla="*/ 9 h 20"/>
                  <a:gd name="T14" fmla="*/ 16 w 21"/>
                  <a:gd name="T15" fmla="*/ 18 h 20"/>
                  <a:gd name="T16" fmla="*/ 13 w 21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3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3"/>
                      <a:pt x="1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7" y="0"/>
                      <a:pt x="8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6"/>
                      <a:pt x="21" y="7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4" y="20"/>
                      <a:pt x="13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4" name="Freeform 46"/>
              <p:cNvSpPr>
                <a:spLocks/>
              </p:cNvSpPr>
              <p:nvPr/>
            </p:nvSpPr>
            <p:spPr bwMode="auto">
              <a:xfrm>
                <a:off x="4147" y="1701"/>
                <a:ext cx="20" cy="19"/>
              </a:xfrm>
              <a:custGeom>
                <a:avLst/>
                <a:gdLst>
                  <a:gd name="T0" fmla="*/ 12 w 20"/>
                  <a:gd name="T1" fmla="*/ 19 h 19"/>
                  <a:gd name="T2" fmla="*/ 2 w 20"/>
                  <a:gd name="T3" fmla="*/ 15 h 19"/>
                  <a:gd name="T4" fmla="*/ 0 w 20"/>
                  <a:gd name="T5" fmla="*/ 11 h 19"/>
                  <a:gd name="T6" fmla="*/ 4 w 20"/>
                  <a:gd name="T7" fmla="*/ 2 h 19"/>
                  <a:gd name="T8" fmla="*/ 7 w 20"/>
                  <a:gd name="T9" fmla="*/ 0 h 19"/>
                  <a:gd name="T10" fmla="*/ 18 w 20"/>
                  <a:gd name="T11" fmla="*/ 5 h 19"/>
                  <a:gd name="T12" fmla="*/ 20 w 20"/>
                  <a:gd name="T13" fmla="*/ 8 h 19"/>
                  <a:gd name="T14" fmla="*/ 16 w 20"/>
                  <a:gd name="T15" fmla="*/ 17 h 19"/>
                  <a:gd name="T16" fmla="*/ 12 w 20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9">
                    <a:moveTo>
                      <a:pt x="12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5"/>
                      <a:pt x="20" y="7"/>
                      <a:pt x="20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9"/>
                      <a:pt x="14" y="19"/>
                      <a:pt x="12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5" name="Freeform 47"/>
              <p:cNvSpPr>
                <a:spLocks/>
              </p:cNvSpPr>
              <p:nvPr/>
            </p:nvSpPr>
            <p:spPr bwMode="auto">
              <a:xfrm>
                <a:off x="4167" y="1709"/>
                <a:ext cx="22" cy="20"/>
              </a:xfrm>
              <a:custGeom>
                <a:avLst/>
                <a:gdLst>
                  <a:gd name="T0" fmla="*/ 13 w 21"/>
                  <a:gd name="T1" fmla="*/ 19 h 20"/>
                  <a:gd name="T2" fmla="*/ 2 w 21"/>
                  <a:gd name="T3" fmla="*/ 15 h 20"/>
                  <a:gd name="T4" fmla="*/ 1 w 21"/>
                  <a:gd name="T5" fmla="*/ 11 h 20"/>
                  <a:gd name="T6" fmla="*/ 4 w 21"/>
                  <a:gd name="T7" fmla="*/ 2 h 20"/>
                  <a:gd name="T8" fmla="*/ 8 w 21"/>
                  <a:gd name="T9" fmla="*/ 1 h 20"/>
                  <a:gd name="T10" fmla="*/ 19 w 21"/>
                  <a:gd name="T11" fmla="*/ 5 h 20"/>
                  <a:gd name="T12" fmla="*/ 20 w 21"/>
                  <a:gd name="T13" fmla="*/ 9 h 20"/>
                  <a:gd name="T14" fmla="*/ 16 w 21"/>
                  <a:gd name="T15" fmla="*/ 18 h 20"/>
                  <a:gd name="T16" fmla="*/ 13 w 21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3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4"/>
                      <a:pt x="0" y="13"/>
                      <a:pt x="1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6" y="0"/>
                      <a:pt x="8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6"/>
                      <a:pt x="21" y="7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4" y="20"/>
                      <a:pt x="13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6" name="Freeform 48"/>
              <p:cNvSpPr>
                <a:spLocks/>
              </p:cNvSpPr>
              <p:nvPr/>
            </p:nvSpPr>
            <p:spPr bwMode="auto">
              <a:xfrm>
                <a:off x="4189" y="1717"/>
                <a:ext cx="20" cy="20"/>
              </a:xfrm>
              <a:custGeom>
                <a:avLst/>
                <a:gdLst>
                  <a:gd name="T0" fmla="*/ 12 w 20"/>
                  <a:gd name="T1" fmla="*/ 20 h 20"/>
                  <a:gd name="T2" fmla="*/ 2 w 20"/>
                  <a:gd name="T3" fmla="*/ 15 h 20"/>
                  <a:gd name="T4" fmla="*/ 0 w 20"/>
                  <a:gd name="T5" fmla="*/ 12 h 20"/>
                  <a:gd name="T6" fmla="*/ 4 w 20"/>
                  <a:gd name="T7" fmla="*/ 2 h 20"/>
                  <a:gd name="T8" fmla="*/ 7 w 20"/>
                  <a:gd name="T9" fmla="*/ 1 h 20"/>
                  <a:gd name="T10" fmla="*/ 18 w 20"/>
                  <a:gd name="T11" fmla="*/ 5 h 20"/>
                  <a:gd name="T12" fmla="*/ 20 w 20"/>
                  <a:gd name="T13" fmla="*/ 9 h 20"/>
                  <a:gd name="T14" fmla="*/ 16 w 20"/>
                  <a:gd name="T15" fmla="*/ 18 h 20"/>
                  <a:gd name="T16" fmla="*/ 12 w 20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2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0" y="15"/>
                      <a:pt x="0" y="13"/>
                      <a:pt x="0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6" y="0"/>
                      <a:pt x="7" y="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6"/>
                      <a:pt x="20" y="7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4" y="20"/>
                      <a:pt x="12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7" name="Freeform 49"/>
              <p:cNvSpPr>
                <a:spLocks/>
              </p:cNvSpPr>
              <p:nvPr/>
            </p:nvSpPr>
            <p:spPr bwMode="auto">
              <a:xfrm>
                <a:off x="4209" y="1726"/>
                <a:ext cx="21" cy="19"/>
              </a:xfrm>
              <a:custGeom>
                <a:avLst/>
                <a:gdLst>
                  <a:gd name="T0" fmla="*/ 13 w 21"/>
                  <a:gd name="T1" fmla="*/ 19 h 19"/>
                  <a:gd name="T2" fmla="*/ 2 w 21"/>
                  <a:gd name="T3" fmla="*/ 15 h 19"/>
                  <a:gd name="T4" fmla="*/ 1 w 21"/>
                  <a:gd name="T5" fmla="*/ 11 h 19"/>
                  <a:gd name="T6" fmla="*/ 4 w 21"/>
                  <a:gd name="T7" fmla="*/ 2 h 19"/>
                  <a:gd name="T8" fmla="*/ 8 w 21"/>
                  <a:gd name="T9" fmla="*/ 0 h 19"/>
                  <a:gd name="T10" fmla="*/ 19 w 21"/>
                  <a:gd name="T11" fmla="*/ 5 h 19"/>
                  <a:gd name="T12" fmla="*/ 20 w 21"/>
                  <a:gd name="T13" fmla="*/ 8 h 19"/>
                  <a:gd name="T14" fmla="*/ 16 w 21"/>
                  <a:gd name="T15" fmla="*/ 17 h 19"/>
                  <a:gd name="T16" fmla="*/ 13 w 21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9">
                    <a:moveTo>
                      <a:pt x="13" y="19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4"/>
                      <a:pt x="0" y="12"/>
                      <a:pt x="1" y="1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6" y="0"/>
                      <a:pt x="8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5"/>
                      <a:pt x="21" y="7"/>
                      <a:pt x="20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9"/>
                      <a:pt x="14" y="19"/>
                      <a:pt x="13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8" name="Freeform 50"/>
              <p:cNvSpPr>
                <a:spLocks/>
              </p:cNvSpPr>
              <p:nvPr/>
            </p:nvSpPr>
            <p:spPr bwMode="auto">
              <a:xfrm>
                <a:off x="4229" y="1734"/>
                <a:ext cx="21" cy="20"/>
              </a:xfrm>
              <a:custGeom>
                <a:avLst/>
                <a:gdLst>
                  <a:gd name="T0" fmla="*/ 13 w 21"/>
                  <a:gd name="T1" fmla="*/ 19 h 20"/>
                  <a:gd name="T2" fmla="*/ 3 w 21"/>
                  <a:gd name="T3" fmla="*/ 15 h 20"/>
                  <a:gd name="T4" fmla="*/ 1 w 21"/>
                  <a:gd name="T5" fmla="*/ 11 h 20"/>
                  <a:gd name="T6" fmla="*/ 5 w 21"/>
                  <a:gd name="T7" fmla="*/ 2 h 20"/>
                  <a:gd name="T8" fmla="*/ 8 w 21"/>
                  <a:gd name="T9" fmla="*/ 1 h 20"/>
                  <a:gd name="T10" fmla="*/ 19 w 21"/>
                  <a:gd name="T11" fmla="*/ 5 h 20"/>
                  <a:gd name="T12" fmla="*/ 21 w 21"/>
                  <a:gd name="T13" fmla="*/ 8 h 20"/>
                  <a:gd name="T14" fmla="*/ 17 w 21"/>
                  <a:gd name="T15" fmla="*/ 18 h 20"/>
                  <a:gd name="T16" fmla="*/ 13 w 21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3" y="19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1" y="14"/>
                      <a:pt x="0" y="13"/>
                      <a:pt x="1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7" y="0"/>
                      <a:pt x="8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5"/>
                      <a:pt x="21" y="7"/>
                      <a:pt x="21" y="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6" y="19"/>
                      <a:pt x="15" y="20"/>
                      <a:pt x="13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39" name="Freeform 51"/>
              <p:cNvSpPr>
                <a:spLocks/>
              </p:cNvSpPr>
              <p:nvPr/>
            </p:nvSpPr>
            <p:spPr bwMode="auto">
              <a:xfrm>
                <a:off x="4250" y="1742"/>
                <a:ext cx="21" cy="20"/>
              </a:xfrm>
              <a:custGeom>
                <a:avLst/>
                <a:gdLst>
                  <a:gd name="T0" fmla="*/ 13 w 21"/>
                  <a:gd name="T1" fmla="*/ 20 h 20"/>
                  <a:gd name="T2" fmla="*/ 2 w 21"/>
                  <a:gd name="T3" fmla="*/ 15 h 20"/>
                  <a:gd name="T4" fmla="*/ 1 w 21"/>
                  <a:gd name="T5" fmla="*/ 12 h 20"/>
                  <a:gd name="T6" fmla="*/ 4 w 21"/>
                  <a:gd name="T7" fmla="*/ 2 h 20"/>
                  <a:gd name="T8" fmla="*/ 8 w 21"/>
                  <a:gd name="T9" fmla="*/ 1 h 20"/>
                  <a:gd name="T10" fmla="*/ 19 w 21"/>
                  <a:gd name="T11" fmla="*/ 5 h 20"/>
                  <a:gd name="T12" fmla="*/ 20 w 21"/>
                  <a:gd name="T13" fmla="*/ 9 h 20"/>
                  <a:gd name="T14" fmla="*/ 16 w 21"/>
                  <a:gd name="T15" fmla="*/ 18 h 20"/>
                  <a:gd name="T16" fmla="*/ 13 w 21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3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3"/>
                      <a:pt x="1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6" y="0"/>
                      <a:pt x="8" y="1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6"/>
                      <a:pt x="21" y="7"/>
                      <a:pt x="20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4" y="20"/>
                      <a:pt x="13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0" name="Freeform 52"/>
              <p:cNvSpPr>
                <a:spLocks/>
              </p:cNvSpPr>
              <p:nvPr/>
            </p:nvSpPr>
            <p:spPr bwMode="auto">
              <a:xfrm>
                <a:off x="4271" y="1751"/>
                <a:ext cx="23" cy="20"/>
              </a:xfrm>
              <a:custGeom>
                <a:avLst/>
                <a:gdLst>
                  <a:gd name="T0" fmla="*/ 15 w 23"/>
                  <a:gd name="T1" fmla="*/ 20 h 20"/>
                  <a:gd name="T2" fmla="*/ 2 w 23"/>
                  <a:gd name="T3" fmla="*/ 15 h 20"/>
                  <a:gd name="T4" fmla="*/ 1 w 23"/>
                  <a:gd name="T5" fmla="*/ 11 h 20"/>
                  <a:gd name="T6" fmla="*/ 5 w 23"/>
                  <a:gd name="T7" fmla="*/ 2 h 20"/>
                  <a:gd name="T8" fmla="*/ 8 w 23"/>
                  <a:gd name="T9" fmla="*/ 1 h 20"/>
                  <a:gd name="T10" fmla="*/ 21 w 23"/>
                  <a:gd name="T11" fmla="*/ 6 h 20"/>
                  <a:gd name="T12" fmla="*/ 22 w 23"/>
                  <a:gd name="T13" fmla="*/ 9 h 20"/>
                  <a:gd name="T14" fmla="*/ 18 w 23"/>
                  <a:gd name="T15" fmla="*/ 18 h 20"/>
                  <a:gd name="T16" fmla="*/ 15 w 23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0">
                    <a:moveTo>
                      <a:pt x="15" y="20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4"/>
                      <a:pt x="0" y="13"/>
                      <a:pt x="1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7" y="0"/>
                      <a:pt x="8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6"/>
                      <a:pt x="23" y="8"/>
                      <a:pt x="22" y="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20"/>
                      <a:pt x="16" y="20"/>
                      <a:pt x="15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1" name="Freeform 53"/>
              <p:cNvSpPr>
                <a:spLocks/>
              </p:cNvSpPr>
              <p:nvPr/>
            </p:nvSpPr>
            <p:spPr bwMode="auto">
              <a:xfrm>
                <a:off x="4010" y="1620"/>
                <a:ext cx="24" cy="25"/>
              </a:xfrm>
              <a:custGeom>
                <a:avLst/>
                <a:gdLst>
                  <a:gd name="T0" fmla="*/ 14 w 24"/>
                  <a:gd name="T1" fmla="*/ 23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0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3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5"/>
                      <a:pt x="24" y="7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3"/>
                      <a:pt x="16" y="24"/>
                      <a:pt x="14" y="23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2" name="Freeform 54"/>
              <p:cNvSpPr>
                <a:spLocks/>
              </p:cNvSpPr>
              <p:nvPr/>
            </p:nvSpPr>
            <p:spPr bwMode="auto">
              <a:xfrm>
                <a:off x="4033" y="1630"/>
                <a:ext cx="23" cy="24"/>
              </a:xfrm>
              <a:custGeom>
                <a:avLst/>
                <a:gdLst>
                  <a:gd name="T0" fmla="*/ 13 w 23"/>
                  <a:gd name="T1" fmla="*/ 23 h 24"/>
                  <a:gd name="T2" fmla="*/ 2 w 23"/>
                  <a:gd name="T3" fmla="*/ 19 h 24"/>
                  <a:gd name="T4" fmla="*/ 0 w 23"/>
                  <a:gd name="T5" fmla="*/ 15 h 24"/>
                  <a:gd name="T6" fmla="*/ 5 w 23"/>
                  <a:gd name="T7" fmla="*/ 2 h 24"/>
                  <a:gd name="T8" fmla="*/ 10 w 23"/>
                  <a:gd name="T9" fmla="*/ 0 h 24"/>
                  <a:gd name="T10" fmla="*/ 21 w 23"/>
                  <a:gd name="T11" fmla="*/ 5 h 24"/>
                  <a:gd name="T12" fmla="*/ 22 w 23"/>
                  <a:gd name="T13" fmla="*/ 9 h 24"/>
                  <a:gd name="T14" fmla="*/ 17 w 23"/>
                  <a:gd name="T15" fmla="*/ 22 h 24"/>
                  <a:gd name="T16" fmla="*/ 13 w 23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13" y="23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8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6"/>
                      <a:pt x="23" y="7"/>
                      <a:pt x="22" y="9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5" y="24"/>
                      <a:pt x="13" y="23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3" name="Freeform 55"/>
              <p:cNvSpPr>
                <a:spLocks/>
              </p:cNvSpPr>
              <p:nvPr/>
            </p:nvSpPr>
            <p:spPr bwMode="auto">
              <a:xfrm>
                <a:off x="4055" y="1639"/>
                <a:ext cx="23" cy="24"/>
              </a:xfrm>
              <a:custGeom>
                <a:avLst/>
                <a:gdLst>
                  <a:gd name="T0" fmla="*/ 13 w 23"/>
                  <a:gd name="T1" fmla="*/ 24 h 24"/>
                  <a:gd name="T2" fmla="*/ 2 w 23"/>
                  <a:gd name="T3" fmla="*/ 19 h 24"/>
                  <a:gd name="T4" fmla="*/ 0 w 23"/>
                  <a:gd name="T5" fmla="*/ 15 h 24"/>
                  <a:gd name="T6" fmla="*/ 6 w 23"/>
                  <a:gd name="T7" fmla="*/ 2 h 24"/>
                  <a:gd name="T8" fmla="*/ 10 w 23"/>
                  <a:gd name="T9" fmla="*/ 0 h 24"/>
                  <a:gd name="T10" fmla="*/ 21 w 23"/>
                  <a:gd name="T11" fmla="*/ 5 h 24"/>
                  <a:gd name="T12" fmla="*/ 23 w 23"/>
                  <a:gd name="T13" fmla="*/ 9 h 24"/>
                  <a:gd name="T14" fmla="*/ 18 w 23"/>
                  <a:gd name="T15" fmla="*/ 22 h 24"/>
                  <a:gd name="T16" fmla="*/ 13 w 23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13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0" y="16"/>
                      <a:pt x="0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3" y="7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4" name="Freeform 56"/>
              <p:cNvSpPr>
                <a:spLocks/>
              </p:cNvSpPr>
              <p:nvPr/>
            </p:nvSpPr>
            <p:spPr bwMode="auto">
              <a:xfrm>
                <a:off x="4077" y="1648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0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7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3"/>
                      <a:pt x="15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5" name="Freeform 57"/>
              <p:cNvSpPr>
                <a:spLocks/>
              </p:cNvSpPr>
              <p:nvPr/>
            </p:nvSpPr>
            <p:spPr bwMode="auto">
              <a:xfrm>
                <a:off x="4099" y="1657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0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3"/>
                      <a:pt x="15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6" name="Freeform 58"/>
              <p:cNvSpPr>
                <a:spLocks/>
              </p:cNvSpPr>
              <p:nvPr/>
            </p:nvSpPr>
            <p:spPr bwMode="auto">
              <a:xfrm>
                <a:off x="4121" y="1666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1 w 24"/>
                  <a:gd name="T9" fmla="*/ 0 h 24"/>
                  <a:gd name="T10" fmla="*/ 22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7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7" name="Freeform 59"/>
              <p:cNvSpPr>
                <a:spLocks/>
              </p:cNvSpPr>
              <p:nvPr/>
            </p:nvSpPr>
            <p:spPr bwMode="auto">
              <a:xfrm>
                <a:off x="4144" y="1675"/>
                <a:ext cx="23" cy="24"/>
              </a:xfrm>
              <a:custGeom>
                <a:avLst/>
                <a:gdLst>
                  <a:gd name="T0" fmla="*/ 13 w 23"/>
                  <a:gd name="T1" fmla="*/ 24 h 24"/>
                  <a:gd name="T2" fmla="*/ 2 w 23"/>
                  <a:gd name="T3" fmla="*/ 19 h 24"/>
                  <a:gd name="T4" fmla="*/ 0 w 23"/>
                  <a:gd name="T5" fmla="*/ 15 h 24"/>
                  <a:gd name="T6" fmla="*/ 5 w 23"/>
                  <a:gd name="T7" fmla="*/ 2 h 24"/>
                  <a:gd name="T8" fmla="*/ 10 w 23"/>
                  <a:gd name="T9" fmla="*/ 0 h 24"/>
                  <a:gd name="T10" fmla="*/ 21 w 23"/>
                  <a:gd name="T11" fmla="*/ 5 h 24"/>
                  <a:gd name="T12" fmla="*/ 23 w 23"/>
                  <a:gd name="T13" fmla="*/ 9 h 24"/>
                  <a:gd name="T14" fmla="*/ 18 w 23"/>
                  <a:gd name="T15" fmla="*/ 22 h 24"/>
                  <a:gd name="T16" fmla="*/ 13 w 23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13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6"/>
                      <a:pt x="23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8" name="Freeform 60"/>
              <p:cNvSpPr>
                <a:spLocks/>
              </p:cNvSpPr>
              <p:nvPr/>
            </p:nvSpPr>
            <p:spPr bwMode="auto">
              <a:xfrm>
                <a:off x="4166" y="1684"/>
                <a:ext cx="25" cy="24"/>
              </a:xfrm>
              <a:custGeom>
                <a:avLst/>
                <a:gdLst>
                  <a:gd name="T0" fmla="*/ 13 w 24"/>
                  <a:gd name="T1" fmla="*/ 24 h 24"/>
                  <a:gd name="T2" fmla="*/ 2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1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3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49" name="Freeform 61"/>
              <p:cNvSpPr>
                <a:spLocks/>
              </p:cNvSpPr>
              <p:nvPr/>
            </p:nvSpPr>
            <p:spPr bwMode="auto">
              <a:xfrm>
                <a:off x="4189" y="1693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1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9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0" name="Freeform 62"/>
              <p:cNvSpPr>
                <a:spLocks/>
              </p:cNvSpPr>
              <p:nvPr/>
            </p:nvSpPr>
            <p:spPr bwMode="auto">
              <a:xfrm>
                <a:off x="4211" y="1702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0 w 24"/>
                  <a:gd name="T9" fmla="*/ 1 h 24"/>
                  <a:gd name="T10" fmla="*/ 21 w 24"/>
                  <a:gd name="T11" fmla="*/ 5 h 24"/>
                  <a:gd name="T12" fmla="*/ 23 w 24"/>
                  <a:gd name="T13" fmla="*/ 9 h 24"/>
                  <a:gd name="T14" fmla="*/ 18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9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4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1" name="Freeform 63"/>
              <p:cNvSpPr>
                <a:spLocks/>
              </p:cNvSpPr>
              <p:nvPr/>
            </p:nvSpPr>
            <p:spPr bwMode="auto">
              <a:xfrm>
                <a:off x="4234" y="1711"/>
                <a:ext cx="23" cy="24"/>
              </a:xfrm>
              <a:custGeom>
                <a:avLst/>
                <a:gdLst>
                  <a:gd name="T0" fmla="*/ 13 w 23"/>
                  <a:gd name="T1" fmla="*/ 24 h 24"/>
                  <a:gd name="T2" fmla="*/ 2 w 23"/>
                  <a:gd name="T3" fmla="*/ 19 h 24"/>
                  <a:gd name="T4" fmla="*/ 0 w 23"/>
                  <a:gd name="T5" fmla="*/ 15 h 24"/>
                  <a:gd name="T6" fmla="*/ 5 w 23"/>
                  <a:gd name="T7" fmla="*/ 2 h 24"/>
                  <a:gd name="T8" fmla="*/ 10 w 23"/>
                  <a:gd name="T9" fmla="*/ 1 h 24"/>
                  <a:gd name="T10" fmla="*/ 21 w 23"/>
                  <a:gd name="T11" fmla="*/ 5 h 24"/>
                  <a:gd name="T12" fmla="*/ 23 w 23"/>
                  <a:gd name="T13" fmla="*/ 9 h 24"/>
                  <a:gd name="T14" fmla="*/ 17 w 23"/>
                  <a:gd name="T15" fmla="*/ 22 h 24"/>
                  <a:gd name="T16" fmla="*/ 13 w 23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13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17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6"/>
                      <a:pt x="23" y="8"/>
                      <a:pt x="23" y="9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2" name="Freeform 64"/>
              <p:cNvSpPr>
                <a:spLocks/>
              </p:cNvSpPr>
              <p:nvPr/>
            </p:nvSpPr>
            <p:spPr bwMode="auto">
              <a:xfrm>
                <a:off x="4256" y="1720"/>
                <a:ext cx="23" cy="24"/>
              </a:xfrm>
              <a:custGeom>
                <a:avLst/>
                <a:gdLst>
                  <a:gd name="T0" fmla="*/ 13 w 23"/>
                  <a:gd name="T1" fmla="*/ 24 h 24"/>
                  <a:gd name="T2" fmla="*/ 2 w 23"/>
                  <a:gd name="T3" fmla="*/ 19 h 24"/>
                  <a:gd name="T4" fmla="*/ 1 w 23"/>
                  <a:gd name="T5" fmla="*/ 15 h 24"/>
                  <a:gd name="T6" fmla="*/ 6 w 23"/>
                  <a:gd name="T7" fmla="*/ 2 h 24"/>
                  <a:gd name="T8" fmla="*/ 10 w 23"/>
                  <a:gd name="T9" fmla="*/ 1 h 24"/>
                  <a:gd name="T10" fmla="*/ 21 w 23"/>
                  <a:gd name="T11" fmla="*/ 5 h 24"/>
                  <a:gd name="T12" fmla="*/ 23 w 23"/>
                  <a:gd name="T13" fmla="*/ 9 h 24"/>
                  <a:gd name="T14" fmla="*/ 18 w 23"/>
                  <a:gd name="T15" fmla="*/ 22 h 24"/>
                  <a:gd name="T16" fmla="*/ 13 w 23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13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3" y="8"/>
                      <a:pt x="23" y="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3" name="Freeform 65"/>
              <p:cNvSpPr>
                <a:spLocks/>
              </p:cNvSpPr>
              <p:nvPr/>
            </p:nvSpPr>
            <p:spPr bwMode="auto">
              <a:xfrm>
                <a:off x="4279" y="1729"/>
                <a:ext cx="23" cy="25"/>
              </a:xfrm>
              <a:custGeom>
                <a:avLst/>
                <a:gdLst>
                  <a:gd name="T0" fmla="*/ 13 w 23"/>
                  <a:gd name="T1" fmla="*/ 24 h 25"/>
                  <a:gd name="T2" fmla="*/ 2 w 23"/>
                  <a:gd name="T3" fmla="*/ 20 h 25"/>
                  <a:gd name="T4" fmla="*/ 0 w 23"/>
                  <a:gd name="T5" fmla="*/ 15 h 25"/>
                  <a:gd name="T6" fmla="*/ 5 w 23"/>
                  <a:gd name="T7" fmla="*/ 3 h 25"/>
                  <a:gd name="T8" fmla="*/ 10 w 23"/>
                  <a:gd name="T9" fmla="*/ 1 h 25"/>
                  <a:gd name="T10" fmla="*/ 21 w 23"/>
                  <a:gd name="T11" fmla="*/ 5 h 25"/>
                  <a:gd name="T12" fmla="*/ 23 w 23"/>
                  <a:gd name="T13" fmla="*/ 10 h 25"/>
                  <a:gd name="T14" fmla="*/ 18 w 23"/>
                  <a:gd name="T15" fmla="*/ 22 h 25"/>
                  <a:gd name="T16" fmla="*/ 13 w 23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5">
                    <a:moveTo>
                      <a:pt x="13" y="24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0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3" y="6"/>
                      <a:pt x="23" y="8"/>
                      <a:pt x="23" y="10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4"/>
                      <a:pt x="15" y="25"/>
                      <a:pt x="13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4" name="Freeform 66"/>
              <p:cNvSpPr>
                <a:spLocks/>
              </p:cNvSpPr>
              <p:nvPr/>
            </p:nvSpPr>
            <p:spPr bwMode="auto">
              <a:xfrm>
                <a:off x="4275" y="1702"/>
                <a:ext cx="36" cy="30"/>
              </a:xfrm>
              <a:custGeom>
                <a:avLst/>
                <a:gdLst>
                  <a:gd name="T0" fmla="*/ 26 w 36"/>
                  <a:gd name="T1" fmla="*/ 29 h 30"/>
                  <a:gd name="T2" fmla="*/ 3 w 36"/>
                  <a:gd name="T3" fmla="*/ 20 h 30"/>
                  <a:gd name="T4" fmla="*/ 1 w 36"/>
                  <a:gd name="T5" fmla="*/ 15 h 30"/>
                  <a:gd name="T6" fmla="*/ 6 w 36"/>
                  <a:gd name="T7" fmla="*/ 3 h 30"/>
                  <a:gd name="T8" fmla="*/ 10 w 36"/>
                  <a:gd name="T9" fmla="*/ 1 h 30"/>
                  <a:gd name="T10" fmla="*/ 34 w 36"/>
                  <a:gd name="T11" fmla="*/ 10 h 30"/>
                  <a:gd name="T12" fmla="*/ 36 w 36"/>
                  <a:gd name="T13" fmla="*/ 15 h 30"/>
                  <a:gd name="T14" fmla="*/ 31 w 36"/>
                  <a:gd name="T15" fmla="*/ 27 h 30"/>
                  <a:gd name="T16" fmla="*/ 26 w 36"/>
                  <a:gd name="T17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0">
                    <a:moveTo>
                      <a:pt x="26" y="29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0" y="1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5" y="11"/>
                      <a:pt x="36" y="13"/>
                      <a:pt x="36" y="15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0" y="29"/>
                      <a:pt x="28" y="30"/>
                      <a:pt x="26" y="2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5" name="Freeform 67"/>
              <p:cNvSpPr>
                <a:spLocks/>
              </p:cNvSpPr>
              <p:nvPr/>
            </p:nvSpPr>
            <p:spPr bwMode="auto">
              <a:xfrm>
                <a:off x="4280" y="1679"/>
                <a:ext cx="40" cy="31"/>
              </a:xfrm>
              <a:custGeom>
                <a:avLst/>
                <a:gdLst>
                  <a:gd name="T0" fmla="*/ 30 w 40"/>
                  <a:gd name="T1" fmla="*/ 30 h 31"/>
                  <a:gd name="T2" fmla="*/ 2 w 40"/>
                  <a:gd name="T3" fmla="*/ 19 h 31"/>
                  <a:gd name="T4" fmla="*/ 0 w 40"/>
                  <a:gd name="T5" fmla="*/ 14 h 31"/>
                  <a:gd name="T6" fmla="*/ 5 w 40"/>
                  <a:gd name="T7" fmla="*/ 2 h 31"/>
                  <a:gd name="T8" fmla="*/ 10 w 40"/>
                  <a:gd name="T9" fmla="*/ 0 h 31"/>
                  <a:gd name="T10" fmla="*/ 37 w 40"/>
                  <a:gd name="T11" fmla="*/ 12 h 31"/>
                  <a:gd name="T12" fmla="*/ 39 w 40"/>
                  <a:gd name="T13" fmla="*/ 16 h 31"/>
                  <a:gd name="T14" fmla="*/ 35 w 40"/>
                  <a:gd name="T15" fmla="*/ 28 h 31"/>
                  <a:gd name="T16" fmla="*/ 30 w 40"/>
                  <a:gd name="T17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1">
                    <a:moveTo>
                      <a:pt x="30" y="30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0" y="16"/>
                      <a:pt x="0" y="1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9" y="12"/>
                      <a:pt x="40" y="14"/>
                      <a:pt x="39" y="16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30"/>
                      <a:pt x="32" y="31"/>
                      <a:pt x="30" y="3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6" name="Freeform 68"/>
              <p:cNvSpPr>
                <a:spLocks/>
              </p:cNvSpPr>
              <p:nvPr/>
            </p:nvSpPr>
            <p:spPr bwMode="auto">
              <a:xfrm>
                <a:off x="4277" y="1652"/>
                <a:ext cx="52" cy="36"/>
              </a:xfrm>
              <a:custGeom>
                <a:avLst/>
                <a:gdLst>
                  <a:gd name="T0" fmla="*/ 42 w 52"/>
                  <a:gd name="T1" fmla="*/ 35 h 36"/>
                  <a:gd name="T2" fmla="*/ 2 w 52"/>
                  <a:gd name="T3" fmla="*/ 19 h 36"/>
                  <a:gd name="T4" fmla="*/ 0 w 52"/>
                  <a:gd name="T5" fmla="*/ 15 h 36"/>
                  <a:gd name="T6" fmla="*/ 5 w 52"/>
                  <a:gd name="T7" fmla="*/ 3 h 36"/>
                  <a:gd name="T8" fmla="*/ 10 w 52"/>
                  <a:gd name="T9" fmla="*/ 1 h 36"/>
                  <a:gd name="T10" fmla="*/ 49 w 52"/>
                  <a:gd name="T11" fmla="*/ 17 h 36"/>
                  <a:gd name="T12" fmla="*/ 51 w 52"/>
                  <a:gd name="T13" fmla="*/ 21 h 36"/>
                  <a:gd name="T14" fmla="*/ 46 w 52"/>
                  <a:gd name="T15" fmla="*/ 33 h 36"/>
                  <a:gd name="T16" fmla="*/ 42 w 52"/>
                  <a:gd name="T17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36">
                    <a:moveTo>
                      <a:pt x="42" y="3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6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1" y="17"/>
                      <a:pt x="52" y="19"/>
                      <a:pt x="51" y="21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5"/>
                      <a:pt x="44" y="36"/>
                      <a:pt x="42" y="3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7" name="Freeform 69"/>
              <p:cNvSpPr>
                <a:spLocks/>
              </p:cNvSpPr>
              <p:nvPr/>
            </p:nvSpPr>
            <p:spPr bwMode="auto">
              <a:xfrm>
                <a:off x="4309" y="1639"/>
                <a:ext cx="29" cy="27"/>
              </a:xfrm>
              <a:custGeom>
                <a:avLst/>
                <a:gdLst>
                  <a:gd name="T0" fmla="*/ 19 w 29"/>
                  <a:gd name="T1" fmla="*/ 26 h 27"/>
                  <a:gd name="T2" fmla="*/ 2 w 29"/>
                  <a:gd name="T3" fmla="*/ 20 h 27"/>
                  <a:gd name="T4" fmla="*/ 0 w 29"/>
                  <a:gd name="T5" fmla="*/ 15 h 27"/>
                  <a:gd name="T6" fmla="*/ 5 w 29"/>
                  <a:gd name="T7" fmla="*/ 3 h 27"/>
                  <a:gd name="T8" fmla="*/ 10 w 29"/>
                  <a:gd name="T9" fmla="*/ 1 h 27"/>
                  <a:gd name="T10" fmla="*/ 26 w 29"/>
                  <a:gd name="T11" fmla="*/ 8 h 27"/>
                  <a:gd name="T12" fmla="*/ 28 w 29"/>
                  <a:gd name="T13" fmla="*/ 12 h 27"/>
                  <a:gd name="T14" fmla="*/ 23 w 29"/>
                  <a:gd name="T15" fmla="*/ 24 h 27"/>
                  <a:gd name="T16" fmla="*/ 19 w 29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7">
                    <a:moveTo>
                      <a:pt x="19" y="26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8" y="8"/>
                      <a:pt x="29" y="11"/>
                      <a:pt x="28" y="12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6"/>
                      <a:pt x="21" y="27"/>
                      <a:pt x="19" y="2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8" name="Freeform 70"/>
              <p:cNvSpPr>
                <a:spLocks/>
              </p:cNvSpPr>
              <p:nvPr/>
            </p:nvSpPr>
            <p:spPr bwMode="auto">
              <a:xfrm>
                <a:off x="4254" y="1694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2 h 25"/>
                  <a:gd name="T8" fmla="*/ 10 w 25"/>
                  <a:gd name="T9" fmla="*/ 0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59" name="Freeform 71"/>
              <p:cNvSpPr>
                <a:spLocks/>
              </p:cNvSpPr>
              <p:nvPr/>
            </p:nvSpPr>
            <p:spPr bwMode="auto">
              <a:xfrm>
                <a:off x="4231" y="1685"/>
                <a:ext cx="25" cy="24"/>
              </a:xfrm>
              <a:custGeom>
                <a:avLst/>
                <a:gdLst>
                  <a:gd name="T0" fmla="*/ 15 w 25"/>
                  <a:gd name="T1" fmla="*/ 24 h 24"/>
                  <a:gd name="T2" fmla="*/ 3 w 25"/>
                  <a:gd name="T3" fmla="*/ 19 h 24"/>
                  <a:gd name="T4" fmla="*/ 1 w 25"/>
                  <a:gd name="T5" fmla="*/ 14 h 24"/>
                  <a:gd name="T6" fmla="*/ 6 w 25"/>
                  <a:gd name="T7" fmla="*/ 2 h 24"/>
                  <a:gd name="T8" fmla="*/ 11 w 25"/>
                  <a:gd name="T9" fmla="*/ 0 h 24"/>
                  <a:gd name="T10" fmla="*/ 22 w 25"/>
                  <a:gd name="T11" fmla="*/ 5 h 24"/>
                  <a:gd name="T12" fmla="*/ 24 w 25"/>
                  <a:gd name="T13" fmla="*/ 10 h 24"/>
                  <a:gd name="T14" fmla="*/ 19 w 25"/>
                  <a:gd name="T15" fmla="*/ 22 h 24"/>
                  <a:gd name="T16" fmla="*/ 15 w 25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4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1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7" y="24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0" name="Freeform 72"/>
              <p:cNvSpPr>
                <a:spLocks/>
              </p:cNvSpPr>
              <p:nvPr/>
            </p:nvSpPr>
            <p:spPr bwMode="auto">
              <a:xfrm>
                <a:off x="4209" y="1675"/>
                <a:ext cx="24" cy="25"/>
              </a:xfrm>
              <a:custGeom>
                <a:avLst/>
                <a:gdLst>
                  <a:gd name="T0" fmla="*/ 14 w 24"/>
                  <a:gd name="T1" fmla="*/ 25 h 25"/>
                  <a:gd name="T2" fmla="*/ 2 w 24"/>
                  <a:gd name="T3" fmla="*/ 20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6 h 25"/>
                  <a:gd name="T12" fmla="*/ 24 w 24"/>
                  <a:gd name="T13" fmla="*/ 10 h 25"/>
                  <a:gd name="T14" fmla="*/ 19 w 24"/>
                  <a:gd name="T15" fmla="*/ 23 h 25"/>
                  <a:gd name="T16" fmla="*/ 14 w 2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5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4" y="9"/>
                      <a:pt x="24" y="1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1" name="Freeform 73"/>
              <p:cNvSpPr>
                <a:spLocks/>
              </p:cNvSpPr>
              <p:nvPr/>
            </p:nvSpPr>
            <p:spPr bwMode="auto">
              <a:xfrm>
                <a:off x="4186" y="1666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9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2" name="Freeform 74"/>
              <p:cNvSpPr>
                <a:spLocks/>
              </p:cNvSpPr>
              <p:nvPr/>
            </p:nvSpPr>
            <p:spPr bwMode="auto">
              <a:xfrm>
                <a:off x="4162" y="1657"/>
                <a:ext cx="26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3 h 25"/>
                  <a:gd name="T8" fmla="*/ 11 w 25"/>
                  <a:gd name="T9" fmla="*/ 1 h 25"/>
                  <a:gd name="T10" fmla="*/ 23 w 25"/>
                  <a:gd name="T11" fmla="*/ 5 h 25"/>
                  <a:gd name="T12" fmla="*/ 24 w 25"/>
                  <a:gd name="T13" fmla="*/ 10 h 25"/>
                  <a:gd name="T14" fmla="*/ 20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1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4"/>
                      <a:pt x="17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3" name="Freeform 75"/>
              <p:cNvSpPr>
                <a:spLocks/>
              </p:cNvSpPr>
              <p:nvPr/>
            </p:nvSpPr>
            <p:spPr bwMode="auto">
              <a:xfrm>
                <a:off x="4140" y="1648"/>
                <a:ext cx="25" cy="25"/>
              </a:xfrm>
              <a:custGeom>
                <a:avLst/>
                <a:gdLst>
                  <a:gd name="T0" fmla="*/ 14 w 25"/>
                  <a:gd name="T1" fmla="*/ 24 h 25"/>
                  <a:gd name="T2" fmla="*/ 2 w 25"/>
                  <a:gd name="T3" fmla="*/ 19 h 25"/>
                  <a:gd name="T4" fmla="*/ 1 w 25"/>
                  <a:gd name="T5" fmla="*/ 15 h 25"/>
                  <a:gd name="T6" fmla="*/ 5 w 25"/>
                  <a:gd name="T7" fmla="*/ 2 h 25"/>
                  <a:gd name="T8" fmla="*/ 10 w 25"/>
                  <a:gd name="T9" fmla="*/ 0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4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4" name="Freeform 76"/>
              <p:cNvSpPr>
                <a:spLocks/>
              </p:cNvSpPr>
              <p:nvPr/>
            </p:nvSpPr>
            <p:spPr bwMode="auto">
              <a:xfrm>
                <a:off x="4117" y="1639"/>
                <a:ext cx="25" cy="24"/>
              </a:xfrm>
              <a:custGeom>
                <a:avLst/>
                <a:gdLst>
                  <a:gd name="T0" fmla="*/ 15 w 25"/>
                  <a:gd name="T1" fmla="*/ 24 h 24"/>
                  <a:gd name="T2" fmla="*/ 3 w 25"/>
                  <a:gd name="T3" fmla="*/ 19 h 24"/>
                  <a:gd name="T4" fmla="*/ 1 w 25"/>
                  <a:gd name="T5" fmla="*/ 14 h 24"/>
                  <a:gd name="T6" fmla="*/ 6 w 25"/>
                  <a:gd name="T7" fmla="*/ 2 h 24"/>
                  <a:gd name="T8" fmla="*/ 10 w 25"/>
                  <a:gd name="T9" fmla="*/ 0 h 24"/>
                  <a:gd name="T10" fmla="*/ 22 w 25"/>
                  <a:gd name="T11" fmla="*/ 5 h 24"/>
                  <a:gd name="T12" fmla="*/ 24 w 25"/>
                  <a:gd name="T13" fmla="*/ 10 h 24"/>
                  <a:gd name="T14" fmla="*/ 19 w 25"/>
                  <a:gd name="T15" fmla="*/ 22 h 24"/>
                  <a:gd name="T16" fmla="*/ 15 w 25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4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6" y="24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5" name="Freeform 77"/>
              <p:cNvSpPr>
                <a:spLocks/>
              </p:cNvSpPr>
              <p:nvPr/>
            </p:nvSpPr>
            <p:spPr bwMode="auto">
              <a:xfrm>
                <a:off x="4095" y="1629"/>
                <a:ext cx="24" cy="25"/>
              </a:xfrm>
              <a:custGeom>
                <a:avLst/>
                <a:gdLst>
                  <a:gd name="T0" fmla="*/ 14 w 24"/>
                  <a:gd name="T1" fmla="*/ 25 h 25"/>
                  <a:gd name="T2" fmla="*/ 2 w 24"/>
                  <a:gd name="T3" fmla="*/ 20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6 h 25"/>
                  <a:gd name="T12" fmla="*/ 24 w 24"/>
                  <a:gd name="T13" fmla="*/ 10 h 25"/>
                  <a:gd name="T14" fmla="*/ 19 w 24"/>
                  <a:gd name="T15" fmla="*/ 23 h 25"/>
                  <a:gd name="T16" fmla="*/ 14 w 2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5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0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3" y="7"/>
                      <a:pt x="24" y="9"/>
                      <a:pt x="24" y="1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6" name="Freeform 78"/>
              <p:cNvSpPr>
                <a:spLocks/>
              </p:cNvSpPr>
              <p:nvPr/>
            </p:nvSpPr>
            <p:spPr bwMode="auto">
              <a:xfrm>
                <a:off x="4072" y="1619"/>
                <a:ext cx="25" cy="26"/>
              </a:xfrm>
              <a:custGeom>
                <a:avLst/>
                <a:gdLst>
                  <a:gd name="T0" fmla="*/ 14 w 25"/>
                  <a:gd name="T1" fmla="*/ 24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4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4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7" name="Freeform 79"/>
              <p:cNvSpPr>
                <a:spLocks/>
              </p:cNvSpPr>
              <p:nvPr/>
            </p:nvSpPr>
            <p:spPr bwMode="auto">
              <a:xfrm>
                <a:off x="4049" y="1610"/>
                <a:ext cx="25" cy="26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0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8" name="Freeform 80"/>
              <p:cNvSpPr>
                <a:spLocks/>
              </p:cNvSpPr>
              <p:nvPr/>
            </p:nvSpPr>
            <p:spPr bwMode="auto">
              <a:xfrm>
                <a:off x="4027" y="1601"/>
                <a:ext cx="24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5 h 25"/>
                  <a:gd name="T6" fmla="*/ 5 w 24"/>
                  <a:gd name="T7" fmla="*/ 2 h 25"/>
                  <a:gd name="T8" fmla="*/ 10 w 24"/>
                  <a:gd name="T9" fmla="*/ 0 h 25"/>
                  <a:gd name="T10" fmla="*/ 22 w 24"/>
                  <a:gd name="T11" fmla="*/ 5 h 25"/>
                  <a:gd name="T12" fmla="*/ 24 w 24"/>
                  <a:gd name="T13" fmla="*/ 10 h 25"/>
                  <a:gd name="T14" fmla="*/ 19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69" name="Freeform 81"/>
              <p:cNvSpPr>
                <a:spLocks/>
              </p:cNvSpPr>
              <p:nvPr/>
            </p:nvSpPr>
            <p:spPr bwMode="auto">
              <a:xfrm>
                <a:off x="4004" y="1592"/>
                <a:ext cx="25" cy="24"/>
              </a:xfrm>
              <a:custGeom>
                <a:avLst/>
                <a:gdLst>
                  <a:gd name="T0" fmla="*/ 14 w 25"/>
                  <a:gd name="T1" fmla="*/ 24 h 24"/>
                  <a:gd name="T2" fmla="*/ 3 w 25"/>
                  <a:gd name="T3" fmla="*/ 19 h 24"/>
                  <a:gd name="T4" fmla="*/ 1 w 25"/>
                  <a:gd name="T5" fmla="*/ 14 h 24"/>
                  <a:gd name="T6" fmla="*/ 6 w 25"/>
                  <a:gd name="T7" fmla="*/ 2 h 24"/>
                  <a:gd name="T8" fmla="*/ 10 w 25"/>
                  <a:gd name="T9" fmla="*/ 0 h 24"/>
                  <a:gd name="T10" fmla="*/ 22 w 25"/>
                  <a:gd name="T11" fmla="*/ 5 h 24"/>
                  <a:gd name="T12" fmla="*/ 24 w 25"/>
                  <a:gd name="T13" fmla="*/ 10 h 24"/>
                  <a:gd name="T14" fmla="*/ 19 w 25"/>
                  <a:gd name="T15" fmla="*/ 22 h 24"/>
                  <a:gd name="T16" fmla="*/ 14 w 25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8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0" name="Freeform 82"/>
              <p:cNvSpPr>
                <a:spLocks/>
              </p:cNvSpPr>
              <p:nvPr/>
            </p:nvSpPr>
            <p:spPr bwMode="auto">
              <a:xfrm>
                <a:off x="4257" y="1669"/>
                <a:ext cx="24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20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6 h 25"/>
                  <a:gd name="T12" fmla="*/ 24 w 24"/>
                  <a:gd name="T13" fmla="*/ 10 h 25"/>
                  <a:gd name="T14" fmla="*/ 19 w 24"/>
                  <a:gd name="T15" fmla="*/ 23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3" y="7"/>
                      <a:pt x="24" y="9"/>
                      <a:pt x="24" y="1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1" name="Freeform 83"/>
              <p:cNvSpPr>
                <a:spLocks/>
              </p:cNvSpPr>
              <p:nvPr/>
            </p:nvSpPr>
            <p:spPr bwMode="auto">
              <a:xfrm>
                <a:off x="4234" y="1660"/>
                <a:ext cx="25" cy="25"/>
              </a:xfrm>
              <a:custGeom>
                <a:avLst/>
                <a:gdLst>
                  <a:gd name="T0" fmla="*/ 14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4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2" name="Freeform 84"/>
              <p:cNvSpPr>
                <a:spLocks/>
              </p:cNvSpPr>
              <p:nvPr/>
            </p:nvSpPr>
            <p:spPr bwMode="auto">
              <a:xfrm>
                <a:off x="4211" y="1651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3 h 25"/>
                  <a:gd name="T8" fmla="*/ 11 w 25"/>
                  <a:gd name="T9" fmla="*/ 1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6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7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3" name="Freeform 85"/>
              <p:cNvSpPr>
                <a:spLocks/>
              </p:cNvSpPr>
              <p:nvPr/>
            </p:nvSpPr>
            <p:spPr bwMode="auto">
              <a:xfrm>
                <a:off x="4189" y="1642"/>
                <a:ext cx="24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4 h 25"/>
                  <a:gd name="T6" fmla="*/ 5 w 24"/>
                  <a:gd name="T7" fmla="*/ 2 h 25"/>
                  <a:gd name="T8" fmla="*/ 10 w 24"/>
                  <a:gd name="T9" fmla="*/ 0 h 25"/>
                  <a:gd name="T10" fmla="*/ 22 w 24"/>
                  <a:gd name="T11" fmla="*/ 5 h 25"/>
                  <a:gd name="T12" fmla="*/ 24 w 24"/>
                  <a:gd name="T13" fmla="*/ 10 h 25"/>
                  <a:gd name="T14" fmla="*/ 19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0" y="16"/>
                      <a:pt x="0" y="1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4" name="Freeform 86"/>
              <p:cNvSpPr>
                <a:spLocks/>
              </p:cNvSpPr>
              <p:nvPr/>
            </p:nvSpPr>
            <p:spPr bwMode="auto">
              <a:xfrm>
                <a:off x="4165" y="1632"/>
                <a:ext cx="26" cy="25"/>
              </a:xfrm>
              <a:custGeom>
                <a:avLst/>
                <a:gdLst>
                  <a:gd name="T0" fmla="*/ 15 w 25"/>
                  <a:gd name="T1" fmla="*/ 25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1 h 25"/>
                  <a:gd name="T14" fmla="*/ 19 w 25"/>
                  <a:gd name="T15" fmla="*/ 23 h 25"/>
                  <a:gd name="T16" fmla="*/ 15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5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5" y="9"/>
                      <a:pt x="24" y="1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5"/>
                      <a:pt x="16" y="25"/>
                      <a:pt x="15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5" name="Freeform 87"/>
              <p:cNvSpPr>
                <a:spLocks/>
              </p:cNvSpPr>
              <p:nvPr/>
            </p:nvSpPr>
            <p:spPr bwMode="auto">
              <a:xfrm>
                <a:off x="4142" y="1622"/>
                <a:ext cx="25" cy="26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1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3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5" y="9"/>
                      <a:pt x="24" y="1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7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6" name="Freeform 88"/>
              <p:cNvSpPr>
                <a:spLocks/>
              </p:cNvSpPr>
              <p:nvPr/>
            </p:nvSpPr>
            <p:spPr bwMode="auto">
              <a:xfrm>
                <a:off x="4120" y="1613"/>
                <a:ext cx="24" cy="26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6 h 25"/>
                  <a:gd name="T12" fmla="*/ 24 w 24"/>
                  <a:gd name="T13" fmla="*/ 10 h 25"/>
                  <a:gd name="T14" fmla="*/ 19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7" name="Freeform 89"/>
              <p:cNvSpPr>
                <a:spLocks/>
              </p:cNvSpPr>
              <p:nvPr/>
            </p:nvSpPr>
            <p:spPr bwMode="auto">
              <a:xfrm>
                <a:off x="4097" y="1604"/>
                <a:ext cx="25" cy="26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6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9" y="0"/>
                      <a:pt x="10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8" name="Freeform 90"/>
              <p:cNvSpPr>
                <a:spLocks/>
              </p:cNvSpPr>
              <p:nvPr/>
            </p:nvSpPr>
            <p:spPr bwMode="auto">
              <a:xfrm>
                <a:off x="4074" y="1595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4 h 25"/>
                  <a:gd name="T6" fmla="*/ 6 w 25"/>
                  <a:gd name="T7" fmla="*/ 2 h 25"/>
                  <a:gd name="T8" fmla="*/ 11 w 25"/>
                  <a:gd name="T9" fmla="*/ 0 h 25"/>
                  <a:gd name="T10" fmla="*/ 23 w 25"/>
                  <a:gd name="T11" fmla="*/ 5 h 25"/>
                  <a:gd name="T12" fmla="*/ 24 w 25"/>
                  <a:gd name="T13" fmla="*/ 10 h 25"/>
                  <a:gd name="T14" fmla="*/ 20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4"/>
                      <a:pt x="17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79" name="Freeform 91"/>
              <p:cNvSpPr>
                <a:spLocks/>
              </p:cNvSpPr>
              <p:nvPr/>
            </p:nvSpPr>
            <p:spPr bwMode="auto">
              <a:xfrm>
                <a:off x="4052" y="1585"/>
                <a:ext cx="25" cy="25"/>
              </a:xfrm>
              <a:custGeom>
                <a:avLst/>
                <a:gdLst>
                  <a:gd name="T0" fmla="*/ 14 w 25"/>
                  <a:gd name="T1" fmla="*/ 25 h 25"/>
                  <a:gd name="T2" fmla="*/ 2 w 25"/>
                  <a:gd name="T3" fmla="*/ 20 h 25"/>
                  <a:gd name="T4" fmla="*/ 1 w 25"/>
                  <a:gd name="T5" fmla="*/ 15 h 25"/>
                  <a:gd name="T6" fmla="*/ 5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1 h 25"/>
                  <a:gd name="T14" fmla="*/ 19 w 25"/>
                  <a:gd name="T15" fmla="*/ 23 h 25"/>
                  <a:gd name="T16" fmla="*/ 14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5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5" y="9"/>
                      <a:pt x="24" y="1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5"/>
                      <a:pt x="16" y="25"/>
                      <a:pt x="14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0" name="Freeform 92"/>
              <p:cNvSpPr>
                <a:spLocks/>
              </p:cNvSpPr>
              <p:nvPr/>
            </p:nvSpPr>
            <p:spPr bwMode="auto">
              <a:xfrm>
                <a:off x="4029" y="1576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3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5" y="9"/>
                      <a:pt x="24" y="1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1" name="Freeform 93"/>
              <p:cNvSpPr>
                <a:spLocks/>
              </p:cNvSpPr>
              <p:nvPr/>
            </p:nvSpPr>
            <p:spPr bwMode="auto">
              <a:xfrm>
                <a:off x="4254" y="1643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2 w 24"/>
                  <a:gd name="T3" fmla="*/ 19 h 24"/>
                  <a:gd name="T4" fmla="*/ 0 w 24"/>
                  <a:gd name="T5" fmla="*/ 14 h 24"/>
                  <a:gd name="T6" fmla="*/ 5 w 24"/>
                  <a:gd name="T7" fmla="*/ 2 h 24"/>
                  <a:gd name="T8" fmla="*/ 10 w 24"/>
                  <a:gd name="T9" fmla="*/ 0 h 24"/>
                  <a:gd name="T10" fmla="*/ 22 w 24"/>
                  <a:gd name="T11" fmla="*/ 5 h 24"/>
                  <a:gd name="T12" fmla="*/ 24 w 24"/>
                  <a:gd name="T13" fmla="*/ 10 h 24"/>
                  <a:gd name="T14" fmla="*/ 19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0" y="16"/>
                      <a:pt x="0" y="1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0"/>
                      <a:pt x="8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2" name="Freeform 94"/>
              <p:cNvSpPr>
                <a:spLocks/>
              </p:cNvSpPr>
              <p:nvPr/>
            </p:nvSpPr>
            <p:spPr bwMode="auto">
              <a:xfrm>
                <a:off x="4231" y="1633"/>
                <a:ext cx="25" cy="25"/>
              </a:xfrm>
              <a:custGeom>
                <a:avLst/>
                <a:gdLst>
                  <a:gd name="T0" fmla="*/ 14 w 25"/>
                  <a:gd name="T1" fmla="*/ 25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3 h 25"/>
                  <a:gd name="T16" fmla="*/ 14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5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5" y="9"/>
                      <a:pt x="24" y="1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3" name="Freeform 95"/>
              <p:cNvSpPr>
                <a:spLocks/>
              </p:cNvSpPr>
              <p:nvPr/>
            </p:nvSpPr>
            <p:spPr bwMode="auto">
              <a:xfrm>
                <a:off x="4208" y="1623"/>
                <a:ext cx="25" cy="26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1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7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4" name="Freeform 96"/>
              <p:cNvSpPr>
                <a:spLocks/>
              </p:cNvSpPr>
              <p:nvPr/>
            </p:nvSpPr>
            <p:spPr bwMode="auto">
              <a:xfrm>
                <a:off x="4186" y="1614"/>
                <a:ext cx="24" cy="26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5 h 25"/>
                  <a:gd name="T12" fmla="*/ 24 w 24"/>
                  <a:gd name="T13" fmla="*/ 10 h 25"/>
                  <a:gd name="T14" fmla="*/ 19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5" name="Freeform 97"/>
              <p:cNvSpPr>
                <a:spLocks/>
              </p:cNvSpPr>
              <p:nvPr/>
            </p:nvSpPr>
            <p:spPr bwMode="auto">
              <a:xfrm>
                <a:off x="4162" y="1605"/>
                <a:ext cx="26" cy="26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2 h 25"/>
                  <a:gd name="T8" fmla="*/ 10 w 25"/>
                  <a:gd name="T9" fmla="*/ 0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9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6" name="Freeform 98"/>
              <p:cNvSpPr>
                <a:spLocks/>
              </p:cNvSpPr>
              <p:nvPr/>
            </p:nvSpPr>
            <p:spPr bwMode="auto">
              <a:xfrm>
                <a:off x="4139" y="1596"/>
                <a:ext cx="25" cy="24"/>
              </a:xfrm>
              <a:custGeom>
                <a:avLst/>
                <a:gdLst>
                  <a:gd name="T0" fmla="*/ 15 w 25"/>
                  <a:gd name="T1" fmla="*/ 24 h 24"/>
                  <a:gd name="T2" fmla="*/ 3 w 25"/>
                  <a:gd name="T3" fmla="*/ 19 h 24"/>
                  <a:gd name="T4" fmla="*/ 1 w 25"/>
                  <a:gd name="T5" fmla="*/ 14 h 24"/>
                  <a:gd name="T6" fmla="*/ 6 w 25"/>
                  <a:gd name="T7" fmla="*/ 2 h 24"/>
                  <a:gd name="T8" fmla="*/ 11 w 25"/>
                  <a:gd name="T9" fmla="*/ 0 h 24"/>
                  <a:gd name="T10" fmla="*/ 22 w 25"/>
                  <a:gd name="T11" fmla="*/ 5 h 24"/>
                  <a:gd name="T12" fmla="*/ 24 w 25"/>
                  <a:gd name="T13" fmla="*/ 10 h 24"/>
                  <a:gd name="T14" fmla="*/ 20 w 25"/>
                  <a:gd name="T15" fmla="*/ 22 h 24"/>
                  <a:gd name="T16" fmla="*/ 15 w 25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4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1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4"/>
                      <a:pt x="17" y="24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7" name="Freeform 99"/>
              <p:cNvSpPr>
                <a:spLocks/>
              </p:cNvSpPr>
              <p:nvPr/>
            </p:nvSpPr>
            <p:spPr bwMode="auto">
              <a:xfrm>
                <a:off x="4117" y="1586"/>
                <a:ext cx="25" cy="25"/>
              </a:xfrm>
              <a:custGeom>
                <a:avLst/>
                <a:gdLst>
                  <a:gd name="T0" fmla="*/ 14 w 25"/>
                  <a:gd name="T1" fmla="*/ 25 h 25"/>
                  <a:gd name="T2" fmla="*/ 2 w 25"/>
                  <a:gd name="T3" fmla="*/ 20 h 25"/>
                  <a:gd name="T4" fmla="*/ 1 w 25"/>
                  <a:gd name="T5" fmla="*/ 15 h 25"/>
                  <a:gd name="T6" fmla="*/ 5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3 h 25"/>
                  <a:gd name="T16" fmla="*/ 14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5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5" y="9"/>
                      <a:pt x="24" y="1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8" name="Freeform 100"/>
              <p:cNvSpPr>
                <a:spLocks/>
              </p:cNvSpPr>
              <p:nvPr/>
            </p:nvSpPr>
            <p:spPr bwMode="auto">
              <a:xfrm>
                <a:off x="4094" y="1577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89" name="Freeform 101"/>
              <p:cNvSpPr>
                <a:spLocks/>
              </p:cNvSpPr>
              <p:nvPr/>
            </p:nvSpPr>
            <p:spPr bwMode="auto">
              <a:xfrm>
                <a:off x="4072" y="1568"/>
                <a:ext cx="24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5 h 25"/>
                  <a:gd name="T12" fmla="*/ 24 w 24"/>
                  <a:gd name="T13" fmla="*/ 10 h 25"/>
                  <a:gd name="T14" fmla="*/ 19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0" name="Freeform 102"/>
              <p:cNvSpPr>
                <a:spLocks/>
              </p:cNvSpPr>
              <p:nvPr/>
            </p:nvSpPr>
            <p:spPr bwMode="auto">
              <a:xfrm>
                <a:off x="4049" y="1559"/>
                <a:ext cx="25" cy="25"/>
              </a:xfrm>
              <a:custGeom>
                <a:avLst/>
                <a:gdLst>
                  <a:gd name="T0" fmla="*/ 14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2 h 25"/>
                  <a:gd name="T8" fmla="*/ 10 w 25"/>
                  <a:gd name="T9" fmla="*/ 0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4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1" name="Freeform 103"/>
              <p:cNvSpPr>
                <a:spLocks/>
              </p:cNvSpPr>
              <p:nvPr/>
            </p:nvSpPr>
            <p:spPr bwMode="auto">
              <a:xfrm>
                <a:off x="4017" y="1546"/>
                <a:ext cx="34" cy="28"/>
              </a:xfrm>
              <a:custGeom>
                <a:avLst/>
                <a:gdLst>
                  <a:gd name="T0" fmla="*/ 24 w 34"/>
                  <a:gd name="T1" fmla="*/ 28 h 28"/>
                  <a:gd name="T2" fmla="*/ 2 w 34"/>
                  <a:gd name="T3" fmla="*/ 19 h 28"/>
                  <a:gd name="T4" fmla="*/ 0 w 34"/>
                  <a:gd name="T5" fmla="*/ 14 h 28"/>
                  <a:gd name="T6" fmla="*/ 5 w 34"/>
                  <a:gd name="T7" fmla="*/ 2 h 28"/>
                  <a:gd name="T8" fmla="*/ 10 w 34"/>
                  <a:gd name="T9" fmla="*/ 0 h 28"/>
                  <a:gd name="T10" fmla="*/ 31 w 34"/>
                  <a:gd name="T11" fmla="*/ 9 h 28"/>
                  <a:gd name="T12" fmla="*/ 33 w 34"/>
                  <a:gd name="T13" fmla="*/ 14 h 28"/>
                  <a:gd name="T14" fmla="*/ 28 w 34"/>
                  <a:gd name="T15" fmla="*/ 26 h 28"/>
                  <a:gd name="T16" fmla="*/ 24 w 34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28">
                    <a:moveTo>
                      <a:pt x="24" y="28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0" y="1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3" y="10"/>
                      <a:pt x="34" y="12"/>
                      <a:pt x="33" y="14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8"/>
                      <a:pt x="25" y="28"/>
                      <a:pt x="24" y="28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2" name="Freeform 104"/>
              <p:cNvSpPr>
                <a:spLocks/>
              </p:cNvSpPr>
              <p:nvPr/>
            </p:nvSpPr>
            <p:spPr bwMode="auto">
              <a:xfrm>
                <a:off x="4286" y="1630"/>
                <a:ext cx="24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6 h 25"/>
                  <a:gd name="T12" fmla="*/ 24 w 24"/>
                  <a:gd name="T13" fmla="*/ 10 h 25"/>
                  <a:gd name="T14" fmla="*/ 19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3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3" name="Freeform 105"/>
              <p:cNvSpPr>
                <a:spLocks/>
              </p:cNvSpPr>
              <p:nvPr/>
            </p:nvSpPr>
            <p:spPr bwMode="auto">
              <a:xfrm>
                <a:off x="4263" y="1620"/>
                <a:ext cx="25" cy="26"/>
              </a:xfrm>
              <a:custGeom>
                <a:avLst/>
                <a:gdLst>
                  <a:gd name="T0" fmla="*/ 14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2 h 25"/>
                  <a:gd name="T8" fmla="*/ 10 w 25"/>
                  <a:gd name="T9" fmla="*/ 1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4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4" name="Freeform 106"/>
              <p:cNvSpPr>
                <a:spLocks/>
              </p:cNvSpPr>
              <p:nvPr/>
            </p:nvSpPr>
            <p:spPr bwMode="auto">
              <a:xfrm>
                <a:off x="4240" y="1611"/>
                <a:ext cx="25" cy="26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4 h 25"/>
                  <a:gd name="T6" fmla="*/ 6 w 25"/>
                  <a:gd name="T7" fmla="*/ 2 h 25"/>
                  <a:gd name="T8" fmla="*/ 11 w 25"/>
                  <a:gd name="T9" fmla="*/ 0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0"/>
                      <a:pt x="9" y="0"/>
                      <a:pt x="11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7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5" name="Freeform 107"/>
              <p:cNvSpPr>
                <a:spLocks/>
              </p:cNvSpPr>
              <p:nvPr/>
            </p:nvSpPr>
            <p:spPr bwMode="auto">
              <a:xfrm>
                <a:off x="4218" y="1601"/>
                <a:ext cx="24" cy="25"/>
              </a:xfrm>
              <a:custGeom>
                <a:avLst/>
                <a:gdLst>
                  <a:gd name="T0" fmla="*/ 14 w 24"/>
                  <a:gd name="T1" fmla="*/ 25 h 25"/>
                  <a:gd name="T2" fmla="*/ 2 w 24"/>
                  <a:gd name="T3" fmla="*/ 20 h 25"/>
                  <a:gd name="T4" fmla="*/ 0 w 24"/>
                  <a:gd name="T5" fmla="*/ 15 h 25"/>
                  <a:gd name="T6" fmla="*/ 5 w 24"/>
                  <a:gd name="T7" fmla="*/ 3 h 25"/>
                  <a:gd name="T8" fmla="*/ 10 w 24"/>
                  <a:gd name="T9" fmla="*/ 1 h 25"/>
                  <a:gd name="T10" fmla="*/ 22 w 24"/>
                  <a:gd name="T11" fmla="*/ 6 h 25"/>
                  <a:gd name="T12" fmla="*/ 24 w 24"/>
                  <a:gd name="T13" fmla="*/ 11 h 25"/>
                  <a:gd name="T14" fmla="*/ 19 w 24"/>
                  <a:gd name="T15" fmla="*/ 23 h 25"/>
                  <a:gd name="T16" fmla="*/ 14 w 2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5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4" y="9"/>
                      <a:pt x="24" y="1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6" name="Freeform 108"/>
              <p:cNvSpPr>
                <a:spLocks/>
              </p:cNvSpPr>
              <p:nvPr/>
            </p:nvSpPr>
            <p:spPr bwMode="auto">
              <a:xfrm>
                <a:off x="4195" y="1592"/>
                <a:ext cx="25" cy="25"/>
              </a:xfrm>
              <a:custGeom>
                <a:avLst/>
                <a:gdLst>
                  <a:gd name="T0" fmla="*/ 14 w 25"/>
                  <a:gd name="T1" fmla="*/ 24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4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4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9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7" name="Freeform 109"/>
              <p:cNvSpPr>
                <a:spLocks/>
              </p:cNvSpPr>
              <p:nvPr/>
            </p:nvSpPr>
            <p:spPr bwMode="auto">
              <a:xfrm>
                <a:off x="4172" y="1583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5 h 25"/>
                  <a:gd name="T6" fmla="*/ 6 w 25"/>
                  <a:gd name="T7" fmla="*/ 3 h 25"/>
                  <a:gd name="T8" fmla="*/ 11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4"/>
                      <a:pt x="17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8" name="Freeform 110"/>
              <p:cNvSpPr>
                <a:spLocks/>
              </p:cNvSpPr>
              <p:nvPr/>
            </p:nvSpPr>
            <p:spPr bwMode="auto">
              <a:xfrm>
                <a:off x="4149" y="1574"/>
                <a:ext cx="25" cy="25"/>
              </a:xfrm>
              <a:custGeom>
                <a:avLst/>
                <a:gdLst>
                  <a:gd name="T0" fmla="*/ 14 w 24"/>
                  <a:gd name="T1" fmla="*/ 24 h 25"/>
                  <a:gd name="T2" fmla="*/ 2 w 24"/>
                  <a:gd name="T3" fmla="*/ 19 h 25"/>
                  <a:gd name="T4" fmla="*/ 0 w 24"/>
                  <a:gd name="T5" fmla="*/ 15 h 25"/>
                  <a:gd name="T6" fmla="*/ 5 w 24"/>
                  <a:gd name="T7" fmla="*/ 2 h 25"/>
                  <a:gd name="T8" fmla="*/ 10 w 24"/>
                  <a:gd name="T9" fmla="*/ 1 h 25"/>
                  <a:gd name="T10" fmla="*/ 22 w 24"/>
                  <a:gd name="T11" fmla="*/ 5 h 25"/>
                  <a:gd name="T12" fmla="*/ 24 w 24"/>
                  <a:gd name="T13" fmla="*/ 10 h 25"/>
                  <a:gd name="T14" fmla="*/ 19 w 24"/>
                  <a:gd name="T15" fmla="*/ 22 h 25"/>
                  <a:gd name="T16" fmla="*/ 14 w 2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14" y="24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8"/>
                      <a:pt x="0" y="16"/>
                      <a:pt x="0" y="1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4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099" name="Freeform 111"/>
              <p:cNvSpPr>
                <a:spLocks/>
              </p:cNvSpPr>
              <p:nvPr/>
            </p:nvSpPr>
            <p:spPr bwMode="auto">
              <a:xfrm>
                <a:off x="4126" y="1565"/>
                <a:ext cx="25" cy="25"/>
              </a:xfrm>
              <a:custGeom>
                <a:avLst/>
                <a:gdLst>
                  <a:gd name="T0" fmla="*/ 15 w 25"/>
                  <a:gd name="T1" fmla="*/ 24 h 25"/>
                  <a:gd name="T2" fmla="*/ 3 w 25"/>
                  <a:gd name="T3" fmla="*/ 19 h 25"/>
                  <a:gd name="T4" fmla="*/ 1 w 25"/>
                  <a:gd name="T5" fmla="*/ 14 h 25"/>
                  <a:gd name="T6" fmla="*/ 6 w 25"/>
                  <a:gd name="T7" fmla="*/ 2 h 25"/>
                  <a:gd name="T8" fmla="*/ 10 w 25"/>
                  <a:gd name="T9" fmla="*/ 0 h 25"/>
                  <a:gd name="T10" fmla="*/ 22 w 25"/>
                  <a:gd name="T11" fmla="*/ 5 h 25"/>
                  <a:gd name="T12" fmla="*/ 24 w 25"/>
                  <a:gd name="T13" fmla="*/ 10 h 25"/>
                  <a:gd name="T14" fmla="*/ 19 w 25"/>
                  <a:gd name="T15" fmla="*/ 22 h 25"/>
                  <a:gd name="T16" fmla="*/ 15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9" y="0"/>
                      <a:pt x="10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6"/>
                      <a:pt x="25" y="8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5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0" name="Freeform 112"/>
              <p:cNvSpPr>
                <a:spLocks/>
              </p:cNvSpPr>
              <p:nvPr/>
            </p:nvSpPr>
            <p:spPr bwMode="auto">
              <a:xfrm>
                <a:off x="4103" y="1555"/>
                <a:ext cx="25" cy="25"/>
              </a:xfrm>
              <a:custGeom>
                <a:avLst/>
                <a:gdLst>
                  <a:gd name="T0" fmla="*/ 15 w 25"/>
                  <a:gd name="T1" fmla="*/ 25 h 25"/>
                  <a:gd name="T2" fmla="*/ 3 w 25"/>
                  <a:gd name="T3" fmla="*/ 20 h 25"/>
                  <a:gd name="T4" fmla="*/ 1 w 25"/>
                  <a:gd name="T5" fmla="*/ 15 h 25"/>
                  <a:gd name="T6" fmla="*/ 6 w 25"/>
                  <a:gd name="T7" fmla="*/ 3 h 25"/>
                  <a:gd name="T8" fmla="*/ 11 w 25"/>
                  <a:gd name="T9" fmla="*/ 1 h 25"/>
                  <a:gd name="T10" fmla="*/ 22 w 25"/>
                  <a:gd name="T11" fmla="*/ 6 h 25"/>
                  <a:gd name="T12" fmla="*/ 24 w 25"/>
                  <a:gd name="T13" fmla="*/ 11 h 25"/>
                  <a:gd name="T14" fmla="*/ 19 w 25"/>
                  <a:gd name="T15" fmla="*/ 23 h 25"/>
                  <a:gd name="T16" fmla="*/ 15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5" y="25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7"/>
                      <a:pt x="25" y="9"/>
                      <a:pt x="24" y="1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7" y="25"/>
                      <a:pt x="15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1" name="Freeform 113"/>
              <p:cNvSpPr>
                <a:spLocks/>
              </p:cNvSpPr>
              <p:nvPr/>
            </p:nvSpPr>
            <p:spPr bwMode="auto">
              <a:xfrm>
                <a:off x="4081" y="1546"/>
                <a:ext cx="25" cy="25"/>
              </a:xfrm>
              <a:custGeom>
                <a:avLst/>
                <a:gdLst>
                  <a:gd name="T0" fmla="*/ 14 w 25"/>
                  <a:gd name="T1" fmla="*/ 24 h 25"/>
                  <a:gd name="T2" fmla="*/ 2 w 25"/>
                  <a:gd name="T3" fmla="*/ 20 h 25"/>
                  <a:gd name="T4" fmla="*/ 0 w 25"/>
                  <a:gd name="T5" fmla="*/ 15 h 25"/>
                  <a:gd name="T6" fmla="*/ 5 w 25"/>
                  <a:gd name="T7" fmla="*/ 3 h 25"/>
                  <a:gd name="T8" fmla="*/ 10 w 25"/>
                  <a:gd name="T9" fmla="*/ 1 h 25"/>
                  <a:gd name="T10" fmla="*/ 22 w 25"/>
                  <a:gd name="T11" fmla="*/ 6 h 25"/>
                  <a:gd name="T12" fmla="*/ 24 w 25"/>
                  <a:gd name="T13" fmla="*/ 10 h 25"/>
                  <a:gd name="T14" fmla="*/ 19 w 25"/>
                  <a:gd name="T15" fmla="*/ 22 h 25"/>
                  <a:gd name="T16" fmla="*/ 14 w 25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4" y="24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19"/>
                      <a:pt x="0" y="17"/>
                      <a:pt x="0" y="1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4" y="6"/>
                      <a:pt x="25" y="9"/>
                      <a:pt x="24" y="1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4"/>
                      <a:pt x="16" y="25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2" name="Freeform 114"/>
              <p:cNvSpPr>
                <a:spLocks/>
              </p:cNvSpPr>
              <p:nvPr/>
            </p:nvSpPr>
            <p:spPr bwMode="auto">
              <a:xfrm>
                <a:off x="4048" y="1533"/>
                <a:ext cx="35" cy="29"/>
              </a:xfrm>
              <a:custGeom>
                <a:avLst/>
                <a:gdLst>
                  <a:gd name="T0" fmla="*/ 25 w 35"/>
                  <a:gd name="T1" fmla="*/ 28 h 29"/>
                  <a:gd name="T2" fmla="*/ 3 w 35"/>
                  <a:gd name="T3" fmla="*/ 20 h 29"/>
                  <a:gd name="T4" fmla="*/ 1 w 35"/>
                  <a:gd name="T5" fmla="*/ 15 h 29"/>
                  <a:gd name="T6" fmla="*/ 6 w 35"/>
                  <a:gd name="T7" fmla="*/ 3 h 29"/>
                  <a:gd name="T8" fmla="*/ 11 w 35"/>
                  <a:gd name="T9" fmla="*/ 1 h 29"/>
                  <a:gd name="T10" fmla="*/ 32 w 35"/>
                  <a:gd name="T11" fmla="*/ 9 h 29"/>
                  <a:gd name="T12" fmla="*/ 34 w 35"/>
                  <a:gd name="T13" fmla="*/ 14 h 29"/>
                  <a:gd name="T14" fmla="*/ 29 w 35"/>
                  <a:gd name="T15" fmla="*/ 26 h 29"/>
                  <a:gd name="T16" fmla="*/ 25 w 35"/>
                  <a:gd name="T17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9">
                    <a:moveTo>
                      <a:pt x="25" y="28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1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4" y="10"/>
                      <a:pt x="35" y="12"/>
                      <a:pt x="34" y="14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8"/>
                      <a:pt x="26" y="29"/>
                      <a:pt x="25" y="28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3" name="Freeform 115"/>
              <p:cNvSpPr>
                <a:spLocks/>
              </p:cNvSpPr>
              <p:nvPr/>
            </p:nvSpPr>
            <p:spPr bwMode="auto">
              <a:xfrm>
                <a:off x="4025" y="1524"/>
                <a:ext cx="24" cy="24"/>
              </a:xfrm>
              <a:custGeom>
                <a:avLst/>
                <a:gdLst>
                  <a:gd name="T0" fmla="*/ 14 w 24"/>
                  <a:gd name="T1" fmla="*/ 24 h 24"/>
                  <a:gd name="T2" fmla="*/ 3 w 24"/>
                  <a:gd name="T3" fmla="*/ 19 h 24"/>
                  <a:gd name="T4" fmla="*/ 1 w 24"/>
                  <a:gd name="T5" fmla="*/ 15 h 24"/>
                  <a:gd name="T6" fmla="*/ 6 w 24"/>
                  <a:gd name="T7" fmla="*/ 2 h 24"/>
                  <a:gd name="T8" fmla="*/ 11 w 24"/>
                  <a:gd name="T9" fmla="*/ 0 h 24"/>
                  <a:gd name="T10" fmla="*/ 22 w 24"/>
                  <a:gd name="T11" fmla="*/ 5 h 24"/>
                  <a:gd name="T12" fmla="*/ 24 w 24"/>
                  <a:gd name="T13" fmla="*/ 9 h 24"/>
                  <a:gd name="T14" fmla="*/ 19 w 24"/>
                  <a:gd name="T15" fmla="*/ 22 h 24"/>
                  <a:gd name="T16" fmla="*/ 14 w 24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4">
                    <a:moveTo>
                      <a:pt x="14" y="24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1" y="18"/>
                      <a:pt x="0" y="16"/>
                      <a:pt x="1" y="1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6"/>
                      <a:pt x="24" y="8"/>
                      <a:pt x="24" y="9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4" name="Freeform 116"/>
              <p:cNvSpPr>
                <a:spLocks/>
              </p:cNvSpPr>
              <p:nvPr/>
            </p:nvSpPr>
            <p:spPr bwMode="auto">
              <a:xfrm>
                <a:off x="4110" y="1473"/>
                <a:ext cx="149" cy="113"/>
              </a:xfrm>
              <a:custGeom>
                <a:avLst/>
                <a:gdLst>
                  <a:gd name="T0" fmla="*/ 120 w 148"/>
                  <a:gd name="T1" fmla="*/ 112 h 113"/>
                  <a:gd name="T2" fmla="*/ 2 w 148"/>
                  <a:gd name="T3" fmla="*/ 64 h 113"/>
                  <a:gd name="T4" fmla="*/ 1 w 148"/>
                  <a:gd name="T5" fmla="*/ 60 h 113"/>
                  <a:gd name="T6" fmla="*/ 24 w 148"/>
                  <a:gd name="T7" fmla="*/ 3 h 113"/>
                  <a:gd name="T8" fmla="*/ 28 w 148"/>
                  <a:gd name="T9" fmla="*/ 1 h 113"/>
                  <a:gd name="T10" fmla="*/ 146 w 148"/>
                  <a:gd name="T11" fmla="*/ 49 h 113"/>
                  <a:gd name="T12" fmla="*/ 148 w 148"/>
                  <a:gd name="T13" fmla="*/ 54 h 113"/>
                  <a:gd name="T14" fmla="*/ 125 w 148"/>
                  <a:gd name="T15" fmla="*/ 110 h 113"/>
                  <a:gd name="T16" fmla="*/ 120 w 148"/>
                  <a:gd name="T17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113">
                    <a:moveTo>
                      <a:pt x="120" y="112"/>
                    </a:moveTo>
                    <a:cubicBezTo>
                      <a:pt x="2" y="64"/>
                      <a:pt x="2" y="64"/>
                      <a:pt x="2" y="64"/>
                    </a:cubicBezTo>
                    <a:cubicBezTo>
                      <a:pt x="1" y="64"/>
                      <a:pt x="0" y="62"/>
                      <a:pt x="1" y="6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1"/>
                      <a:pt x="26" y="0"/>
                      <a:pt x="28" y="1"/>
                    </a:cubicBezTo>
                    <a:cubicBezTo>
                      <a:pt x="146" y="49"/>
                      <a:pt x="146" y="49"/>
                      <a:pt x="146" y="49"/>
                    </a:cubicBezTo>
                    <a:cubicBezTo>
                      <a:pt x="148" y="50"/>
                      <a:pt x="148" y="52"/>
                      <a:pt x="148" y="54"/>
                    </a:cubicBez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4" y="112"/>
                      <a:pt x="122" y="113"/>
                      <a:pt x="120" y="11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5" name="Freeform 117"/>
              <p:cNvSpPr>
                <a:spLocks/>
              </p:cNvSpPr>
              <p:nvPr/>
            </p:nvSpPr>
            <p:spPr bwMode="auto">
              <a:xfrm>
                <a:off x="4202" y="1482"/>
                <a:ext cx="65" cy="37"/>
              </a:xfrm>
              <a:custGeom>
                <a:avLst/>
                <a:gdLst>
                  <a:gd name="T0" fmla="*/ 59 w 65"/>
                  <a:gd name="T1" fmla="*/ 37 h 37"/>
                  <a:gd name="T2" fmla="*/ 1 w 65"/>
                  <a:gd name="T3" fmla="*/ 13 h 37"/>
                  <a:gd name="T4" fmla="*/ 0 w 65"/>
                  <a:gd name="T5" fmla="*/ 12 h 37"/>
                  <a:gd name="T6" fmla="*/ 5 w 65"/>
                  <a:gd name="T7" fmla="*/ 0 h 37"/>
                  <a:gd name="T8" fmla="*/ 6 w 65"/>
                  <a:gd name="T9" fmla="*/ 0 h 37"/>
                  <a:gd name="T10" fmla="*/ 64 w 65"/>
                  <a:gd name="T11" fmla="*/ 24 h 37"/>
                  <a:gd name="T12" fmla="*/ 65 w 65"/>
                  <a:gd name="T13" fmla="*/ 25 h 37"/>
                  <a:gd name="T14" fmla="*/ 60 w 65"/>
                  <a:gd name="T15" fmla="*/ 36 h 37"/>
                  <a:gd name="T16" fmla="*/ 59 w 65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37">
                    <a:moveTo>
                      <a:pt x="59" y="37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5" y="24"/>
                      <a:pt x="65" y="24"/>
                      <a:pt x="65" y="25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37"/>
                      <a:pt x="59" y="37"/>
                      <a:pt x="59" y="37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6" name="Freeform 118"/>
              <p:cNvSpPr>
                <a:spLocks/>
              </p:cNvSpPr>
              <p:nvPr/>
            </p:nvSpPr>
            <p:spPr bwMode="auto">
              <a:xfrm>
                <a:off x="4137" y="1456"/>
                <a:ext cx="66" cy="37"/>
              </a:xfrm>
              <a:custGeom>
                <a:avLst/>
                <a:gdLst>
                  <a:gd name="T0" fmla="*/ 59 w 65"/>
                  <a:gd name="T1" fmla="*/ 37 h 37"/>
                  <a:gd name="T2" fmla="*/ 0 w 65"/>
                  <a:gd name="T3" fmla="*/ 13 h 37"/>
                  <a:gd name="T4" fmla="*/ 0 w 65"/>
                  <a:gd name="T5" fmla="*/ 12 h 37"/>
                  <a:gd name="T6" fmla="*/ 5 w 65"/>
                  <a:gd name="T7" fmla="*/ 0 h 37"/>
                  <a:gd name="T8" fmla="*/ 6 w 65"/>
                  <a:gd name="T9" fmla="*/ 0 h 37"/>
                  <a:gd name="T10" fmla="*/ 64 w 65"/>
                  <a:gd name="T11" fmla="*/ 24 h 37"/>
                  <a:gd name="T12" fmla="*/ 64 w 65"/>
                  <a:gd name="T13" fmla="*/ 25 h 37"/>
                  <a:gd name="T14" fmla="*/ 60 w 65"/>
                  <a:gd name="T15" fmla="*/ 36 h 37"/>
                  <a:gd name="T16" fmla="*/ 59 w 65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37">
                    <a:moveTo>
                      <a:pt x="59" y="37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24"/>
                      <a:pt x="65" y="24"/>
                      <a:pt x="64" y="25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37"/>
                      <a:pt x="59" y="37"/>
                      <a:pt x="59" y="37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7" name="Freeform 119"/>
              <p:cNvSpPr>
                <a:spLocks/>
              </p:cNvSpPr>
              <p:nvPr/>
            </p:nvSpPr>
            <p:spPr bwMode="auto">
              <a:xfrm>
                <a:off x="3862" y="1674"/>
                <a:ext cx="431" cy="210"/>
              </a:xfrm>
              <a:custGeom>
                <a:avLst/>
                <a:gdLst>
                  <a:gd name="T0" fmla="*/ 431 w 431"/>
                  <a:gd name="T1" fmla="*/ 210 h 210"/>
                  <a:gd name="T2" fmla="*/ 46 w 431"/>
                  <a:gd name="T3" fmla="*/ 0 h 210"/>
                  <a:gd name="T4" fmla="*/ 0 w 431"/>
                  <a:gd name="T5" fmla="*/ 35 h 210"/>
                  <a:gd name="T6" fmla="*/ 431 w 431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" h="210">
                    <a:moveTo>
                      <a:pt x="431" y="210"/>
                    </a:moveTo>
                    <a:lnTo>
                      <a:pt x="46" y="0"/>
                    </a:lnTo>
                    <a:lnTo>
                      <a:pt x="0" y="35"/>
                    </a:lnTo>
                    <a:lnTo>
                      <a:pt x="431" y="2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8" name="Freeform 120"/>
              <p:cNvSpPr>
                <a:spLocks/>
              </p:cNvSpPr>
              <p:nvPr/>
            </p:nvSpPr>
            <p:spPr bwMode="auto">
              <a:xfrm>
                <a:off x="3888" y="1337"/>
                <a:ext cx="89" cy="91"/>
              </a:xfrm>
              <a:custGeom>
                <a:avLst/>
                <a:gdLst>
                  <a:gd name="T0" fmla="*/ 14 w 88"/>
                  <a:gd name="T1" fmla="*/ 79 h 91"/>
                  <a:gd name="T2" fmla="*/ 19 w 88"/>
                  <a:gd name="T3" fmla="*/ 23 h 91"/>
                  <a:gd name="T4" fmla="*/ 74 w 88"/>
                  <a:gd name="T5" fmla="*/ 13 h 91"/>
                  <a:gd name="T6" fmla="*/ 69 w 88"/>
                  <a:gd name="T7" fmla="*/ 69 h 91"/>
                  <a:gd name="T8" fmla="*/ 14 w 88"/>
                  <a:gd name="T9" fmla="*/ 7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91">
                    <a:moveTo>
                      <a:pt x="14" y="79"/>
                    </a:moveTo>
                    <a:cubicBezTo>
                      <a:pt x="0" y="66"/>
                      <a:pt x="2" y="41"/>
                      <a:pt x="19" y="23"/>
                    </a:cubicBezTo>
                    <a:cubicBezTo>
                      <a:pt x="36" y="4"/>
                      <a:pt x="61" y="0"/>
                      <a:pt x="74" y="13"/>
                    </a:cubicBezTo>
                    <a:cubicBezTo>
                      <a:pt x="88" y="26"/>
                      <a:pt x="86" y="51"/>
                      <a:pt x="69" y="69"/>
                    </a:cubicBezTo>
                    <a:cubicBezTo>
                      <a:pt x="53" y="87"/>
                      <a:pt x="28" y="91"/>
                      <a:pt x="14" y="7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09" name="Freeform 121"/>
              <p:cNvSpPr>
                <a:spLocks/>
              </p:cNvSpPr>
              <p:nvPr/>
            </p:nvSpPr>
            <p:spPr bwMode="auto">
              <a:xfrm>
                <a:off x="3892" y="1349"/>
                <a:ext cx="73" cy="75"/>
              </a:xfrm>
              <a:custGeom>
                <a:avLst/>
                <a:gdLst>
                  <a:gd name="T0" fmla="*/ 12 w 73"/>
                  <a:gd name="T1" fmla="*/ 65 h 75"/>
                  <a:gd name="T2" fmla="*/ 16 w 73"/>
                  <a:gd name="T3" fmla="*/ 18 h 75"/>
                  <a:gd name="T4" fmla="*/ 62 w 73"/>
                  <a:gd name="T5" fmla="*/ 10 h 75"/>
                  <a:gd name="T6" fmla="*/ 57 w 73"/>
                  <a:gd name="T7" fmla="*/ 57 h 75"/>
                  <a:gd name="T8" fmla="*/ 12 w 73"/>
                  <a:gd name="T9" fmla="*/ 6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5">
                    <a:moveTo>
                      <a:pt x="12" y="65"/>
                    </a:moveTo>
                    <a:cubicBezTo>
                      <a:pt x="0" y="54"/>
                      <a:pt x="2" y="33"/>
                      <a:pt x="16" y="18"/>
                    </a:cubicBezTo>
                    <a:cubicBezTo>
                      <a:pt x="30" y="3"/>
                      <a:pt x="50" y="0"/>
                      <a:pt x="62" y="10"/>
                    </a:cubicBezTo>
                    <a:cubicBezTo>
                      <a:pt x="73" y="21"/>
                      <a:pt x="71" y="42"/>
                      <a:pt x="57" y="57"/>
                    </a:cubicBezTo>
                    <a:cubicBezTo>
                      <a:pt x="44" y="72"/>
                      <a:pt x="23" y="75"/>
                      <a:pt x="12" y="6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0" name="Freeform 122"/>
              <p:cNvSpPr>
                <a:spLocks/>
              </p:cNvSpPr>
              <p:nvPr/>
            </p:nvSpPr>
            <p:spPr bwMode="auto">
              <a:xfrm>
                <a:off x="3901" y="1398"/>
                <a:ext cx="17" cy="18"/>
              </a:xfrm>
              <a:custGeom>
                <a:avLst/>
                <a:gdLst>
                  <a:gd name="T0" fmla="*/ 1 w 17"/>
                  <a:gd name="T1" fmla="*/ 18 h 18"/>
                  <a:gd name="T2" fmla="*/ 0 w 17"/>
                  <a:gd name="T3" fmla="*/ 17 h 18"/>
                  <a:gd name="T4" fmla="*/ 16 w 17"/>
                  <a:gd name="T5" fmla="*/ 0 h 18"/>
                  <a:gd name="T6" fmla="*/ 17 w 17"/>
                  <a:gd name="T7" fmla="*/ 1 h 18"/>
                  <a:gd name="T8" fmla="*/ 1 w 17"/>
                  <a:gd name="T9" fmla="*/ 18 h 18"/>
                  <a:gd name="T10" fmla="*/ 1 w 17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8">
                    <a:moveTo>
                      <a:pt x="1" y="18"/>
                    </a:moveTo>
                    <a:lnTo>
                      <a:pt x="0" y="17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1" y="18"/>
                    </a:lnTo>
                    <a:lnTo>
                      <a:pt x="1" y="1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1" name="Freeform 123"/>
              <p:cNvSpPr>
                <a:spLocks/>
              </p:cNvSpPr>
              <p:nvPr/>
            </p:nvSpPr>
            <p:spPr bwMode="auto">
              <a:xfrm>
                <a:off x="3903" y="1388"/>
                <a:ext cx="25" cy="26"/>
              </a:xfrm>
              <a:custGeom>
                <a:avLst/>
                <a:gdLst>
                  <a:gd name="T0" fmla="*/ 5 w 25"/>
                  <a:gd name="T1" fmla="*/ 25 h 26"/>
                  <a:gd name="T2" fmla="*/ 1 w 25"/>
                  <a:gd name="T3" fmla="*/ 21 h 26"/>
                  <a:gd name="T4" fmla="*/ 1 w 25"/>
                  <a:gd name="T5" fmla="*/ 18 h 26"/>
                  <a:gd name="T6" fmla="*/ 17 w 25"/>
                  <a:gd name="T7" fmla="*/ 1 h 26"/>
                  <a:gd name="T8" fmla="*/ 20 w 25"/>
                  <a:gd name="T9" fmla="*/ 0 h 26"/>
                  <a:gd name="T10" fmla="*/ 24 w 25"/>
                  <a:gd name="T11" fmla="*/ 4 h 26"/>
                  <a:gd name="T12" fmla="*/ 24 w 25"/>
                  <a:gd name="T13" fmla="*/ 7 h 26"/>
                  <a:gd name="T14" fmla="*/ 8 w 25"/>
                  <a:gd name="T15" fmla="*/ 25 h 26"/>
                  <a:gd name="T16" fmla="*/ 5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5" y="25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19"/>
                      <a:pt x="1" y="1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0"/>
                      <a:pt x="19" y="0"/>
                      <a:pt x="20" y="0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5" y="5"/>
                      <a:pt x="25" y="6"/>
                      <a:pt x="24" y="7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6"/>
                      <a:pt x="6" y="26"/>
                      <a:pt x="5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2" name="Freeform 124"/>
              <p:cNvSpPr>
                <a:spLocks/>
              </p:cNvSpPr>
              <p:nvPr/>
            </p:nvSpPr>
            <p:spPr bwMode="auto">
              <a:xfrm>
                <a:off x="3906" y="1390"/>
                <a:ext cx="20" cy="21"/>
              </a:xfrm>
              <a:custGeom>
                <a:avLst/>
                <a:gdLst>
                  <a:gd name="T0" fmla="*/ 2 w 20"/>
                  <a:gd name="T1" fmla="*/ 21 h 21"/>
                  <a:gd name="T2" fmla="*/ 0 w 20"/>
                  <a:gd name="T3" fmla="*/ 19 h 21"/>
                  <a:gd name="T4" fmla="*/ 0 w 20"/>
                  <a:gd name="T5" fmla="*/ 17 h 21"/>
                  <a:gd name="T6" fmla="*/ 15 w 20"/>
                  <a:gd name="T7" fmla="*/ 1 h 21"/>
                  <a:gd name="T8" fmla="*/ 17 w 20"/>
                  <a:gd name="T9" fmla="*/ 0 h 21"/>
                  <a:gd name="T10" fmla="*/ 19 w 20"/>
                  <a:gd name="T11" fmla="*/ 2 h 21"/>
                  <a:gd name="T12" fmla="*/ 19 w 20"/>
                  <a:gd name="T13" fmla="*/ 4 h 21"/>
                  <a:gd name="T14" fmla="*/ 4 w 20"/>
                  <a:gd name="T15" fmla="*/ 21 h 21"/>
                  <a:gd name="T16" fmla="*/ 2 w 20"/>
                  <a:gd name="T1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1">
                    <a:moveTo>
                      <a:pt x="2" y="21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0"/>
                      <a:pt x="17" y="0"/>
                      <a:pt x="17" y="0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19" y="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3" y="21"/>
                      <a:pt x="2" y="2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3" name="Freeform 125"/>
              <p:cNvSpPr>
                <a:spLocks/>
              </p:cNvSpPr>
              <p:nvPr/>
            </p:nvSpPr>
            <p:spPr bwMode="auto">
              <a:xfrm>
                <a:off x="3361" y="1547"/>
                <a:ext cx="52" cy="78"/>
              </a:xfrm>
              <a:custGeom>
                <a:avLst/>
                <a:gdLst>
                  <a:gd name="T0" fmla="*/ 29 w 51"/>
                  <a:gd name="T1" fmla="*/ 0 h 78"/>
                  <a:gd name="T2" fmla="*/ 39 w 51"/>
                  <a:gd name="T3" fmla="*/ 9 h 78"/>
                  <a:gd name="T4" fmla="*/ 50 w 51"/>
                  <a:gd name="T5" fmla="*/ 65 h 78"/>
                  <a:gd name="T6" fmla="*/ 43 w 51"/>
                  <a:gd name="T7" fmla="*/ 73 h 78"/>
                  <a:gd name="T8" fmla="*/ 22 w 51"/>
                  <a:gd name="T9" fmla="*/ 77 h 78"/>
                  <a:gd name="T10" fmla="*/ 13 w 51"/>
                  <a:gd name="T11" fmla="*/ 73 h 78"/>
                  <a:gd name="T12" fmla="*/ 2 w 51"/>
                  <a:gd name="T13" fmla="*/ 16 h 78"/>
                  <a:gd name="T14" fmla="*/ 8 w 51"/>
                  <a:gd name="T15" fmla="*/ 5 h 78"/>
                  <a:gd name="T16" fmla="*/ 29 w 51"/>
                  <a:gd name="T1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78">
                    <a:moveTo>
                      <a:pt x="29" y="0"/>
                    </a:moveTo>
                    <a:cubicBezTo>
                      <a:pt x="34" y="0"/>
                      <a:pt x="38" y="2"/>
                      <a:pt x="39" y="9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51" y="68"/>
                      <a:pt x="48" y="72"/>
                      <a:pt x="43" y="73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18" y="78"/>
                      <a:pt x="13" y="75"/>
                      <a:pt x="13" y="7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0"/>
                      <a:pt x="3" y="5"/>
                      <a:pt x="8" y="5"/>
                    </a:cubicBezTo>
                    <a:lnTo>
                      <a:pt x="29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4" name="Freeform 126"/>
              <p:cNvSpPr>
                <a:spLocks/>
              </p:cNvSpPr>
              <p:nvPr/>
            </p:nvSpPr>
            <p:spPr bwMode="auto">
              <a:xfrm>
                <a:off x="3365" y="1568"/>
                <a:ext cx="48" cy="57"/>
              </a:xfrm>
              <a:custGeom>
                <a:avLst/>
                <a:gdLst>
                  <a:gd name="T0" fmla="*/ 0 w 47"/>
                  <a:gd name="T1" fmla="*/ 7 h 57"/>
                  <a:gd name="T2" fmla="*/ 8 w 47"/>
                  <a:gd name="T3" fmla="*/ 50 h 57"/>
                  <a:gd name="T4" fmla="*/ 18 w 47"/>
                  <a:gd name="T5" fmla="*/ 56 h 57"/>
                  <a:gd name="T6" fmla="*/ 39 w 47"/>
                  <a:gd name="T7" fmla="*/ 52 h 57"/>
                  <a:gd name="T8" fmla="*/ 46 w 47"/>
                  <a:gd name="T9" fmla="*/ 42 h 57"/>
                  <a:gd name="T10" fmla="*/ 37 w 47"/>
                  <a:gd name="T11" fmla="*/ 0 h 57"/>
                  <a:gd name="T12" fmla="*/ 0 w 47"/>
                  <a:gd name="T13" fmla="*/ 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57">
                    <a:moveTo>
                      <a:pt x="0" y="7"/>
                    </a:moveTo>
                    <a:cubicBezTo>
                      <a:pt x="8" y="50"/>
                      <a:pt x="8" y="50"/>
                      <a:pt x="8" y="50"/>
                    </a:cubicBezTo>
                    <a:cubicBezTo>
                      <a:pt x="9" y="54"/>
                      <a:pt x="14" y="57"/>
                      <a:pt x="18" y="56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44" y="51"/>
                      <a:pt x="47" y="47"/>
                      <a:pt x="46" y="42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5" name="Freeform 127"/>
              <p:cNvSpPr>
                <a:spLocks/>
              </p:cNvSpPr>
              <p:nvPr/>
            </p:nvSpPr>
            <p:spPr bwMode="auto">
              <a:xfrm>
                <a:off x="4081" y="2859"/>
                <a:ext cx="56" cy="81"/>
              </a:xfrm>
              <a:custGeom>
                <a:avLst/>
                <a:gdLst>
                  <a:gd name="T0" fmla="*/ 27 w 56"/>
                  <a:gd name="T1" fmla="*/ 1 h 80"/>
                  <a:gd name="T2" fmla="*/ 38 w 56"/>
                  <a:gd name="T3" fmla="*/ 9 h 80"/>
                  <a:gd name="T4" fmla="*/ 56 w 56"/>
                  <a:gd name="T5" fmla="*/ 64 h 80"/>
                  <a:gd name="T6" fmla="*/ 50 w 56"/>
                  <a:gd name="T7" fmla="*/ 72 h 80"/>
                  <a:gd name="T8" fmla="*/ 29 w 56"/>
                  <a:gd name="T9" fmla="*/ 78 h 80"/>
                  <a:gd name="T10" fmla="*/ 19 w 56"/>
                  <a:gd name="T11" fmla="*/ 75 h 80"/>
                  <a:gd name="T12" fmla="*/ 2 w 56"/>
                  <a:gd name="T13" fmla="*/ 20 h 80"/>
                  <a:gd name="T14" fmla="*/ 6 w 56"/>
                  <a:gd name="T15" fmla="*/ 8 h 80"/>
                  <a:gd name="T16" fmla="*/ 27 w 56"/>
                  <a:gd name="T17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80">
                    <a:moveTo>
                      <a:pt x="27" y="1"/>
                    </a:moveTo>
                    <a:cubicBezTo>
                      <a:pt x="32" y="0"/>
                      <a:pt x="36" y="2"/>
                      <a:pt x="38" y="9"/>
                    </a:cubicBezTo>
                    <a:cubicBezTo>
                      <a:pt x="56" y="64"/>
                      <a:pt x="56" y="64"/>
                      <a:pt x="56" y="64"/>
                    </a:cubicBezTo>
                    <a:cubicBezTo>
                      <a:pt x="56" y="66"/>
                      <a:pt x="54" y="70"/>
                      <a:pt x="50" y="72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24" y="80"/>
                      <a:pt x="20" y="77"/>
                      <a:pt x="19" y="75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14"/>
                      <a:pt x="2" y="9"/>
                      <a:pt x="6" y="8"/>
                    </a:cubicBezTo>
                    <a:lnTo>
                      <a:pt x="27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6" name="Freeform 128"/>
              <p:cNvSpPr>
                <a:spLocks/>
              </p:cNvSpPr>
              <p:nvPr/>
            </p:nvSpPr>
            <p:spPr bwMode="auto">
              <a:xfrm>
                <a:off x="4086" y="2879"/>
                <a:ext cx="51" cy="61"/>
              </a:xfrm>
              <a:custGeom>
                <a:avLst/>
                <a:gdLst>
                  <a:gd name="T0" fmla="*/ 0 w 51"/>
                  <a:gd name="T1" fmla="*/ 12 h 60"/>
                  <a:gd name="T2" fmla="*/ 13 w 51"/>
                  <a:gd name="T3" fmla="*/ 53 h 60"/>
                  <a:gd name="T4" fmla="*/ 24 w 51"/>
                  <a:gd name="T5" fmla="*/ 58 h 60"/>
                  <a:gd name="T6" fmla="*/ 45 w 51"/>
                  <a:gd name="T7" fmla="*/ 52 h 60"/>
                  <a:gd name="T8" fmla="*/ 50 w 51"/>
                  <a:gd name="T9" fmla="*/ 41 h 60"/>
                  <a:gd name="T10" fmla="*/ 36 w 51"/>
                  <a:gd name="T11" fmla="*/ 0 h 60"/>
                  <a:gd name="T12" fmla="*/ 0 w 51"/>
                  <a:gd name="T13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60">
                    <a:moveTo>
                      <a:pt x="0" y="12"/>
                    </a:moveTo>
                    <a:cubicBezTo>
                      <a:pt x="13" y="53"/>
                      <a:pt x="13" y="53"/>
                      <a:pt x="13" y="53"/>
                    </a:cubicBezTo>
                    <a:cubicBezTo>
                      <a:pt x="15" y="57"/>
                      <a:pt x="19" y="60"/>
                      <a:pt x="24" y="58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9" y="50"/>
                      <a:pt x="51" y="46"/>
                      <a:pt x="50" y="41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7" name="Freeform 129"/>
              <p:cNvSpPr>
                <a:spLocks/>
              </p:cNvSpPr>
              <p:nvPr/>
            </p:nvSpPr>
            <p:spPr bwMode="auto">
              <a:xfrm>
                <a:off x="3431" y="1506"/>
                <a:ext cx="160" cy="139"/>
              </a:xfrm>
              <a:custGeom>
                <a:avLst/>
                <a:gdLst>
                  <a:gd name="T0" fmla="*/ 160 w 160"/>
                  <a:gd name="T1" fmla="*/ 107 h 139"/>
                  <a:gd name="T2" fmla="*/ 88 w 160"/>
                  <a:gd name="T3" fmla="*/ 139 h 139"/>
                  <a:gd name="T4" fmla="*/ 34 w 160"/>
                  <a:gd name="T5" fmla="*/ 128 h 139"/>
                  <a:gd name="T6" fmla="*/ 34 w 160"/>
                  <a:gd name="T7" fmla="*/ 128 h 139"/>
                  <a:gd name="T8" fmla="*/ 0 w 160"/>
                  <a:gd name="T9" fmla="*/ 49 h 139"/>
                  <a:gd name="T10" fmla="*/ 112 w 160"/>
                  <a:gd name="T11" fmla="*/ 0 h 139"/>
                  <a:gd name="T12" fmla="*/ 160 w 160"/>
                  <a:gd name="T13" fmla="*/ 10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139">
                    <a:moveTo>
                      <a:pt x="160" y="107"/>
                    </a:moveTo>
                    <a:lnTo>
                      <a:pt x="88" y="139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0" y="49"/>
                    </a:lnTo>
                    <a:lnTo>
                      <a:pt x="112" y="0"/>
                    </a:lnTo>
                    <a:lnTo>
                      <a:pt x="160" y="10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8" name="Freeform 130"/>
              <p:cNvSpPr>
                <a:spLocks/>
              </p:cNvSpPr>
              <p:nvPr/>
            </p:nvSpPr>
            <p:spPr bwMode="auto">
              <a:xfrm>
                <a:off x="3530" y="1506"/>
                <a:ext cx="61" cy="113"/>
              </a:xfrm>
              <a:custGeom>
                <a:avLst/>
                <a:gdLst>
                  <a:gd name="T0" fmla="*/ 13 w 61"/>
                  <a:gd name="T1" fmla="*/ 0 h 113"/>
                  <a:gd name="T2" fmla="*/ 61 w 61"/>
                  <a:gd name="T3" fmla="*/ 107 h 113"/>
                  <a:gd name="T4" fmla="*/ 47 w 61"/>
                  <a:gd name="T5" fmla="*/ 113 h 113"/>
                  <a:gd name="T6" fmla="*/ 0 w 61"/>
                  <a:gd name="T7" fmla="*/ 6 h 113"/>
                  <a:gd name="T8" fmla="*/ 13 w 61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13">
                    <a:moveTo>
                      <a:pt x="13" y="0"/>
                    </a:moveTo>
                    <a:lnTo>
                      <a:pt x="61" y="107"/>
                    </a:lnTo>
                    <a:lnTo>
                      <a:pt x="47" y="113"/>
                    </a:lnTo>
                    <a:lnTo>
                      <a:pt x="0" y="6"/>
                    </a:lnTo>
                    <a:lnTo>
                      <a:pt x="13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19" name="Freeform 131"/>
              <p:cNvSpPr>
                <a:spLocks/>
              </p:cNvSpPr>
              <p:nvPr/>
            </p:nvSpPr>
            <p:spPr bwMode="auto">
              <a:xfrm>
                <a:off x="3465" y="1614"/>
                <a:ext cx="54" cy="31"/>
              </a:xfrm>
              <a:custGeom>
                <a:avLst/>
                <a:gdLst>
                  <a:gd name="T0" fmla="*/ 54 w 54"/>
                  <a:gd name="T1" fmla="*/ 31 h 31"/>
                  <a:gd name="T2" fmla="*/ 0 w 54"/>
                  <a:gd name="T3" fmla="*/ 20 h 31"/>
                  <a:gd name="T4" fmla="*/ 0 w 54"/>
                  <a:gd name="T5" fmla="*/ 20 h 31"/>
                  <a:gd name="T6" fmla="*/ 41 w 54"/>
                  <a:gd name="T7" fmla="*/ 0 h 31"/>
                  <a:gd name="T8" fmla="*/ 54 w 5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1">
                    <a:moveTo>
                      <a:pt x="54" y="31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41" y="0"/>
                    </a:lnTo>
                    <a:lnTo>
                      <a:pt x="54" y="3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0" name="Freeform 132"/>
              <p:cNvSpPr>
                <a:spLocks/>
              </p:cNvSpPr>
              <p:nvPr/>
            </p:nvSpPr>
            <p:spPr bwMode="auto">
              <a:xfrm>
                <a:off x="4339" y="2956"/>
                <a:ext cx="91" cy="123"/>
              </a:xfrm>
              <a:custGeom>
                <a:avLst/>
                <a:gdLst>
                  <a:gd name="T0" fmla="*/ 77 w 90"/>
                  <a:gd name="T1" fmla="*/ 0 h 123"/>
                  <a:gd name="T2" fmla="*/ 77 w 90"/>
                  <a:gd name="T3" fmla="*/ 0 h 123"/>
                  <a:gd name="T4" fmla="*/ 4 w 90"/>
                  <a:gd name="T5" fmla="*/ 6 h 123"/>
                  <a:gd name="T6" fmla="*/ 1 w 90"/>
                  <a:gd name="T7" fmla="*/ 7 h 123"/>
                  <a:gd name="T8" fmla="*/ 0 w 90"/>
                  <a:gd name="T9" fmla="*/ 10 h 123"/>
                  <a:gd name="T10" fmla="*/ 3 w 90"/>
                  <a:gd name="T11" fmla="*/ 41 h 123"/>
                  <a:gd name="T12" fmla="*/ 3 w 90"/>
                  <a:gd name="T13" fmla="*/ 41 h 123"/>
                  <a:gd name="T14" fmla="*/ 3 w 90"/>
                  <a:gd name="T15" fmla="*/ 42 h 123"/>
                  <a:gd name="T16" fmla="*/ 9 w 90"/>
                  <a:gd name="T17" fmla="*/ 119 h 123"/>
                  <a:gd name="T18" fmla="*/ 10 w 90"/>
                  <a:gd name="T19" fmla="*/ 122 h 123"/>
                  <a:gd name="T20" fmla="*/ 13 w 90"/>
                  <a:gd name="T21" fmla="*/ 123 h 123"/>
                  <a:gd name="T22" fmla="*/ 13 w 90"/>
                  <a:gd name="T23" fmla="*/ 123 h 123"/>
                  <a:gd name="T24" fmla="*/ 86 w 90"/>
                  <a:gd name="T25" fmla="*/ 117 h 123"/>
                  <a:gd name="T26" fmla="*/ 89 w 90"/>
                  <a:gd name="T27" fmla="*/ 116 h 123"/>
                  <a:gd name="T28" fmla="*/ 90 w 90"/>
                  <a:gd name="T29" fmla="*/ 113 h 123"/>
                  <a:gd name="T30" fmla="*/ 84 w 90"/>
                  <a:gd name="T31" fmla="*/ 36 h 123"/>
                  <a:gd name="T32" fmla="*/ 81 w 90"/>
                  <a:gd name="T33" fmla="*/ 4 h 123"/>
                  <a:gd name="T34" fmla="*/ 80 w 90"/>
                  <a:gd name="T35" fmla="*/ 1 h 123"/>
                  <a:gd name="T36" fmla="*/ 77 w 90"/>
                  <a:gd name="T37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0" h="123">
                    <a:moveTo>
                      <a:pt x="77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6"/>
                      <a:pt x="1" y="7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9" y="119"/>
                      <a:pt x="9" y="119"/>
                      <a:pt x="9" y="119"/>
                    </a:cubicBezTo>
                    <a:cubicBezTo>
                      <a:pt x="9" y="120"/>
                      <a:pt x="9" y="121"/>
                      <a:pt x="10" y="122"/>
                    </a:cubicBezTo>
                    <a:cubicBezTo>
                      <a:pt x="11" y="122"/>
                      <a:pt x="12" y="123"/>
                      <a:pt x="13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86" y="117"/>
                      <a:pt x="86" y="117"/>
                      <a:pt x="86" y="117"/>
                    </a:cubicBezTo>
                    <a:cubicBezTo>
                      <a:pt x="87" y="117"/>
                      <a:pt x="88" y="116"/>
                      <a:pt x="89" y="116"/>
                    </a:cubicBezTo>
                    <a:cubicBezTo>
                      <a:pt x="89" y="115"/>
                      <a:pt x="90" y="114"/>
                      <a:pt x="90" y="113"/>
                    </a:cubicBezTo>
                    <a:cubicBezTo>
                      <a:pt x="84" y="36"/>
                      <a:pt x="84" y="36"/>
                      <a:pt x="84" y="36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81" y="3"/>
                      <a:pt x="81" y="2"/>
                      <a:pt x="80" y="1"/>
                    </a:cubicBezTo>
                    <a:cubicBezTo>
                      <a:pt x="79" y="0"/>
                      <a:pt x="78" y="0"/>
                      <a:pt x="77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1" name="Freeform 133"/>
              <p:cNvSpPr>
                <a:spLocks/>
              </p:cNvSpPr>
              <p:nvPr/>
            </p:nvSpPr>
            <p:spPr bwMode="auto">
              <a:xfrm>
                <a:off x="4338" y="2997"/>
                <a:ext cx="88" cy="87"/>
              </a:xfrm>
              <a:custGeom>
                <a:avLst/>
                <a:gdLst>
                  <a:gd name="T0" fmla="*/ 81 w 87"/>
                  <a:gd name="T1" fmla="*/ 0 h 87"/>
                  <a:gd name="T2" fmla="*/ 0 w 87"/>
                  <a:gd name="T3" fmla="*/ 6 h 87"/>
                  <a:gd name="T4" fmla="*/ 6 w 87"/>
                  <a:gd name="T5" fmla="*/ 83 h 87"/>
                  <a:gd name="T6" fmla="*/ 7 w 87"/>
                  <a:gd name="T7" fmla="*/ 86 h 87"/>
                  <a:gd name="T8" fmla="*/ 10 w 87"/>
                  <a:gd name="T9" fmla="*/ 87 h 87"/>
                  <a:gd name="T10" fmla="*/ 83 w 87"/>
                  <a:gd name="T11" fmla="*/ 81 h 87"/>
                  <a:gd name="T12" fmla="*/ 86 w 87"/>
                  <a:gd name="T13" fmla="*/ 80 h 87"/>
                  <a:gd name="T14" fmla="*/ 87 w 87"/>
                  <a:gd name="T15" fmla="*/ 77 h 87"/>
                  <a:gd name="T16" fmla="*/ 81 w 87"/>
                  <a:gd name="T17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87">
                    <a:moveTo>
                      <a:pt x="81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6" y="84"/>
                      <a:pt x="6" y="85"/>
                      <a:pt x="7" y="86"/>
                    </a:cubicBezTo>
                    <a:cubicBezTo>
                      <a:pt x="8" y="87"/>
                      <a:pt x="9" y="87"/>
                      <a:pt x="10" y="87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4" y="81"/>
                      <a:pt x="85" y="81"/>
                      <a:pt x="86" y="80"/>
                    </a:cubicBezTo>
                    <a:cubicBezTo>
                      <a:pt x="86" y="79"/>
                      <a:pt x="87" y="78"/>
                      <a:pt x="87" y="77"/>
                    </a:cubicBezTo>
                    <a:lnTo>
                      <a:pt x="8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2" name="Freeform 134"/>
              <p:cNvSpPr>
                <a:spLocks/>
              </p:cNvSpPr>
              <p:nvPr/>
            </p:nvSpPr>
            <p:spPr bwMode="auto">
              <a:xfrm>
                <a:off x="4347" y="3009"/>
                <a:ext cx="30" cy="12"/>
              </a:xfrm>
              <a:custGeom>
                <a:avLst/>
                <a:gdLst>
                  <a:gd name="T0" fmla="*/ 29 w 29"/>
                  <a:gd name="T1" fmla="*/ 9 h 12"/>
                  <a:gd name="T2" fmla="*/ 28 w 29"/>
                  <a:gd name="T3" fmla="*/ 10 h 12"/>
                  <a:gd name="T4" fmla="*/ 1 w 29"/>
                  <a:gd name="T5" fmla="*/ 12 h 12"/>
                  <a:gd name="T6" fmla="*/ 1 w 29"/>
                  <a:gd name="T7" fmla="*/ 11 h 12"/>
                  <a:gd name="T8" fmla="*/ 0 w 29"/>
                  <a:gd name="T9" fmla="*/ 2 h 12"/>
                  <a:gd name="T10" fmla="*/ 1 w 29"/>
                  <a:gd name="T11" fmla="*/ 2 h 12"/>
                  <a:gd name="T12" fmla="*/ 27 w 29"/>
                  <a:gd name="T13" fmla="*/ 0 h 12"/>
                  <a:gd name="T14" fmla="*/ 28 w 29"/>
                  <a:gd name="T15" fmla="*/ 0 h 12"/>
                  <a:gd name="T16" fmla="*/ 29 w 29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2">
                    <a:moveTo>
                      <a:pt x="29" y="9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29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3" name="Freeform 135"/>
              <p:cNvSpPr>
                <a:spLocks/>
              </p:cNvSpPr>
              <p:nvPr/>
            </p:nvSpPr>
            <p:spPr bwMode="auto">
              <a:xfrm>
                <a:off x="4384" y="3007"/>
                <a:ext cx="11" cy="11"/>
              </a:xfrm>
              <a:custGeom>
                <a:avLst/>
                <a:gdLst>
                  <a:gd name="T0" fmla="*/ 11 w 11"/>
                  <a:gd name="T1" fmla="*/ 9 h 11"/>
                  <a:gd name="T2" fmla="*/ 10 w 11"/>
                  <a:gd name="T3" fmla="*/ 10 h 11"/>
                  <a:gd name="T4" fmla="*/ 2 w 11"/>
                  <a:gd name="T5" fmla="*/ 11 h 11"/>
                  <a:gd name="T6" fmla="*/ 1 w 11"/>
                  <a:gd name="T7" fmla="*/ 10 h 11"/>
                  <a:gd name="T8" fmla="*/ 0 w 11"/>
                  <a:gd name="T9" fmla="*/ 2 h 11"/>
                  <a:gd name="T10" fmla="*/ 1 w 11"/>
                  <a:gd name="T11" fmla="*/ 1 h 11"/>
                  <a:gd name="T12" fmla="*/ 10 w 11"/>
                  <a:gd name="T13" fmla="*/ 0 h 11"/>
                  <a:gd name="T14" fmla="*/ 10 w 11"/>
                  <a:gd name="T15" fmla="*/ 1 h 11"/>
                  <a:gd name="T16" fmla="*/ 11 w 11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11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1"/>
                    </a:cubicBezTo>
                    <a:lnTo>
                      <a:pt x="11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4" name="Freeform 136"/>
              <p:cNvSpPr>
                <a:spLocks/>
              </p:cNvSpPr>
              <p:nvPr/>
            </p:nvSpPr>
            <p:spPr bwMode="auto">
              <a:xfrm>
                <a:off x="4403" y="3006"/>
                <a:ext cx="10" cy="10"/>
              </a:xfrm>
              <a:custGeom>
                <a:avLst/>
                <a:gdLst>
                  <a:gd name="T0" fmla="*/ 10 w 10"/>
                  <a:gd name="T1" fmla="*/ 9 h 10"/>
                  <a:gd name="T2" fmla="*/ 10 w 10"/>
                  <a:gd name="T3" fmla="*/ 10 h 10"/>
                  <a:gd name="T4" fmla="*/ 1 w 10"/>
                  <a:gd name="T5" fmla="*/ 10 h 10"/>
                  <a:gd name="T6" fmla="*/ 0 w 10"/>
                  <a:gd name="T7" fmla="*/ 10 h 10"/>
                  <a:gd name="T8" fmla="*/ 0 w 10"/>
                  <a:gd name="T9" fmla="*/ 1 h 10"/>
                  <a:gd name="T10" fmla="*/ 0 w 10"/>
                  <a:gd name="T11" fmla="*/ 0 h 10"/>
                  <a:gd name="T12" fmla="*/ 9 w 10"/>
                  <a:gd name="T13" fmla="*/ 0 h 10"/>
                  <a:gd name="T14" fmla="*/ 10 w 10"/>
                  <a:gd name="T15" fmla="*/ 0 h 10"/>
                  <a:gd name="T16" fmla="*/ 10 w 10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10" y="9"/>
                    </a:moveTo>
                    <a:lnTo>
                      <a:pt x="10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5" name="Freeform 137"/>
              <p:cNvSpPr>
                <a:spLocks/>
              </p:cNvSpPr>
              <p:nvPr/>
            </p:nvSpPr>
            <p:spPr bwMode="auto">
              <a:xfrm>
                <a:off x="4348" y="3028"/>
                <a:ext cx="11" cy="11"/>
              </a:xfrm>
              <a:custGeom>
                <a:avLst/>
                <a:gdLst>
                  <a:gd name="T0" fmla="*/ 11 w 11"/>
                  <a:gd name="T1" fmla="*/ 10 h 11"/>
                  <a:gd name="T2" fmla="*/ 10 w 11"/>
                  <a:gd name="T3" fmla="*/ 10 h 11"/>
                  <a:gd name="T4" fmla="*/ 2 w 11"/>
                  <a:gd name="T5" fmla="*/ 11 h 11"/>
                  <a:gd name="T6" fmla="*/ 1 w 11"/>
                  <a:gd name="T7" fmla="*/ 10 h 11"/>
                  <a:gd name="T8" fmla="*/ 0 w 11"/>
                  <a:gd name="T9" fmla="*/ 2 h 11"/>
                  <a:gd name="T10" fmla="*/ 1 w 11"/>
                  <a:gd name="T11" fmla="*/ 1 h 11"/>
                  <a:gd name="T12" fmla="*/ 10 w 11"/>
                  <a:gd name="T13" fmla="*/ 0 h 11"/>
                  <a:gd name="T14" fmla="*/ 10 w 11"/>
                  <a:gd name="T15" fmla="*/ 1 h 11"/>
                  <a:gd name="T16" fmla="*/ 11 w 11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11" y="10"/>
                    </a:moveTo>
                    <a:cubicBezTo>
                      <a:pt x="11" y="10"/>
                      <a:pt x="11" y="10"/>
                      <a:pt x="10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lnTo>
                      <a:pt x="11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6" name="Freeform 138"/>
              <p:cNvSpPr>
                <a:spLocks/>
              </p:cNvSpPr>
              <p:nvPr/>
            </p:nvSpPr>
            <p:spPr bwMode="auto">
              <a:xfrm>
                <a:off x="4368" y="3027"/>
                <a:ext cx="10" cy="10"/>
              </a:xfrm>
              <a:custGeom>
                <a:avLst/>
                <a:gdLst>
                  <a:gd name="T0" fmla="*/ 10 w 10"/>
                  <a:gd name="T1" fmla="*/ 9 h 10"/>
                  <a:gd name="T2" fmla="*/ 10 w 10"/>
                  <a:gd name="T3" fmla="*/ 10 h 10"/>
                  <a:gd name="T4" fmla="*/ 1 w 10"/>
                  <a:gd name="T5" fmla="*/ 10 h 10"/>
                  <a:gd name="T6" fmla="*/ 0 w 10"/>
                  <a:gd name="T7" fmla="*/ 10 h 10"/>
                  <a:gd name="T8" fmla="*/ 0 w 10"/>
                  <a:gd name="T9" fmla="*/ 1 h 10"/>
                  <a:gd name="T10" fmla="*/ 0 w 10"/>
                  <a:gd name="T11" fmla="*/ 1 h 10"/>
                  <a:gd name="T12" fmla="*/ 9 w 10"/>
                  <a:gd name="T13" fmla="*/ 0 h 10"/>
                  <a:gd name="T14" fmla="*/ 10 w 10"/>
                  <a:gd name="T15" fmla="*/ 0 h 10"/>
                  <a:gd name="T16" fmla="*/ 10 w 10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10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lnTo>
                      <a:pt x="1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7" name="Freeform 139"/>
              <p:cNvSpPr>
                <a:spLocks/>
              </p:cNvSpPr>
              <p:nvPr/>
            </p:nvSpPr>
            <p:spPr bwMode="auto">
              <a:xfrm>
                <a:off x="4386" y="3025"/>
                <a:ext cx="10" cy="11"/>
              </a:xfrm>
              <a:custGeom>
                <a:avLst/>
                <a:gdLst>
                  <a:gd name="T0" fmla="*/ 10 w 10"/>
                  <a:gd name="T1" fmla="*/ 10 h 11"/>
                  <a:gd name="T2" fmla="*/ 10 w 10"/>
                  <a:gd name="T3" fmla="*/ 10 h 11"/>
                  <a:gd name="T4" fmla="*/ 1 w 10"/>
                  <a:gd name="T5" fmla="*/ 11 h 11"/>
                  <a:gd name="T6" fmla="*/ 1 w 10"/>
                  <a:gd name="T7" fmla="*/ 10 h 11"/>
                  <a:gd name="T8" fmla="*/ 0 w 10"/>
                  <a:gd name="T9" fmla="*/ 2 h 11"/>
                  <a:gd name="T10" fmla="*/ 0 w 10"/>
                  <a:gd name="T11" fmla="*/ 1 h 11"/>
                  <a:gd name="T12" fmla="*/ 9 w 10"/>
                  <a:gd name="T13" fmla="*/ 0 h 11"/>
                  <a:gd name="T14" fmla="*/ 10 w 10"/>
                  <a:gd name="T15" fmla="*/ 1 h 11"/>
                  <a:gd name="T16" fmla="*/ 10 w 10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1">
                    <a:moveTo>
                      <a:pt x="10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1"/>
                      <a:pt x="10" y="1"/>
                    </a:cubicBezTo>
                    <a:lnTo>
                      <a:pt x="10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8" name="Freeform 140"/>
              <p:cNvSpPr>
                <a:spLocks/>
              </p:cNvSpPr>
              <p:nvPr/>
            </p:nvSpPr>
            <p:spPr bwMode="auto">
              <a:xfrm>
                <a:off x="4404" y="3024"/>
                <a:ext cx="11" cy="11"/>
              </a:xfrm>
              <a:custGeom>
                <a:avLst/>
                <a:gdLst>
                  <a:gd name="T0" fmla="*/ 11 w 11"/>
                  <a:gd name="T1" fmla="*/ 9 h 11"/>
                  <a:gd name="T2" fmla="*/ 10 w 11"/>
                  <a:gd name="T3" fmla="*/ 10 h 11"/>
                  <a:gd name="T4" fmla="*/ 1 w 11"/>
                  <a:gd name="T5" fmla="*/ 11 h 11"/>
                  <a:gd name="T6" fmla="*/ 1 w 11"/>
                  <a:gd name="T7" fmla="*/ 10 h 11"/>
                  <a:gd name="T8" fmla="*/ 0 w 11"/>
                  <a:gd name="T9" fmla="*/ 1 h 11"/>
                  <a:gd name="T10" fmla="*/ 1 w 11"/>
                  <a:gd name="T11" fmla="*/ 1 h 11"/>
                  <a:gd name="T12" fmla="*/ 9 w 11"/>
                  <a:gd name="T13" fmla="*/ 0 h 11"/>
                  <a:gd name="T14" fmla="*/ 10 w 11"/>
                  <a:gd name="T15" fmla="*/ 1 h 11"/>
                  <a:gd name="T16" fmla="*/ 11 w 11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11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10" y="1"/>
                      <a:pt x="10" y="1"/>
                    </a:cubicBezTo>
                    <a:lnTo>
                      <a:pt x="11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29" name="Freeform 141"/>
              <p:cNvSpPr>
                <a:spLocks/>
              </p:cNvSpPr>
              <p:nvPr/>
            </p:nvSpPr>
            <p:spPr bwMode="auto">
              <a:xfrm>
                <a:off x="4350" y="3047"/>
                <a:ext cx="10" cy="10"/>
              </a:xfrm>
              <a:custGeom>
                <a:avLst/>
                <a:gdLst>
                  <a:gd name="T0" fmla="*/ 10 w 10"/>
                  <a:gd name="T1" fmla="*/ 9 h 10"/>
                  <a:gd name="T2" fmla="*/ 10 w 10"/>
                  <a:gd name="T3" fmla="*/ 9 h 10"/>
                  <a:gd name="T4" fmla="*/ 1 w 10"/>
                  <a:gd name="T5" fmla="*/ 10 h 10"/>
                  <a:gd name="T6" fmla="*/ 0 w 10"/>
                  <a:gd name="T7" fmla="*/ 10 h 10"/>
                  <a:gd name="T8" fmla="*/ 0 w 10"/>
                  <a:gd name="T9" fmla="*/ 1 h 10"/>
                  <a:gd name="T10" fmla="*/ 0 w 10"/>
                  <a:gd name="T11" fmla="*/ 0 h 10"/>
                  <a:gd name="T12" fmla="*/ 9 w 10"/>
                  <a:gd name="T13" fmla="*/ 0 h 10"/>
                  <a:gd name="T14" fmla="*/ 10 w 10"/>
                  <a:gd name="T15" fmla="*/ 0 h 10"/>
                  <a:gd name="T16" fmla="*/ 10 w 10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10" y="9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0" name="Freeform 142"/>
              <p:cNvSpPr>
                <a:spLocks/>
              </p:cNvSpPr>
              <p:nvPr/>
            </p:nvSpPr>
            <p:spPr bwMode="auto">
              <a:xfrm>
                <a:off x="4369" y="3045"/>
                <a:ext cx="11" cy="11"/>
              </a:xfrm>
              <a:custGeom>
                <a:avLst/>
                <a:gdLst>
                  <a:gd name="T0" fmla="*/ 11 w 11"/>
                  <a:gd name="T1" fmla="*/ 9 h 11"/>
                  <a:gd name="T2" fmla="*/ 10 w 11"/>
                  <a:gd name="T3" fmla="*/ 10 h 11"/>
                  <a:gd name="T4" fmla="*/ 1 w 11"/>
                  <a:gd name="T5" fmla="*/ 11 h 11"/>
                  <a:gd name="T6" fmla="*/ 1 w 11"/>
                  <a:gd name="T7" fmla="*/ 10 h 11"/>
                  <a:gd name="T8" fmla="*/ 0 w 11"/>
                  <a:gd name="T9" fmla="*/ 1 h 11"/>
                  <a:gd name="T10" fmla="*/ 1 w 11"/>
                  <a:gd name="T11" fmla="*/ 1 h 11"/>
                  <a:gd name="T12" fmla="*/ 9 w 11"/>
                  <a:gd name="T13" fmla="*/ 0 h 11"/>
                  <a:gd name="T14" fmla="*/ 10 w 11"/>
                  <a:gd name="T15" fmla="*/ 1 h 11"/>
                  <a:gd name="T16" fmla="*/ 11 w 11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11" y="9"/>
                    </a:moveTo>
                    <a:cubicBezTo>
                      <a:pt x="11" y="10"/>
                      <a:pt x="10" y="10"/>
                      <a:pt x="1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1"/>
                    </a:cubicBezTo>
                    <a:lnTo>
                      <a:pt x="11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1" name="Freeform 143"/>
              <p:cNvSpPr>
                <a:spLocks/>
              </p:cNvSpPr>
              <p:nvPr/>
            </p:nvSpPr>
            <p:spPr bwMode="auto">
              <a:xfrm>
                <a:off x="4387" y="3044"/>
                <a:ext cx="11" cy="10"/>
              </a:xfrm>
              <a:custGeom>
                <a:avLst/>
                <a:gdLst>
                  <a:gd name="T0" fmla="*/ 11 w 11"/>
                  <a:gd name="T1" fmla="*/ 9 h 10"/>
                  <a:gd name="T2" fmla="*/ 10 w 11"/>
                  <a:gd name="T3" fmla="*/ 10 h 10"/>
                  <a:gd name="T4" fmla="*/ 2 w 11"/>
                  <a:gd name="T5" fmla="*/ 10 h 10"/>
                  <a:gd name="T6" fmla="*/ 1 w 11"/>
                  <a:gd name="T7" fmla="*/ 10 h 10"/>
                  <a:gd name="T8" fmla="*/ 0 w 11"/>
                  <a:gd name="T9" fmla="*/ 1 h 10"/>
                  <a:gd name="T10" fmla="*/ 1 w 11"/>
                  <a:gd name="T11" fmla="*/ 0 h 10"/>
                  <a:gd name="T12" fmla="*/ 10 w 11"/>
                  <a:gd name="T13" fmla="*/ 0 h 10"/>
                  <a:gd name="T14" fmla="*/ 10 w 11"/>
                  <a:gd name="T15" fmla="*/ 0 h 10"/>
                  <a:gd name="T16" fmla="*/ 11 w 11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11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1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2" name="Freeform 144"/>
              <p:cNvSpPr>
                <a:spLocks/>
              </p:cNvSpPr>
              <p:nvPr/>
            </p:nvSpPr>
            <p:spPr bwMode="auto">
              <a:xfrm>
                <a:off x="4351" y="3065"/>
                <a:ext cx="12" cy="10"/>
              </a:xfrm>
              <a:custGeom>
                <a:avLst/>
                <a:gdLst>
                  <a:gd name="T0" fmla="*/ 11 w 11"/>
                  <a:gd name="T1" fmla="*/ 9 h 10"/>
                  <a:gd name="T2" fmla="*/ 10 w 11"/>
                  <a:gd name="T3" fmla="*/ 10 h 10"/>
                  <a:gd name="T4" fmla="*/ 2 w 11"/>
                  <a:gd name="T5" fmla="*/ 10 h 10"/>
                  <a:gd name="T6" fmla="*/ 1 w 11"/>
                  <a:gd name="T7" fmla="*/ 10 h 10"/>
                  <a:gd name="T8" fmla="*/ 0 w 11"/>
                  <a:gd name="T9" fmla="*/ 1 h 10"/>
                  <a:gd name="T10" fmla="*/ 1 w 11"/>
                  <a:gd name="T11" fmla="*/ 0 h 10"/>
                  <a:gd name="T12" fmla="*/ 9 w 11"/>
                  <a:gd name="T13" fmla="*/ 0 h 10"/>
                  <a:gd name="T14" fmla="*/ 10 w 11"/>
                  <a:gd name="T15" fmla="*/ 0 h 10"/>
                  <a:gd name="T16" fmla="*/ 11 w 11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11" y="9"/>
                    </a:moveTo>
                    <a:cubicBezTo>
                      <a:pt x="11" y="9"/>
                      <a:pt x="11" y="10"/>
                      <a:pt x="1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1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3" name="Freeform 145"/>
              <p:cNvSpPr>
                <a:spLocks/>
              </p:cNvSpPr>
              <p:nvPr/>
            </p:nvSpPr>
            <p:spPr bwMode="auto">
              <a:xfrm>
                <a:off x="4370" y="3063"/>
                <a:ext cx="11" cy="11"/>
              </a:xfrm>
              <a:custGeom>
                <a:avLst/>
                <a:gdLst>
                  <a:gd name="T0" fmla="*/ 11 w 11"/>
                  <a:gd name="T1" fmla="*/ 10 h 11"/>
                  <a:gd name="T2" fmla="*/ 10 w 11"/>
                  <a:gd name="T3" fmla="*/ 10 h 11"/>
                  <a:gd name="T4" fmla="*/ 2 w 11"/>
                  <a:gd name="T5" fmla="*/ 11 h 11"/>
                  <a:gd name="T6" fmla="*/ 1 w 11"/>
                  <a:gd name="T7" fmla="*/ 10 h 11"/>
                  <a:gd name="T8" fmla="*/ 0 w 11"/>
                  <a:gd name="T9" fmla="*/ 2 h 11"/>
                  <a:gd name="T10" fmla="*/ 1 w 11"/>
                  <a:gd name="T11" fmla="*/ 1 h 11"/>
                  <a:gd name="T12" fmla="*/ 10 w 11"/>
                  <a:gd name="T13" fmla="*/ 0 h 11"/>
                  <a:gd name="T14" fmla="*/ 10 w 11"/>
                  <a:gd name="T15" fmla="*/ 1 h 11"/>
                  <a:gd name="T16" fmla="*/ 11 w 11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11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lnTo>
                      <a:pt x="11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4" name="Freeform 146"/>
              <p:cNvSpPr>
                <a:spLocks/>
              </p:cNvSpPr>
              <p:nvPr/>
            </p:nvSpPr>
            <p:spPr bwMode="auto">
              <a:xfrm>
                <a:off x="4389" y="3062"/>
                <a:ext cx="10" cy="11"/>
              </a:xfrm>
              <a:custGeom>
                <a:avLst/>
                <a:gdLst>
                  <a:gd name="T0" fmla="*/ 10 w 10"/>
                  <a:gd name="T1" fmla="*/ 9 h 11"/>
                  <a:gd name="T2" fmla="*/ 10 w 10"/>
                  <a:gd name="T3" fmla="*/ 10 h 11"/>
                  <a:gd name="T4" fmla="*/ 1 w 10"/>
                  <a:gd name="T5" fmla="*/ 11 h 11"/>
                  <a:gd name="T6" fmla="*/ 0 w 10"/>
                  <a:gd name="T7" fmla="*/ 10 h 11"/>
                  <a:gd name="T8" fmla="*/ 0 w 10"/>
                  <a:gd name="T9" fmla="*/ 1 h 11"/>
                  <a:gd name="T10" fmla="*/ 0 w 10"/>
                  <a:gd name="T11" fmla="*/ 1 h 11"/>
                  <a:gd name="T12" fmla="*/ 9 w 10"/>
                  <a:gd name="T13" fmla="*/ 0 h 11"/>
                  <a:gd name="T14" fmla="*/ 10 w 10"/>
                  <a:gd name="T15" fmla="*/ 1 h 11"/>
                  <a:gd name="T16" fmla="*/ 10 w 10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1">
                    <a:moveTo>
                      <a:pt x="10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0"/>
                      <a:pt x="0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1"/>
                    </a:cubicBezTo>
                    <a:lnTo>
                      <a:pt x="1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5" name="Freeform 147"/>
              <p:cNvSpPr>
                <a:spLocks/>
              </p:cNvSpPr>
              <p:nvPr/>
            </p:nvSpPr>
            <p:spPr bwMode="auto">
              <a:xfrm>
                <a:off x="4407" y="3060"/>
                <a:ext cx="11" cy="11"/>
              </a:xfrm>
              <a:custGeom>
                <a:avLst/>
                <a:gdLst>
                  <a:gd name="T0" fmla="*/ 11 w 11"/>
                  <a:gd name="T1" fmla="*/ 10 h 11"/>
                  <a:gd name="T2" fmla="*/ 10 w 11"/>
                  <a:gd name="T3" fmla="*/ 10 h 11"/>
                  <a:gd name="T4" fmla="*/ 1 w 11"/>
                  <a:gd name="T5" fmla="*/ 11 h 11"/>
                  <a:gd name="T6" fmla="*/ 1 w 11"/>
                  <a:gd name="T7" fmla="*/ 11 h 11"/>
                  <a:gd name="T8" fmla="*/ 0 w 11"/>
                  <a:gd name="T9" fmla="*/ 2 h 11"/>
                  <a:gd name="T10" fmla="*/ 1 w 11"/>
                  <a:gd name="T11" fmla="*/ 1 h 11"/>
                  <a:gd name="T12" fmla="*/ 9 w 11"/>
                  <a:gd name="T13" fmla="*/ 1 h 11"/>
                  <a:gd name="T14" fmla="*/ 10 w 11"/>
                  <a:gd name="T15" fmla="*/ 1 h 11"/>
                  <a:gd name="T16" fmla="*/ 11 w 11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11" y="10"/>
                    </a:moveTo>
                    <a:cubicBezTo>
                      <a:pt x="11" y="10"/>
                      <a:pt x="10" y="10"/>
                      <a:pt x="10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0"/>
                      <a:pt x="10" y="1"/>
                      <a:pt x="10" y="1"/>
                    </a:cubicBezTo>
                    <a:lnTo>
                      <a:pt x="11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6" name="Freeform 148"/>
              <p:cNvSpPr>
                <a:spLocks/>
              </p:cNvSpPr>
              <p:nvPr/>
            </p:nvSpPr>
            <p:spPr bwMode="auto">
              <a:xfrm>
                <a:off x="4405" y="3042"/>
                <a:ext cx="11" cy="11"/>
              </a:xfrm>
              <a:custGeom>
                <a:avLst/>
                <a:gdLst>
                  <a:gd name="T0" fmla="*/ 11 w 11"/>
                  <a:gd name="T1" fmla="*/ 10 h 11"/>
                  <a:gd name="T2" fmla="*/ 11 w 11"/>
                  <a:gd name="T3" fmla="*/ 10 h 11"/>
                  <a:gd name="T4" fmla="*/ 2 w 11"/>
                  <a:gd name="T5" fmla="*/ 11 h 11"/>
                  <a:gd name="T6" fmla="*/ 1 w 11"/>
                  <a:gd name="T7" fmla="*/ 10 h 11"/>
                  <a:gd name="T8" fmla="*/ 1 w 11"/>
                  <a:gd name="T9" fmla="*/ 2 h 11"/>
                  <a:gd name="T10" fmla="*/ 1 w 11"/>
                  <a:gd name="T11" fmla="*/ 1 h 11"/>
                  <a:gd name="T12" fmla="*/ 10 w 11"/>
                  <a:gd name="T13" fmla="*/ 0 h 11"/>
                  <a:gd name="T14" fmla="*/ 10 w 11"/>
                  <a:gd name="T15" fmla="*/ 1 h 11"/>
                  <a:gd name="T16" fmla="*/ 11 w 11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11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lnTo>
                      <a:pt x="11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7" name="Freeform 149"/>
              <p:cNvSpPr>
                <a:spLocks/>
              </p:cNvSpPr>
              <p:nvPr/>
            </p:nvSpPr>
            <p:spPr bwMode="auto">
              <a:xfrm>
                <a:off x="4335" y="2961"/>
                <a:ext cx="85" cy="42"/>
              </a:xfrm>
              <a:custGeom>
                <a:avLst/>
                <a:gdLst>
                  <a:gd name="T0" fmla="*/ 81 w 84"/>
                  <a:gd name="T1" fmla="*/ 4 h 42"/>
                  <a:gd name="T2" fmla="*/ 80 w 84"/>
                  <a:gd name="T3" fmla="*/ 1 h 42"/>
                  <a:gd name="T4" fmla="*/ 77 w 84"/>
                  <a:gd name="T5" fmla="*/ 0 h 42"/>
                  <a:gd name="T6" fmla="*/ 4 w 84"/>
                  <a:gd name="T7" fmla="*/ 6 h 42"/>
                  <a:gd name="T8" fmla="*/ 1 w 84"/>
                  <a:gd name="T9" fmla="*/ 7 h 42"/>
                  <a:gd name="T10" fmla="*/ 0 w 84"/>
                  <a:gd name="T11" fmla="*/ 10 h 42"/>
                  <a:gd name="T12" fmla="*/ 3 w 84"/>
                  <a:gd name="T13" fmla="*/ 42 h 42"/>
                  <a:gd name="T14" fmla="*/ 84 w 84"/>
                  <a:gd name="T15" fmla="*/ 36 h 42"/>
                  <a:gd name="T16" fmla="*/ 81 w 84"/>
                  <a:gd name="T17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42">
                    <a:moveTo>
                      <a:pt x="81" y="4"/>
                    </a:moveTo>
                    <a:cubicBezTo>
                      <a:pt x="81" y="3"/>
                      <a:pt x="81" y="2"/>
                      <a:pt x="80" y="1"/>
                    </a:cubicBezTo>
                    <a:cubicBezTo>
                      <a:pt x="79" y="1"/>
                      <a:pt x="78" y="0"/>
                      <a:pt x="77" y="0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84" y="36"/>
                      <a:pt x="84" y="36"/>
                      <a:pt x="84" y="36"/>
                    </a:cubicBezTo>
                    <a:lnTo>
                      <a:pt x="81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8" name="Freeform 150"/>
              <p:cNvSpPr>
                <a:spLocks/>
              </p:cNvSpPr>
              <p:nvPr/>
            </p:nvSpPr>
            <p:spPr bwMode="auto">
              <a:xfrm>
                <a:off x="4343" y="2968"/>
                <a:ext cx="70" cy="28"/>
              </a:xfrm>
              <a:custGeom>
                <a:avLst/>
                <a:gdLst>
                  <a:gd name="T0" fmla="*/ 3 w 69"/>
                  <a:gd name="T1" fmla="*/ 28 h 28"/>
                  <a:gd name="T2" fmla="*/ 2 w 69"/>
                  <a:gd name="T3" fmla="*/ 28 h 28"/>
                  <a:gd name="T4" fmla="*/ 1 w 69"/>
                  <a:gd name="T5" fmla="*/ 26 h 28"/>
                  <a:gd name="T6" fmla="*/ 0 w 69"/>
                  <a:gd name="T7" fmla="*/ 8 h 28"/>
                  <a:gd name="T8" fmla="*/ 0 w 69"/>
                  <a:gd name="T9" fmla="*/ 6 h 28"/>
                  <a:gd name="T10" fmla="*/ 2 w 69"/>
                  <a:gd name="T11" fmla="*/ 5 h 28"/>
                  <a:gd name="T12" fmla="*/ 65 w 69"/>
                  <a:gd name="T13" fmla="*/ 0 h 28"/>
                  <a:gd name="T14" fmla="*/ 67 w 69"/>
                  <a:gd name="T15" fmla="*/ 1 h 28"/>
                  <a:gd name="T16" fmla="*/ 67 w 69"/>
                  <a:gd name="T17" fmla="*/ 2 h 28"/>
                  <a:gd name="T18" fmla="*/ 69 w 69"/>
                  <a:gd name="T19" fmla="*/ 21 h 28"/>
                  <a:gd name="T20" fmla="*/ 68 w 69"/>
                  <a:gd name="T21" fmla="*/ 23 h 28"/>
                  <a:gd name="T22" fmla="*/ 67 w 69"/>
                  <a:gd name="T23" fmla="*/ 23 h 28"/>
                  <a:gd name="T24" fmla="*/ 3 w 69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28">
                    <a:moveTo>
                      <a:pt x="3" y="28"/>
                    </a:moveTo>
                    <a:cubicBezTo>
                      <a:pt x="3" y="28"/>
                      <a:pt x="2" y="28"/>
                      <a:pt x="2" y="28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6" y="0"/>
                      <a:pt x="67" y="1"/>
                    </a:cubicBezTo>
                    <a:cubicBezTo>
                      <a:pt x="67" y="1"/>
                      <a:pt x="67" y="2"/>
                      <a:pt x="67" y="2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9" y="22"/>
                      <a:pt x="68" y="23"/>
                    </a:cubicBezTo>
                    <a:cubicBezTo>
                      <a:pt x="68" y="23"/>
                      <a:pt x="67" y="23"/>
                      <a:pt x="67" y="23"/>
                    </a:cubicBezTo>
                    <a:lnTo>
                      <a:pt x="3" y="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39" name="Freeform 151"/>
              <p:cNvSpPr>
                <a:spLocks/>
              </p:cNvSpPr>
              <p:nvPr/>
            </p:nvSpPr>
            <p:spPr bwMode="auto">
              <a:xfrm>
                <a:off x="4338" y="2996"/>
                <a:ext cx="82" cy="7"/>
              </a:xfrm>
              <a:custGeom>
                <a:avLst/>
                <a:gdLst>
                  <a:gd name="T0" fmla="*/ 82 w 82"/>
                  <a:gd name="T1" fmla="*/ 1 h 7"/>
                  <a:gd name="T2" fmla="*/ 0 w 82"/>
                  <a:gd name="T3" fmla="*/ 7 h 7"/>
                  <a:gd name="T4" fmla="*/ 0 w 82"/>
                  <a:gd name="T5" fmla="*/ 6 h 7"/>
                  <a:gd name="T6" fmla="*/ 82 w 82"/>
                  <a:gd name="T7" fmla="*/ 0 h 7"/>
                  <a:gd name="T8" fmla="*/ 82 w 8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7">
                    <a:moveTo>
                      <a:pt x="82" y="1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82" y="0"/>
                    </a:lnTo>
                    <a:lnTo>
                      <a:pt x="8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0" name="Rectangle 152"/>
              <p:cNvSpPr>
                <a:spLocks noChangeArrowheads="1"/>
              </p:cNvSpPr>
              <p:nvPr/>
            </p:nvSpPr>
            <p:spPr bwMode="auto">
              <a:xfrm>
                <a:off x="3837" y="3121"/>
                <a:ext cx="43" cy="89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1" name="Freeform 153"/>
              <p:cNvSpPr>
                <a:spLocks/>
              </p:cNvSpPr>
              <p:nvPr/>
            </p:nvSpPr>
            <p:spPr bwMode="auto">
              <a:xfrm>
                <a:off x="3840" y="3125"/>
                <a:ext cx="6" cy="9"/>
              </a:xfrm>
              <a:custGeom>
                <a:avLst/>
                <a:gdLst>
                  <a:gd name="T0" fmla="*/ 0 w 6"/>
                  <a:gd name="T1" fmla="*/ 0 h 9"/>
                  <a:gd name="T2" fmla="*/ 4 w 6"/>
                  <a:gd name="T3" fmla="*/ 9 h 9"/>
                  <a:gd name="T4" fmla="*/ 6 w 6"/>
                  <a:gd name="T5" fmla="*/ 8 h 9"/>
                  <a:gd name="T6" fmla="*/ 1 w 6"/>
                  <a:gd name="T7" fmla="*/ 0 h 9"/>
                  <a:gd name="T8" fmla="*/ 0 w 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lnTo>
                      <a:pt x="4" y="9"/>
                    </a:lnTo>
                    <a:lnTo>
                      <a:pt x="6" y="8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2" name="Freeform 154"/>
              <p:cNvSpPr>
                <a:spLocks/>
              </p:cNvSpPr>
              <p:nvPr/>
            </p:nvSpPr>
            <p:spPr bwMode="auto">
              <a:xfrm>
                <a:off x="3840" y="3125"/>
                <a:ext cx="4" cy="10"/>
              </a:xfrm>
              <a:custGeom>
                <a:avLst/>
                <a:gdLst>
                  <a:gd name="T0" fmla="*/ 0 w 4"/>
                  <a:gd name="T1" fmla="*/ 0 h 10"/>
                  <a:gd name="T2" fmla="*/ 2 w 4"/>
                  <a:gd name="T3" fmla="*/ 10 h 10"/>
                  <a:gd name="T4" fmla="*/ 4 w 4"/>
                  <a:gd name="T5" fmla="*/ 9 h 10"/>
                  <a:gd name="T6" fmla="*/ 0 w 4"/>
                  <a:gd name="T7" fmla="*/ 0 h 10"/>
                  <a:gd name="T8" fmla="*/ 0 w 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lnTo>
                      <a:pt x="2" y="10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3" name="Freeform 155"/>
              <p:cNvSpPr>
                <a:spLocks/>
              </p:cNvSpPr>
              <p:nvPr/>
            </p:nvSpPr>
            <p:spPr bwMode="auto">
              <a:xfrm>
                <a:off x="3841" y="3125"/>
                <a:ext cx="6" cy="8"/>
              </a:xfrm>
              <a:custGeom>
                <a:avLst/>
                <a:gdLst>
                  <a:gd name="T0" fmla="*/ 5 w 6"/>
                  <a:gd name="T1" fmla="*/ 8 h 8"/>
                  <a:gd name="T2" fmla="*/ 6 w 6"/>
                  <a:gd name="T3" fmla="*/ 7 h 8"/>
                  <a:gd name="T4" fmla="*/ 1 w 6"/>
                  <a:gd name="T5" fmla="*/ 0 h 8"/>
                  <a:gd name="T6" fmla="*/ 0 w 6"/>
                  <a:gd name="T7" fmla="*/ 0 h 8"/>
                  <a:gd name="T8" fmla="*/ 5 w 6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">
                    <a:moveTo>
                      <a:pt x="5" y="8"/>
                    </a:moveTo>
                    <a:lnTo>
                      <a:pt x="6" y="7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5" y="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4" name="Freeform 156"/>
              <p:cNvSpPr>
                <a:spLocks/>
              </p:cNvSpPr>
              <p:nvPr/>
            </p:nvSpPr>
            <p:spPr bwMode="auto">
              <a:xfrm>
                <a:off x="3838" y="3120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2 w 4"/>
                  <a:gd name="T3" fmla="*/ 5 h 5"/>
                  <a:gd name="T4" fmla="*/ 2 w 4"/>
                  <a:gd name="T5" fmla="*/ 5 h 5"/>
                  <a:gd name="T6" fmla="*/ 3 w 4"/>
                  <a:gd name="T7" fmla="*/ 5 h 5"/>
                  <a:gd name="T8" fmla="*/ 4 w 4"/>
                  <a:gd name="T9" fmla="*/ 5 h 5"/>
                  <a:gd name="T10" fmla="*/ 0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5" name="Freeform 157"/>
              <p:cNvSpPr>
                <a:spLocks/>
              </p:cNvSpPr>
              <p:nvPr/>
            </p:nvSpPr>
            <p:spPr bwMode="auto">
              <a:xfrm>
                <a:off x="3842" y="3133"/>
                <a:ext cx="37" cy="78"/>
              </a:xfrm>
              <a:custGeom>
                <a:avLst/>
                <a:gdLst>
                  <a:gd name="T0" fmla="*/ 2 w 37"/>
                  <a:gd name="T1" fmla="*/ 1 h 78"/>
                  <a:gd name="T2" fmla="*/ 1 w 37"/>
                  <a:gd name="T3" fmla="*/ 0 h 78"/>
                  <a:gd name="T4" fmla="*/ 0 w 37"/>
                  <a:gd name="T5" fmla="*/ 2 h 78"/>
                  <a:gd name="T6" fmla="*/ 0 w 37"/>
                  <a:gd name="T7" fmla="*/ 2 h 78"/>
                  <a:gd name="T8" fmla="*/ 35 w 37"/>
                  <a:gd name="T9" fmla="*/ 78 h 78"/>
                  <a:gd name="T10" fmla="*/ 37 w 37"/>
                  <a:gd name="T11" fmla="*/ 77 h 78"/>
                  <a:gd name="T12" fmla="*/ 2 w 37"/>
                  <a:gd name="T13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78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5" y="78"/>
                      <a:pt x="35" y="78"/>
                      <a:pt x="35" y="78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6" name="Freeform 158"/>
              <p:cNvSpPr>
                <a:spLocks/>
              </p:cNvSpPr>
              <p:nvPr/>
            </p:nvSpPr>
            <p:spPr bwMode="auto">
              <a:xfrm>
                <a:off x="3844" y="3132"/>
                <a:ext cx="36" cy="78"/>
              </a:xfrm>
              <a:custGeom>
                <a:avLst/>
                <a:gdLst>
                  <a:gd name="T0" fmla="*/ 2 w 36"/>
                  <a:gd name="T1" fmla="*/ 1 h 78"/>
                  <a:gd name="T2" fmla="*/ 0 w 36"/>
                  <a:gd name="T3" fmla="*/ 0 h 78"/>
                  <a:gd name="T4" fmla="*/ 0 w 36"/>
                  <a:gd name="T5" fmla="*/ 2 h 78"/>
                  <a:gd name="T6" fmla="*/ 35 w 36"/>
                  <a:gd name="T7" fmla="*/ 78 h 78"/>
                  <a:gd name="T8" fmla="*/ 36 w 36"/>
                  <a:gd name="T9" fmla="*/ 77 h 78"/>
                  <a:gd name="T10" fmla="*/ 2 w 36"/>
                  <a:gd name="T11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78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35" y="78"/>
                      <a:pt x="35" y="78"/>
                      <a:pt x="35" y="78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7" name="Freeform 159"/>
              <p:cNvSpPr>
                <a:spLocks/>
              </p:cNvSpPr>
              <p:nvPr/>
            </p:nvSpPr>
            <p:spPr bwMode="auto">
              <a:xfrm>
                <a:off x="3845" y="3131"/>
                <a:ext cx="37" cy="78"/>
              </a:xfrm>
              <a:custGeom>
                <a:avLst/>
                <a:gdLst>
                  <a:gd name="T0" fmla="*/ 2 w 37"/>
                  <a:gd name="T1" fmla="*/ 2 h 78"/>
                  <a:gd name="T2" fmla="*/ 1 w 37"/>
                  <a:gd name="T3" fmla="*/ 1 h 78"/>
                  <a:gd name="T4" fmla="*/ 1 w 37"/>
                  <a:gd name="T5" fmla="*/ 2 h 78"/>
                  <a:gd name="T6" fmla="*/ 35 w 37"/>
                  <a:gd name="T7" fmla="*/ 78 h 78"/>
                  <a:gd name="T8" fmla="*/ 37 w 37"/>
                  <a:gd name="T9" fmla="*/ 77 h 78"/>
                  <a:gd name="T10" fmla="*/ 2 w 37"/>
                  <a:gd name="T11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78">
                    <a:moveTo>
                      <a:pt x="2" y="2"/>
                    </a:move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35" y="78"/>
                      <a:pt x="35" y="78"/>
                      <a:pt x="35" y="78"/>
                    </a:cubicBezTo>
                    <a:cubicBezTo>
                      <a:pt x="37" y="77"/>
                      <a:pt x="37" y="77"/>
                      <a:pt x="37" y="77"/>
                    </a:cubicBezTo>
                    <a:lnTo>
                      <a:pt x="2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8" name="Freeform 160"/>
              <p:cNvSpPr>
                <a:spLocks/>
              </p:cNvSpPr>
              <p:nvPr/>
            </p:nvSpPr>
            <p:spPr bwMode="auto">
              <a:xfrm>
                <a:off x="3878" y="3109"/>
                <a:ext cx="15" cy="104"/>
              </a:xfrm>
              <a:custGeom>
                <a:avLst/>
                <a:gdLst>
                  <a:gd name="T0" fmla="*/ 3 w 15"/>
                  <a:gd name="T1" fmla="*/ 0 h 104"/>
                  <a:gd name="T2" fmla="*/ 2 w 15"/>
                  <a:gd name="T3" fmla="*/ 6 h 104"/>
                  <a:gd name="T4" fmla="*/ 0 w 15"/>
                  <a:gd name="T5" fmla="*/ 16 h 104"/>
                  <a:gd name="T6" fmla="*/ 0 w 15"/>
                  <a:gd name="T7" fmla="*/ 16 h 104"/>
                  <a:gd name="T8" fmla="*/ 1 w 15"/>
                  <a:gd name="T9" fmla="*/ 17 h 104"/>
                  <a:gd name="T10" fmla="*/ 2 w 15"/>
                  <a:gd name="T11" fmla="*/ 19 h 104"/>
                  <a:gd name="T12" fmla="*/ 10 w 15"/>
                  <a:gd name="T13" fmla="*/ 104 h 104"/>
                  <a:gd name="T14" fmla="*/ 12 w 15"/>
                  <a:gd name="T15" fmla="*/ 103 h 104"/>
                  <a:gd name="T16" fmla="*/ 13 w 15"/>
                  <a:gd name="T17" fmla="*/ 101 h 104"/>
                  <a:gd name="T18" fmla="*/ 15 w 15"/>
                  <a:gd name="T19" fmla="*/ 100 h 104"/>
                  <a:gd name="T20" fmla="*/ 8 w 15"/>
                  <a:gd name="T21" fmla="*/ 16 h 104"/>
                  <a:gd name="T22" fmla="*/ 8 w 15"/>
                  <a:gd name="T23" fmla="*/ 16 h 104"/>
                  <a:gd name="T24" fmla="*/ 7 w 15"/>
                  <a:gd name="T25" fmla="*/ 16 h 104"/>
                  <a:gd name="T26" fmla="*/ 5 w 15"/>
                  <a:gd name="T27" fmla="*/ 6 h 104"/>
                  <a:gd name="T28" fmla="*/ 3 w 15"/>
                  <a:gd name="T2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104">
                    <a:moveTo>
                      <a:pt x="3" y="0"/>
                    </a:moveTo>
                    <a:lnTo>
                      <a:pt x="2" y="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2" y="19"/>
                    </a:lnTo>
                    <a:lnTo>
                      <a:pt x="10" y="104"/>
                    </a:lnTo>
                    <a:lnTo>
                      <a:pt x="12" y="103"/>
                    </a:lnTo>
                    <a:lnTo>
                      <a:pt x="13" y="101"/>
                    </a:lnTo>
                    <a:lnTo>
                      <a:pt x="15" y="10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49" name="Freeform 161"/>
              <p:cNvSpPr>
                <a:spLocks/>
              </p:cNvSpPr>
              <p:nvPr/>
            </p:nvSpPr>
            <p:spPr bwMode="auto">
              <a:xfrm>
                <a:off x="3878" y="3109"/>
                <a:ext cx="15" cy="104"/>
              </a:xfrm>
              <a:custGeom>
                <a:avLst/>
                <a:gdLst>
                  <a:gd name="T0" fmla="*/ 3 w 15"/>
                  <a:gd name="T1" fmla="*/ 0 h 104"/>
                  <a:gd name="T2" fmla="*/ 2 w 15"/>
                  <a:gd name="T3" fmla="*/ 6 h 104"/>
                  <a:gd name="T4" fmla="*/ 0 w 15"/>
                  <a:gd name="T5" fmla="*/ 16 h 104"/>
                  <a:gd name="T6" fmla="*/ 0 w 15"/>
                  <a:gd name="T7" fmla="*/ 16 h 104"/>
                  <a:gd name="T8" fmla="*/ 1 w 15"/>
                  <a:gd name="T9" fmla="*/ 17 h 104"/>
                  <a:gd name="T10" fmla="*/ 2 w 15"/>
                  <a:gd name="T11" fmla="*/ 19 h 104"/>
                  <a:gd name="T12" fmla="*/ 10 w 15"/>
                  <a:gd name="T13" fmla="*/ 104 h 104"/>
                  <a:gd name="T14" fmla="*/ 12 w 15"/>
                  <a:gd name="T15" fmla="*/ 103 h 104"/>
                  <a:gd name="T16" fmla="*/ 13 w 15"/>
                  <a:gd name="T17" fmla="*/ 101 h 104"/>
                  <a:gd name="T18" fmla="*/ 15 w 15"/>
                  <a:gd name="T19" fmla="*/ 100 h 104"/>
                  <a:gd name="T20" fmla="*/ 8 w 15"/>
                  <a:gd name="T21" fmla="*/ 16 h 104"/>
                  <a:gd name="T22" fmla="*/ 8 w 15"/>
                  <a:gd name="T23" fmla="*/ 16 h 104"/>
                  <a:gd name="T24" fmla="*/ 7 w 15"/>
                  <a:gd name="T25" fmla="*/ 16 h 104"/>
                  <a:gd name="T26" fmla="*/ 5 w 15"/>
                  <a:gd name="T27" fmla="*/ 6 h 104"/>
                  <a:gd name="T28" fmla="*/ 3 w 15"/>
                  <a:gd name="T2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104">
                    <a:moveTo>
                      <a:pt x="3" y="0"/>
                    </a:moveTo>
                    <a:lnTo>
                      <a:pt x="2" y="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2" y="19"/>
                    </a:lnTo>
                    <a:lnTo>
                      <a:pt x="10" y="104"/>
                    </a:lnTo>
                    <a:lnTo>
                      <a:pt x="12" y="103"/>
                    </a:lnTo>
                    <a:lnTo>
                      <a:pt x="13" y="101"/>
                    </a:lnTo>
                    <a:lnTo>
                      <a:pt x="15" y="10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6"/>
                    </a:lnTo>
                    <a:lnTo>
                      <a:pt x="3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0" name="Freeform 162"/>
              <p:cNvSpPr>
                <a:spLocks/>
              </p:cNvSpPr>
              <p:nvPr/>
            </p:nvSpPr>
            <p:spPr bwMode="auto">
              <a:xfrm>
                <a:off x="3883" y="3115"/>
                <a:ext cx="2" cy="10"/>
              </a:xfrm>
              <a:custGeom>
                <a:avLst/>
                <a:gdLst>
                  <a:gd name="T0" fmla="*/ 0 w 2"/>
                  <a:gd name="T1" fmla="*/ 0 h 10"/>
                  <a:gd name="T2" fmla="*/ 1 w 2"/>
                  <a:gd name="T3" fmla="*/ 10 h 10"/>
                  <a:gd name="T4" fmla="*/ 2 w 2"/>
                  <a:gd name="T5" fmla="*/ 10 h 10"/>
                  <a:gd name="T6" fmla="*/ 1 w 2"/>
                  <a:gd name="T7" fmla="*/ 0 h 10"/>
                  <a:gd name="T8" fmla="*/ 0 w 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1" y="10"/>
                    </a:lnTo>
                    <a:lnTo>
                      <a:pt x="2" y="1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1" name="Freeform 163"/>
              <p:cNvSpPr>
                <a:spLocks/>
              </p:cNvSpPr>
              <p:nvPr/>
            </p:nvSpPr>
            <p:spPr bwMode="auto">
              <a:xfrm>
                <a:off x="3882" y="3115"/>
                <a:ext cx="2" cy="10"/>
              </a:xfrm>
              <a:custGeom>
                <a:avLst/>
                <a:gdLst>
                  <a:gd name="T0" fmla="*/ 1 w 2"/>
                  <a:gd name="T1" fmla="*/ 0 h 10"/>
                  <a:gd name="T2" fmla="*/ 0 w 2"/>
                  <a:gd name="T3" fmla="*/ 10 h 10"/>
                  <a:gd name="T4" fmla="*/ 2 w 2"/>
                  <a:gd name="T5" fmla="*/ 10 h 10"/>
                  <a:gd name="T6" fmla="*/ 1 w 2"/>
                  <a:gd name="T7" fmla="*/ 0 h 10"/>
                  <a:gd name="T8" fmla="*/ 1 w 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">
                    <a:moveTo>
                      <a:pt x="1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2" name="Freeform 164"/>
              <p:cNvSpPr>
                <a:spLocks/>
              </p:cNvSpPr>
              <p:nvPr/>
            </p:nvSpPr>
            <p:spPr bwMode="auto">
              <a:xfrm>
                <a:off x="3884" y="3114"/>
                <a:ext cx="3" cy="11"/>
              </a:xfrm>
              <a:custGeom>
                <a:avLst/>
                <a:gdLst>
                  <a:gd name="T0" fmla="*/ 1 w 3"/>
                  <a:gd name="T1" fmla="*/ 11 h 11"/>
                  <a:gd name="T2" fmla="*/ 3 w 3"/>
                  <a:gd name="T3" fmla="*/ 10 h 11"/>
                  <a:gd name="T4" fmla="*/ 1 w 3"/>
                  <a:gd name="T5" fmla="*/ 0 h 11"/>
                  <a:gd name="T6" fmla="*/ 0 w 3"/>
                  <a:gd name="T7" fmla="*/ 1 h 11"/>
                  <a:gd name="T8" fmla="*/ 1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1" y="11"/>
                    </a:moveTo>
                    <a:lnTo>
                      <a:pt x="3" y="1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3" name="Freeform 165"/>
              <p:cNvSpPr>
                <a:spLocks/>
              </p:cNvSpPr>
              <p:nvPr/>
            </p:nvSpPr>
            <p:spPr bwMode="auto">
              <a:xfrm>
                <a:off x="3883" y="3109"/>
                <a:ext cx="2" cy="6"/>
              </a:xfrm>
              <a:custGeom>
                <a:avLst/>
                <a:gdLst>
                  <a:gd name="T0" fmla="*/ 0 w 2"/>
                  <a:gd name="T1" fmla="*/ 0 h 6"/>
                  <a:gd name="T2" fmla="*/ 0 w 2"/>
                  <a:gd name="T3" fmla="*/ 6 h 6"/>
                  <a:gd name="T4" fmla="*/ 0 w 2"/>
                  <a:gd name="T5" fmla="*/ 6 h 6"/>
                  <a:gd name="T6" fmla="*/ 1 w 2"/>
                  <a:gd name="T7" fmla="*/ 6 h 6"/>
                  <a:gd name="T8" fmla="*/ 2 w 2"/>
                  <a:gd name="T9" fmla="*/ 5 h 6"/>
                  <a:gd name="T10" fmla="*/ 0 w 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4" name="Freeform 166"/>
              <p:cNvSpPr>
                <a:spLocks/>
              </p:cNvSpPr>
              <p:nvPr/>
            </p:nvSpPr>
            <p:spPr bwMode="auto">
              <a:xfrm>
                <a:off x="3882" y="3124"/>
                <a:ext cx="10" cy="85"/>
              </a:xfrm>
              <a:custGeom>
                <a:avLst/>
                <a:gdLst>
                  <a:gd name="T0" fmla="*/ 2 w 10"/>
                  <a:gd name="T1" fmla="*/ 1 h 85"/>
                  <a:gd name="T2" fmla="*/ 0 w 10"/>
                  <a:gd name="T3" fmla="*/ 0 h 85"/>
                  <a:gd name="T4" fmla="*/ 0 w 10"/>
                  <a:gd name="T5" fmla="*/ 1 h 85"/>
                  <a:gd name="T6" fmla="*/ 8 w 10"/>
                  <a:gd name="T7" fmla="*/ 85 h 85"/>
                  <a:gd name="T8" fmla="*/ 10 w 10"/>
                  <a:gd name="T9" fmla="*/ 84 h 85"/>
                  <a:gd name="T10" fmla="*/ 2 w 10"/>
                  <a:gd name="T11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5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5" name="Freeform 167"/>
              <p:cNvSpPr>
                <a:spLocks/>
              </p:cNvSpPr>
              <p:nvPr/>
            </p:nvSpPr>
            <p:spPr bwMode="auto">
              <a:xfrm>
                <a:off x="3883" y="3124"/>
                <a:ext cx="10" cy="84"/>
              </a:xfrm>
              <a:custGeom>
                <a:avLst/>
                <a:gdLst>
                  <a:gd name="T0" fmla="*/ 2 w 10"/>
                  <a:gd name="T1" fmla="*/ 1 h 84"/>
                  <a:gd name="T2" fmla="*/ 1 w 10"/>
                  <a:gd name="T3" fmla="*/ 0 h 84"/>
                  <a:gd name="T4" fmla="*/ 1 w 10"/>
                  <a:gd name="T5" fmla="*/ 1 h 84"/>
                  <a:gd name="T6" fmla="*/ 9 w 10"/>
                  <a:gd name="T7" fmla="*/ 84 h 84"/>
                  <a:gd name="T8" fmla="*/ 10 w 10"/>
                  <a:gd name="T9" fmla="*/ 84 h 84"/>
                  <a:gd name="T10" fmla="*/ 2 w 10"/>
                  <a:gd name="T11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4">
                    <a:moveTo>
                      <a:pt x="2" y="1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6" name="Freeform 168"/>
              <p:cNvSpPr>
                <a:spLocks/>
              </p:cNvSpPr>
              <p:nvPr/>
            </p:nvSpPr>
            <p:spPr bwMode="auto">
              <a:xfrm>
                <a:off x="3885" y="3124"/>
                <a:ext cx="10" cy="84"/>
              </a:xfrm>
              <a:custGeom>
                <a:avLst/>
                <a:gdLst>
                  <a:gd name="T0" fmla="*/ 2 w 10"/>
                  <a:gd name="T1" fmla="*/ 1 h 84"/>
                  <a:gd name="T2" fmla="*/ 1 w 10"/>
                  <a:gd name="T3" fmla="*/ 0 h 84"/>
                  <a:gd name="T4" fmla="*/ 0 w 10"/>
                  <a:gd name="T5" fmla="*/ 1 h 84"/>
                  <a:gd name="T6" fmla="*/ 8 w 10"/>
                  <a:gd name="T7" fmla="*/ 84 h 84"/>
                  <a:gd name="T8" fmla="*/ 10 w 10"/>
                  <a:gd name="T9" fmla="*/ 84 h 84"/>
                  <a:gd name="T10" fmla="*/ 2 w 10"/>
                  <a:gd name="T11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4">
                    <a:moveTo>
                      <a:pt x="2" y="1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10" y="84"/>
                      <a:pt x="10" y="84"/>
                      <a:pt x="10" y="84"/>
                    </a:cubicBezTo>
                    <a:lnTo>
                      <a:pt x="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7" name="Freeform 169"/>
              <p:cNvSpPr>
                <a:spLocks noEditPoints="1"/>
              </p:cNvSpPr>
              <p:nvPr/>
            </p:nvSpPr>
            <p:spPr bwMode="auto">
              <a:xfrm>
                <a:off x="3899" y="3116"/>
                <a:ext cx="37" cy="94"/>
              </a:xfrm>
              <a:custGeom>
                <a:avLst/>
                <a:gdLst>
                  <a:gd name="T0" fmla="*/ 31 w 37"/>
                  <a:gd name="T1" fmla="*/ 14 h 94"/>
                  <a:gd name="T2" fmla="*/ 31 w 37"/>
                  <a:gd name="T3" fmla="*/ 14 h 94"/>
                  <a:gd name="T4" fmla="*/ 31 w 37"/>
                  <a:gd name="T5" fmla="*/ 14 h 94"/>
                  <a:gd name="T6" fmla="*/ 37 w 37"/>
                  <a:gd name="T7" fmla="*/ 0 h 94"/>
                  <a:gd name="T8" fmla="*/ 36 w 37"/>
                  <a:gd name="T9" fmla="*/ 6 h 94"/>
                  <a:gd name="T10" fmla="*/ 33 w 37"/>
                  <a:gd name="T11" fmla="*/ 14 h 94"/>
                  <a:gd name="T12" fmla="*/ 33 w 37"/>
                  <a:gd name="T13" fmla="*/ 15 h 94"/>
                  <a:gd name="T14" fmla="*/ 31 w 37"/>
                  <a:gd name="T15" fmla="*/ 14 h 94"/>
                  <a:gd name="T16" fmla="*/ 30 w 37"/>
                  <a:gd name="T17" fmla="*/ 14 h 94"/>
                  <a:gd name="T18" fmla="*/ 0 w 37"/>
                  <a:gd name="T19" fmla="*/ 92 h 94"/>
                  <a:gd name="T20" fmla="*/ 1 w 37"/>
                  <a:gd name="T21" fmla="*/ 92 h 94"/>
                  <a:gd name="T22" fmla="*/ 3 w 37"/>
                  <a:gd name="T23" fmla="*/ 93 h 94"/>
                  <a:gd name="T24" fmla="*/ 5 w 37"/>
                  <a:gd name="T25" fmla="*/ 94 h 94"/>
                  <a:gd name="T26" fmla="*/ 35 w 37"/>
                  <a:gd name="T27" fmla="*/ 16 h 94"/>
                  <a:gd name="T28" fmla="*/ 35 w 37"/>
                  <a:gd name="T29" fmla="*/ 16 h 94"/>
                  <a:gd name="T30" fmla="*/ 35 w 37"/>
                  <a:gd name="T31" fmla="*/ 15 h 94"/>
                  <a:gd name="T32" fmla="*/ 35 w 37"/>
                  <a:gd name="T33" fmla="*/ 15 h 94"/>
                  <a:gd name="T34" fmla="*/ 36 w 37"/>
                  <a:gd name="T35" fmla="*/ 6 h 94"/>
                  <a:gd name="T36" fmla="*/ 37 w 37"/>
                  <a:gd name="T3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94">
                    <a:moveTo>
                      <a:pt x="31" y="14"/>
                    </a:moveTo>
                    <a:lnTo>
                      <a:pt x="31" y="14"/>
                    </a:lnTo>
                    <a:lnTo>
                      <a:pt x="31" y="14"/>
                    </a:lnTo>
                    <a:close/>
                    <a:moveTo>
                      <a:pt x="37" y="0"/>
                    </a:moveTo>
                    <a:lnTo>
                      <a:pt x="36" y="6"/>
                    </a:lnTo>
                    <a:lnTo>
                      <a:pt x="33" y="14"/>
                    </a:lnTo>
                    <a:lnTo>
                      <a:pt x="33" y="15"/>
                    </a:lnTo>
                    <a:lnTo>
                      <a:pt x="31" y="14"/>
                    </a:lnTo>
                    <a:lnTo>
                      <a:pt x="30" y="14"/>
                    </a:lnTo>
                    <a:lnTo>
                      <a:pt x="0" y="92"/>
                    </a:lnTo>
                    <a:lnTo>
                      <a:pt x="1" y="92"/>
                    </a:lnTo>
                    <a:lnTo>
                      <a:pt x="3" y="93"/>
                    </a:lnTo>
                    <a:lnTo>
                      <a:pt x="5" y="94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35" y="15"/>
                    </a:lnTo>
                    <a:lnTo>
                      <a:pt x="35" y="15"/>
                    </a:lnTo>
                    <a:lnTo>
                      <a:pt x="36" y="6"/>
                    </a:lnTo>
                    <a:lnTo>
                      <a:pt x="37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8" name="Freeform 170"/>
              <p:cNvSpPr>
                <a:spLocks noEditPoints="1"/>
              </p:cNvSpPr>
              <p:nvPr/>
            </p:nvSpPr>
            <p:spPr bwMode="auto">
              <a:xfrm>
                <a:off x="3899" y="3116"/>
                <a:ext cx="37" cy="94"/>
              </a:xfrm>
              <a:custGeom>
                <a:avLst/>
                <a:gdLst>
                  <a:gd name="T0" fmla="*/ 31 w 37"/>
                  <a:gd name="T1" fmla="*/ 14 h 94"/>
                  <a:gd name="T2" fmla="*/ 31 w 37"/>
                  <a:gd name="T3" fmla="*/ 14 h 94"/>
                  <a:gd name="T4" fmla="*/ 31 w 37"/>
                  <a:gd name="T5" fmla="*/ 14 h 94"/>
                  <a:gd name="T6" fmla="*/ 37 w 37"/>
                  <a:gd name="T7" fmla="*/ 0 h 94"/>
                  <a:gd name="T8" fmla="*/ 36 w 37"/>
                  <a:gd name="T9" fmla="*/ 6 h 94"/>
                  <a:gd name="T10" fmla="*/ 33 w 37"/>
                  <a:gd name="T11" fmla="*/ 14 h 94"/>
                  <a:gd name="T12" fmla="*/ 33 w 37"/>
                  <a:gd name="T13" fmla="*/ 15 h 94"/>
                  <a:gd name="T14" fmla="*/ 31 w 37"/>
                  <a:gd name="T15" fmla="*/ 14 h 94"/>
                  <a:gd name="T16" fmla="*/ 30 w 37"/>
                  <a:gd name="T17" fmla="*/ 14 h 94"/>
                  <a:gd name="T18" fmla="*/ 0 w 37"/>
                  <a:gd name="T19" fmla="*/ 92 h 94"/>
                  <a:gd name="T20" fmla="*/ 1 w 37"/>
                  <a:gd name="T21" fmla="*/ 92 h 94"/>
                  <a:gd name="T22" fmla="*/ 3 w 37"/>
                  <a:gd name="T23" fmla="*/ 93 h 94"/>
                  <a:gd name="T24" fmla="*/ 5 w 37"/>
                  <a:gd name="T25" fmla="*/ 94 h 94"/>
                  <a:gd name="T26" fmla="*/ 35 w 37"/>
                  <a:gd name="T27" fmla="*/ 16 h 94"/>
                  <a:gd name="T28" fmla="*/ 35 w 37"/>
                  <a:gd name="T29" fmla="*/ 16 h 94"/>
                  <a:gd name="T30" fmla="*/ 35 w 37"/>
                  <a:gd name="T31" fmla="*/ 15 h 94"/>
                  <a:gd name="T32" fmla="*/ 35 w 37"/>
                  <a:gd name="T33" fmla="*/ 15 h 94"/>
                  <a:gd name="T34" fmla="*/ 36 w 37"/>
                  <a:gd name="T35" fmla="*/ 6 h 94"/>
                  <a:gd name="T36" fmla="*/ 37 w 37"/>
                  <a:gd name="T3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94">
                    <a:moveTo>
                      <a:pt x="31" y="14"/>
                    </a:moveTo>
                    <a:lnTo>
                      <a:pt x="31" y="14"/>
                    </a:lnTo>
                    <a:lnTo>
                      <a:pt x="31" y="14"/>
                    </a:lnTo>
                    <a:moveTo>
                      <a:pt x="37" y="0"/>
                    </a:moveTo>
                    <a:lnTo>
                      <a:pt x="36" y="6"/>
                    </a:lnTo>
                    <a:lnTo>
                      <a:pt x="33" y="14"/>
                    </a:lnTo>
                    <a:lnTo>
                      <a:pt x="33" y="15"/>
                    </a:lnTo>
                    <a:lnTo>
                      <a:pt x="31" y="14"/>
                    </a:lnTo>
                    <a:lnTo>
                      <a:pt x="30" y="14"/>
                    </a:lnTo>
                    <a:lnTo>
                      <a:pt x="0" y="92"/>
                    </a:lnTo>
                    <a:lnTo>
                      <a:pt x="1" y="92"/>
                    </a:lnTo>
                    <a:lnTo>
                      <a:pt x="3" y="93"/>
                    </a:lnTo>
                    <a:lnTo>
                      <a:pt x="5" y="94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35" y="15"/>
                    </a:lnTo>
                    <a:lnTo>
                      <a:pt x="35" y="15"/>
                    </a:lnTo>
                    <a:lnTo>
                      <a:pt x="36" y="6"/>
                    </a:lnTo>
                    <a:lnTo>
                      <a:pt x="37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59" name="Freeform 171"/>
              <p:cNvSpPr>
                <a:spLocks/>
              </p:cNvSpPr>
              <p:nvPr/>
            </p:nvSpPr>
            <p:spPr bwMode="auto">
              <a:xfrm>
                <a:off x="3931" y="3122"/>
                <a:ext cx="5" cy="10"/>
              </a:xfrm>
              <a:custGeom>
                <a:avLst/>
                <a:gdLst>
                  <a:gd name="T0" fmla="*/ 4 w 5"/>
                  <a:gd name="T1" fmla="*/ 0 h 10"/>
                  <a:gd name="T2" fmla="*/ 0 w 5"/>
                  <a:gd name="T3" fmla="*/ 9 h 10"/>
                  <a:gd name="T4" fmla="*/ 2 w 5"/>
                  <a:gd name="T5" fmla="*/ 10 h 10"/>
                  <a:gd name="T6" fmla="*/ 5 w 5"/>
                  <a:gd name="T7" fmla="*/ 0 h 10"/>
                  <a:gd name="T8" fmla="*/ 4 w 5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0">
                    <a:moveTo>
                      <a:pt x="4" y="0"/>
                    </a:moveTo>
                    <a:lnTo>
                      <a:pt x="0" y="9"/>
                    </a:lnTo>
                    <a:lnTo>
                      <a:pt x="2" y="10"/>
                    </a:lnTo>
                    <a:lnTo>
                      <a:pt x="5" y="0"/>
                    </a:lnTo>
                    <a:lnTo>
                      <a:pt x="4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0" name="Freeform 172"/>
              <p:cNvSpPr>
                <a:spLocks/>
              </p:cNvSpPr>
              <p:nvPr/>
            </p:nvSpPr>
            <p:spPr bwMode="auto">
              <a:xfrm>
                <a:off x="3930" y="3122"/>
                <a:ext cx="5" cy="9"/>
              </a:xfrm>
              <a:custGeom>
                <a:avLst/>
                <a:gdLst>
                  <a:gd name="T0" fmla="*/ 5 w 5"/>
                  <a:gd name="T1" fmla="*/ 0 h 9"/>
                  <a:gd name="T2" fmla="*/ 0 w 5"/>
                  <a:gd name="T3" fmla="*/ 8 h 9"/>
                  <a:gd name="T4" fmla="*/ 1 w 5"/>
                  <a:gd name="T5" fmla="*/ 9 h 9"/>
                  <a:gd name="T6" fmla="*/ 5 w 5"/>
                  <a:gd name="T7" fmla="*/ 0 h 9"/>
                  <a:gd name="T8" fmla="*/ 5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lnTo>
                      <a:pt x="0" y="8"/>
                    </a:lnTo>
                    <a:lnTo>
                      <a:pt x="1" y="9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1" name="Freeform 173"/>
              <p:cNvSpPr>
                <a:spLocks/>
              </p:cNvSpPr>
              <p:nvPr/>
            </p:nvSpPr>
            <p:spPr bwMode="auto">
              <a:xfrm>
                <a:off x="3933" y="3122"/>
                <a:ext cx="4" cy="10"/>
              </a:xfrm>
              <a:custGeom>
                <a:avLst/>
                <a:gdLst>
                  <a:gd name="T0" fmla="*/ 0 w 4"/>
                  <a:gd name="T1" fmla="*/ 10 h 10"/>
                  <a:gd name="T2" fmla="*/ 2 w 4"/>
                  <a:gd name="T3" fmla="*/ 10 h 10"/>
                  <a:gd name="T4" fmla="*/ 4 w 4"/>
                  <a:gd name="T5" fmla="*/ 1 h 10"/>
                  <a:gd name="T6" fmla="*/ 3 w 4"/>
                  <a:gd name="T7" fmla="*/ 0 h 10"/>
                  <a:gd name="T8" fmla="*/ 0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2" y="10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2" name="Freeform 174"/>
              <p:cNvSpPr>
                <a:spLocks/>
              </p:cNvSpPr>
              <p:nvPr/>
            </p:nvSpPr>
            <p:spPr bwMode="auto">
              <a:xfrm>
                <a:off x="3935" y="3116"/>
                <a:ext cx="3" cy="7"/>
              </a:xfrm>
              <a:custGeom>
                <a:avLst/>
                <a:gdLst>
                  <a:gd name="T0" fmla="*/ 3 w 3"/>
                  <a:gd name="T1" fmla="*/ 0 h 7"/>
                  <a:gd name="T2" fmla="*/ 0 w 3"/>
                  <a:gd name="T3" fmla="*/ 6 h 7"/>
                  <a:gd name="T4" fmla="*/ 0 w 3"/>
                  <a:gd name="T5" fmla="*/ 6 h 7"/>
                  <a:gd name="T6" fmla="*/ 1 w 3"/>
                  <a:gd name="T7" fmla="*/ 6 h 7"/>
                  <a:gd name="T8" fmla="*/ 2 w 3"/>
                  <a:gd name="T9" fmla="*/ 7 h 7"/>
                  <a:gd name="T10" fmla="*/ 3 w 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3" name="Freeform 175"/>
              <p:cNvSpPr>
                <a:spLocks/>
              </p:cNvSpPr>
              <p:nvPr/>
            </p:nvSpPr>
            <p:spPr bwMode="auto">
              <a:xfrm>
                <a:off x="3900" y="3129"/>
                <a:ext cx="32" cy="80"/>
              </a:xfrm>
              <a:custGeom>
                <a:avLst/>
                <a:gdLst>
                  <a:gd name="T0" fmla="*/ 31 w 32"/>
                  <a:gd name="T1" fmla="*/ 2 h 80"/>
                  <a:gd name="T2" fmla="*/ 31 w 32"/>
                  <a:gd name="T3" fmla="*/ 0 h 80"/>
                  <a:gd name="T4" fmla="*/ 30 w 32"/>
                  <a:gd name="T5" fmla="*/ 1 h 80"/>
                  <a:gd name="T6" fmla="*/ 30 w 32"/>
                  <a:gd name="T7" fmla="*/ 1 h 80"/>
                  <a:gd name="T8" fmla="*/ 0 w 32"/>
                  <a:gd name="T9" fmla="*/ 80 h 80"/>
                  <a:gd name="T10" fmla="*/ 2 w 32"/>
                  <a:gd name="T11" fmla="*/ 80 h 80"/>
                  <a:gd name="T12" fmla="*/ 31 w 32"/>
                  <a:gd name="T13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80">
                    <a:moveTo>
                      <a:pt x="31" y="2"/>
                    </a:moveTo>
                    <a:cubicBezTo>
                      <a:pt x="32" y="1"/>
                      <a:pt x="32" y="1"/>
                      <a:pt x="31" y="0"/>
                    </a:cubicBezTo>
                    <a:cubicBezTo>
                      <a:pt x="31" y="0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31" y="2"/>
                      <a:pt x="31" y="2"/>
                      <a:pt x="31" y="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4" name="Freeform 176"/>
              <p:cNvSpPr>
                <a:spLocks/>
              </p:cNvSpPr>
              <p:nvPr/>
            </p:nvSpPr>
            <p:spPr bwMode="auto">
              <a:xfrm>
                <a:off x="3902" y="3130"/>
                <a:ext cx="31" cy="80"/>
              </a:xfrm>
              <a:custGeom>
                <a:avLst/>
                <a:gdLst>
                  <a:gd name="T0" fmla="*/ 31 w 31"/>
                  <a:gd name="T1" fmla="*/ 2 h 80"/>
                  <a:gd name="T2" fmla="*/ 31 w 31"/>
                  <a:gd name="T3" fmla="*/ 0 h 80"/>
                  <a:gd name="T4" fmla="*/ 29 w 31"/>
                  <a:gd name="T5" fmla="*/ 1 h 80"/>
                  <a:gd name="T6" fmla="*/ 29 w 31"/>
                  <a:gd name="T7" fmla="*/ 1 h 80"/>
                  <a:gd name="T8" fmla="*/ 0 w 31"/>
                  <a:gd name="T9" fmla="*/ 79 h 80"/>
                  <a:gd name="T10" fmla="*/ 2 w 31"/>
                  <a:gd name="T11" fmla="*/ 80 h 80"/>
                  <a:gd name="T12" fmla="*/ 31 w 31"/>
                  <a:gd name="T13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80">
                    <a:moveTo>
                      <a:pt x="31" y="2"/>
                    </a:moveTo>
                    <a:cubicBezTo>
                      <a:pt x="31" y="1"/>
                      <a:pt x="31" y="0"/>
                      <a:pt x="31" y="0"/>
                    </a:cubicBezTo>
                    <a:cubicBezTo>
                      <a:pt x="30" y="0"/>
                      <a:pt x="30" y="0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" y="80"/>
                      <a:pt x="2" y="80"/>
                      <a:pt x="2" y="80"/>
                    </a:cubicBezTo>
                    <a:lnTo>
                      <a:pt x="31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5" name="Freeform 177"/>
              <p:cNvSpPr>
                <a:spLocks/>
              </p:cNvSpPr>
              <p:nvPr/>
            </p:nvSpPr>
            <p:spPr bwMode="auto">
              <a:xfrm>
                <a:off x="3904" y="3131"/>
                <a:ext cx="31" cy="80"/>
              </a:xfrm>
              <a:custGeom>
                <a:avLst/>
                <a:gdLst>
                  <a:gd name="T0" fmla="*/ 31 w 31"/>
                  <a:gd name="T1" fmla="*/ 1 h 80"/>
                  <a:gd name="T2" fmla="*/ 31 w 31"/>
                  <a:gd name="T3" fmla="*/ 0 h 80"/>
                  <a:gd name="T4" fmla="*/ 29 w 31"/>
                  <a:gd name="T5" fmla="*/ 1 h 80"/>
                  <a:gd name="T6" fmla="*/ 29 w 31"/>
                  <a:gd name="T7" fmla="*/ 1 h 80"/>
                  <a:gd name="T8" fmla="*/ 0 w 31"/>
                  <a:gd name="T9" fmla="*/ 79 h 80"/>
                  <a:gd name="T10" fmla="*/ 2 w 31"/>
                  <a:gd name="T11" fmla="*/ 80 h 80"/>
                  <a:gd name="T12" fmla="*/ 31 w 31"/>
                  <a:gd name="T13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80">
                    <a:moveTo>
                      <a:pt x="31" y="1"/>
                    </a:moveTo>
                    <a:cubicBezTo>
                      <a:pt x="31" y="1"/>
                      <a:pt x="31" y="0"/>
                      <a:pt x="31" y="0"/>
                    </a:cubicBezTo>
                    <a:cubicBezTo>
                      <a:pt x="30" y="0"/>
                      <a:pt x="29" y="0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6" name="Freeform 178"/>
              <p:cNvSpPr>
                <a:spLocks/>
              </p:cNvSpPr>
              <p:nvPr/>
            </p:nvSpPr>
            <p:spPr bwMode="auto">
              <a:xfrm>
                <a:off x="3932" y="3156"/>
                <a:ext cx="34" cy="29"/>
              </a:xfrm>
              <a:custGeom>
                <a:avLst/>
                <a:gdLst>
                  <a:gd name="T0" fmla="*/ 24 w 34"/>
                  <a:gd name="T1" fmla="*/ 0 h 29"/>
                  <a:gd name="T2" fmla="*/ 19 w 34"/>
                  <a:gd name="T3" fmla="*/ 2 h 29"/>
                  <a:gd name="T4" fmla="*/ 4 w 34"/>
                  <a:gd name="T5" fmla="*/ 14 h 29"/>
                  <a:gd name="T6" fmla="*/ 3 w 34"/>
                  <a:gd name="T7" fmla="*/ 25 h 29"/>
                  <a:gd name="T8" fmla="*/ 9 w 34"/>
                  <a:gd name="T9" fmla="*/ 29 h 29"/>
                  <a:gd name="T10" fmla="*/ 15 w 34"/>
                  <a:gd name="T11" fmla="*/ 27 h 29"/>
                  <a:gd name="T12" fmla="*/ 29 w 34"/>
                  <a:gd name="T13" fmla="*/ 15 h 29"/>
                  <a:gd name="T14" fmla="*/ 31 w 34"/>
                  <a:gd name="T15" fmla="*/ 3 h 29"/>
                  <a:gd name="T16" fmla="*/ 24 w 34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29">
                    <a:moveTo>
                      <a:pt x="24" y="0"/>
                    </a:moveTo>
                    <a:cubicBezTo>
                      <a:pt x="22" y="0"/>
                      <a:pt x="20" y="1"/>
                      <a:pt x="19" y="2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3" y="25"/>
                    </a:cubicBezTo>
                    <a:cubicBezTo>
                      <a:pt x="5" y="28"/>
                      <a:pt x="7" y="29"/>
                      <a:pt x="9" y="29"/>
                    </a:cubicBezTo>
                    <a:cubicBezTo>
                      <a:pt x="11" y="29"/>
                      <a:pt x="13" y="28"/>
                      <a:pt x="15" y="27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3" y="12"/>
                      <a:pt x="34" y="7"/>
                      <a:pt x="31" y="3"/>
                    </a:cubicBezTo>
                    <a:cubicBezTo>
                      <a:pt x="29" y="1"/>
                      <a:pt x="27" y="0"/>
                      <a:pt x="24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7" name="Freeform 179"/>
              <p:cNvSpPr>
                <a:spLocks/>
              </p:cNvSpPr>
              <p:nvPr/>
            </p:nvSpPr>
            <p:spPr bwMode="auto">
              <a:xfrm>
                <a:off x="3933" y="3153"/>
                <a:ext cx="33" cy="31"/>
              </a:xfrm>
              <a:custGeom>
                <a:avLst/>
                <a:gdLst>
                  <a:gd name="T0" fmla="*/ 14 w 33"/>
                  <a:gd name="T1" fmla="*/ 28 h 31"/>
                  <a:gd name="T2" fmla="*/ 2 w 33"/>
                  <a:gd name="T3" fmla="*/ 26 h 31"/>
                  <a:gd name="T4" fmla="*/ 4 w 33"/>
                  <a:gd name="T5" fmla="*/ 15 h 31"/>
                  <a:gd name="T6" fmla="*/ 18 w 33"/>
                  <a:gd name="T7" fmla="*/ 3 h 31"/>
                  <a:gd name="T8" fmla="*/ 30 w 33"/>
                  <a:gd name="T9" fmla="*/ 4 h 31"/>
                  <a:gd name="T10" fmla="*/ 29 w 33"/>
                  <a:gd name="T11" fmla="*/ 16 h 31"/>
                  <a:gd name="T12" fmla="*/ 14 w 33"/>
                  <a:gd name="T1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1">
                    <a:moveTo>
                      <a:pt x="14" y="28"/>
                    </a:moveTo>
                    <a:cubicBezTo>
                      <a:pt x="11" y="31"/>
                      <a:pt x="5" y="30"/>
                      <a:pt x="2" y="26"/>
                    </a:cubicBezTo>
                    <a:cubicBezTo>
                      <a:pt x="0" y="23"/>
                      <a:pt x="0" y="18"/>
                      <a:pt x="4" y="15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22" y="0"/>
                      <a:pt x="27" y="1"/>
                      <a:pt x="30" y="4"/>
                    </a:cubicBezTo>
                    <a:cubicBezTo>
                      <a:pt x="33" y="8"/>
                      <a:pt x="33" y="13"/>
                      <a:pt x="29" y="16"/>
                    </a:cubicBezTo>
                    <a:lnTo>
                      <a:pt x="14" y="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8" name="Freeform 180"/>
              <p:cNvSpPr>
                <a:spLocks noEditPoints="1"/>
              </p:cNvSpPr>
              <p:nvPr/>
            </p:nvSpPr>
            <p:spPr bwMode="auto">
              <a:xfrm>
                <a:off x="3942" y="3171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0 w 4"/>
                  <a:gd name="T3" fmla="*/ 1 h 4"/>
                  <a:gd name="T4" fmla="*/ 1 w 4"/>
                  <a:gd name="T5" fmla="*/ 0 h 4"/>
                  <a:gd name="T6" fmla="*/ 2 w 4"/>
                  <a:gd name="T7" fmla="*/ 0 h 4"/>
                  <a:gd name="T8" fmla="*/ 2 w 4"/>
                  <a:gd name="T9" fmla="*/ 2 h 4"/>
                  <a:gd name="T10" fmla="*/ 4 w 4"/>
                  <a:gd name="T11" fmla="*/ 2 h 4"/>
                  <a:gd name="T12" fmla="*/ 4 w 4"/>
                  <a:gd name="T13" fmla="*/ 2 h 4"/>
                  <a:gd name="T14" fmla="*/ 4 w 4"/>
                  <a:gd name="T15" fmla="*/ 2 h 4"/>
                  <a:gd name="T16" fmla="*/ 4 w 4"/>
                  <a:gd name="T17" fmla="*/ 2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3 h 4"/>
                  <a:gd name="T24" fmla="*/ 2 w 4"/>
                  <a:gd name="T25" fmla="*/ 4 h 4"/>
                  <a:gd name="T26" fmla="*/ 2 w 4"/>
                  <a:gd name="T27" fmla="*/ 4 h 4"/>
                  <a:gd name="T28" fmla="*/ 0 w 4"/>
                  <a:gd name="T29" fmla="*/ 1 h 4"/>
                  <a:gd name="T30" fmla="*/ 1 w 4"/>
                  <a:gd name="T31" fmla="*/ 1 h 4"/>
                  <a:gd name="T32" fmla="*/ 1 w 4"/>
                  <a:gd name="T33" fmla="*/ 2 h 4"/>
                  <a:gd name="T34" fmla="*/ 2 w 4"/>
                  <a:gd name="T35" fmla="*/ 2 h 4"/>
                  <a:gd name="T36" fmla="*/ 2 w 4"/>
                  <a:gd name="T37" fmla="*/ 1 h 4"/>
                  <a:gd name="T38" fmla="*/ 1 w 4"/>
                  <a:gd name="T3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0" y="1"/>
                    </a:lnTo>
                    <a:close/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69" name="Freeform 181"/>
              <p:cNvSpPr>
                <a:spLocks/>
              </p:cNvSpPr>
              <p:nvPr/>
            </p:nvSpPr>
            <p:spPr bwMode="auto">
              <a:xfrm>
                <a:off x="3944" y="3169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1 h 4"/>
                  <a:gd name="T4" fmla="*/ 1 w 4"/>
                  <a:gd name="T5" fmla="*/ 1 h 4"/>
                  <a:gd name="T6" fmla="*/ 2 w 4"/>
                  <a:gd name="T7" fmla="*/ 3 h 4"/>
                  <a:gd name="T8" fmla="*/ 3 w 4"/>
                  <a:gd name="T9" fmla="*/ 3 h 4"/>
                  <a:gd name="T10" fmla="*/ 3 w 4"/>
                  <a:gd name="T11" fmla="*/ 2 h 4"/>
                  <a:gd name="T12" fmla="*/ 2 w 4"/>
                  <a:gd name="T13" fmla="*/ 0 h 4"/>
                  <a:gd name="T14" fmla="*/ 2 w 4"/>
                  <a:gd name="T15" fmla="*/ 0 h 4"/>
                  <a:gd name="T16" fmla="*/ 2 w 4"/>
                  <a:gd name="T17" fmla="*/ 0 h 4"/>
                  <a:gd name="T18" fmla="*/ 3 w 4"/>
                  <a:gd name="T19" fmla="*/ 1 h 4"/>
                  <a:gd name="T20" fmla="*/ 3 w 4"/>
                  <a:gd name="T21" fmla="*/ 3 h 4"/>
                  <a:gd name="T22" fmla="*/ 2 w 4"/>
                  <a:gd name="T23" fmla="*/ 3 h 4"/>
                  <a:gd name="T24" fmla="*/ 0 w 4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4"/>
                      <a:pt x="2" y="4"/>
                      <a:pt x="2" y="3"/>
                    </a:cubicBezTo>
                    <a:lnTo>
                      <a:pt x="0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0" name="Freeform 182"/>
              <p:cNvSpPr>
                <a:spLocks noEditPoints="1"/>
              </p:cNvSpPr>
              <p:nvPr/>
            </p:nvSpPr>
            <p:spPr bwMode="auto">
              <a:xfrm>
                <a:off x="3947" y="3167"/>
                <a:ext cx="3" cy="4"/>
              </a:xfrm>
              <a:custGeom>
                <a:avLst/>
                <a:gdLst>
                  <a:gd name="T0" fmla="*/ 0 w 3"/>
                  <a:gd name="T1" fmla="*/ 2 h 4"/>
                  <a:gd name="T2" fmla="*/ 0 w 3"/>
                  <a:gd name="T3" fmla="*/ 1 h 4"/>
                  <a:gd name="T4" fmla="*/ 0 w 3"/>
                  <a:gd name="T5" fmla="*/ 1 h 4"/>
                  <a:gd name="T6" fmla="*/ 2 w 3"/>
                  <a:gd name="T7" fmla="*/ 1 h 4"/>
                  <a:gd name="T8" fmla="*/ 2 w 3"/>
                  <a:gd name="T9" fmla="*/ 2 h 4"/>
                  <a:gd name="T10" fmla="*/ 3 w 3"/>
                  <a:gd name="T11" fmla="*/ 2 h 4"/>
                  <a:gd name="T12" fmla="*/ 3 w 3"/>
                  <a:gd name="T13" fmla="*/ 3 h 4"/>
                  <a:gd name="T14" fmla="*/ 2 w 3"/>
                  <a:gd name="T15" fmla="*/ 4 h 4"/>
                  <a:gd name="T16" fmla="*/ 2 w 3"/>
                  <a:gd name="T17" fmla="*/ 4 h 4"/>
                  <a:gd name="T18" fmla="*/ 2 w 3"/>
                  <a:gd name="T19" fmla="*/ 4 h 4"/>
                  <a:gd name="T20" fmla="*/ 0 w 3"/>
                  <a:gd name="T21" fmla="*/ 2 h 4"/>
                  <a:gd name="T22" fmla="*/ 1 w 3"/>
                  <a:gd name="T23" fmla="*/ 2 h 4"/>
                  <a:gd name="T24" fmla="*/ 1 w 3"/>
                  <a:gd name="T25" fmla="*/ 1 h 4"/>
                  <a:gd name="T26" fmla="*/ 1 w 3"/>
                  <a:gd name="T27" fmla="*/ 1 h 4"/>
                  <a:gd name="T28" fmla="*/ 0 w 3"/>
                  <a:gd name="T29" fmla="*/ 2 h 4"/>
                  <a:gd name="T30" fmla="*/ 1 w 3"/>
                  <a:gd name="T31" fmla="*/ 2 h 4"/>
                  <a:gd name="T32" fmla="*/ 2 w 3"/>
                  <a:gd name="T33" fmla="*/ 4 h 4"/>
                  <a:gd name="T34" fmla="*/ 2 w 3"/>
                  <a:gd name="T35" fmla="*/ 3 h 4"/>
                  <a:gd name="T36" fmla="*/ 3 w 3"/>
                  <a:gd name="T37" fmla="*/ 2 h 4"/>
                  <a:gd name="T38" fmla="*/ 1 w 3"/>
                  <a:gd name="T39" fmla="*/ 2 h 4"/>
                  <a:gd name="T40" fmla="*/ 1 w 3"/>
                  <a:gd name="T41" fmla="*/ 3 h 4"/>
                  <a:gd name="T42" fmla="*/ 2 w 3"/>
                  <a:gd name="T4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0" y="2"/>
                    </a:lnTo>
                    <a:close/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1" name="Freeform 183"/>
              <p:cNvSpPr>
                <a:spLocks noEditPoints="1"/>
              </p:cNvSpPr>
              <p:nvPr/>
            </p:nvSpPr>
            <p:spPr bwMode="auto">
              <a:xfrm>
                <a:off x="3949" y="3166"/>
                <a:ext cx="3" cy="3"/>
              </a:xfrm>
              <a:custGeom>
                <a:avLst/>
                <a:gdLst>
                  <a:gd name="T0" fmla="*/ 0 w 3"/>
                  <a:gd name="T1" fmla="*/ 1 h 3"/>
                  <a:gd name="T2" fmla="*/ 0 w 3"/>
                  <a:gd name="T3" fmla="*/ 1 h 3"/>
                  <a:gd name="T4" fmla="*/ 1 w 3"/>
                  <a:gd name="T5" fmla="*/ 0 h 3"/>
                  <a:gd name="T6" fmla="*/ 2 w 3"/>
                  <a:gd name="T7" fmla="*/ 0 h 3"/>
                  <a:gd name="T8" fmla="*/ 2 w 3"/>
                  <a:gd name="T9" fmla="*/ 1 h 3"/>
                  <a:gd name="T10" fmla="*/ 3 w 3"/>
                  <a:gd name="T11" fmla="*/ 1 h 3"/>
                  <a:gd name="T12" fmla="*/ 3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0 w 3"/>
                  <a:gd name="T21" fmla="*/ 1 h 3"/>
                  <a:gd name="T22" fmla="*/ 1 w 3"/>
                  <a:gd name="T23" fmla="*/ 1 h 3"/>
                  <a:gd name="T24" fmla="*/ 2 w 3"/>
                  <a:gd name="T25" fmla="*/ 0 h 3"/>
                  <a:gd name="T26" fmla="*/ 1 w 3"/>
                  <a:gd name="T27" fmla="*/ 0 h 3"/>
                  <a:gd name="T28" fmla="*/ 0 w 3"/>
                  <a:gd name="T29" fmla="*/ 1 h 3"/>
                  <a:gd name="T30" fmla="*/ 1 w 3"/>
                  <a:gd name="T31" fmla="*/ 2 h 3"/>
                  <a:gd name="T32" fmla="*/ 1 w 3"/>
                  <a:gd name="T33" fmla="*/ 1 h 3"/>
                  <a:gd name="T34" fmla="*/ 2 w 3"/>
                  <a:gd name="T35" fmla="*/ 3 h 3"/>
                  <a:gd name="T36" fmla="*/ 3 w 3"/>
                  <a:gd name="T37" fmla="*/ 2 h 3"/>
                  <a:gd name="T38" fmla="*/ 3 w 3"/>
                  <a:gd name="T39" fmla="*/ 2 h 3"/>
                  <a:gd name="T40" fmla="*/ 2 w 3"/>
                  <a:gd name="T41" fmla="*/ 2 h 3"/>
                  <a:gd name="T42" fmla="*/ 1 w 3"/>
                  <a:gd name="T43" fmla="*/ 2 h 3"/>
                  <a:gd name="T44" fmla="*/ 2 w 3"/>
                  <a:gd name="T4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0" y="1"/>
                    </a:lnTo>
                    <a:close/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  <a:moveTo>
                      <a:pt x="2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2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2" name="Freeform 184"/>
              <p:cNvSpPr>
                <a:spLocks/>
              </p:cNvSpPr>
              <p:nvPr/>
            </p:nvSpPr>
            <p:spPr bwMode="auto">
              <a:xfrm>
                <a:off x="3951" y="3164"/>
                <a:ext cx="3" cy="4"/>
              </a:xfrm>
              <a:custGeom>
                <a:avLst/>
                <a:gdLst>
                  <a:gd name="T0" fmla="*/ 0 w 3"/>
                  <a:gd name="T1" fmla="*/ 1 h 4"/>
                  <a:gd name="T2" fmla="*/ 0 w 3"/>
                  <a:gd name="T3" fmla="*/ 1 h 4"/>
                  <a:gd name="T4" fmla="*/ 1 w 3"/>
                  <a:gd name="T5" fmla="*/ 0 h 4"/>
                  <a:gd name="T6" fmla="*/ 1 w 3"/>
                  <a:gd name="T7" fmla="*/ 0 h 4"/>
                  <a:gd name="T8" fmla="*/ 1 w 3"/>
                  <a:gd name="T9" fmla="*/ 0 h 4"/>
                  <a:gd name="T10" fmla="*/ 0 w 3"/>
                  <a:gd name="T11" fmla="*/ 1 h 4"/>
                  <a:gd name="T12" fmla="*/ 1 w 3"/>
                  <a:gd name="T13" fmla="*/ 2 h 4"/>
                  <a:gd name="T14" fmla="*/ 2 w 3"/>
                  <a:gd name="T15" fmla="*/ 1 h 4"/>
                  <a:gd name="T16" fmla="*/ 2 w 3"/>
                  <a:gd name="T17" fmla="*/ 1 h 4"/>
                  <a:gd name="T18" fmla="*/ 2 w 3"/>
                  <a:gd name="T19" fmla="*/ 2 h 4"/>
                  <a:gd name="T20" fmla="*/ 1 w 3"/>
                  <a:gd name="T21" fmla="*/ 2 h 4"/>
                  <a:gd name="T22" fmla="*/ 2 w 3"/>
                  <a:gd name="T23" fmla="*/ 3 h 4"/>
                  <a:gd name="T24" fmla="*/ 3 w 3"/>
                  <a:gd name="T25" fmla="*/ 2 h 4"/>
                  <a:gd name="T26" fmla="*/ 3 w 3"/>
                  <a:gd name="T27" fmla="*/ 2 h 4"/>
                  <a:gd name="T28" fmla="*/ 3 w 3"/>
                  <a:gd name="T29" fmla="*/ 3 h 4"/>
                  <a:gd name="T30" fmla="*/ 2 w 3"/>
                  <a:gd name="T31" fmla="*/ 4 h 4"/>
                  <a:gd name="T32" fmla="*/ 2 w 3"/>
                  <a:gd name="T33" fmla="*/ 4 h 4"/>
                  <a:gd name="T34" fmla="*/ 0 w 3"/>
                  <a:gd name="T3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3" name="Freeform 185"/>
              <p:cNvSpPr>
                <a:spLocks noEditPoints="1"/>
              </p:cNvSpPr>
              <p:nvPr/>
            </p:nvSpPr>
            <p:spPr bwMode="auto">
              <a:xfrm>
                <a:off x="3953" y="3163"/>
                <a:ext cx="3" cy="3"/>
              </a:xfrm>
              <a:custGeom>
                <a:avLst/>
                <a:gdLst>
                  <a:gd name="T0" fmla="*/ 0 w 3"/>
                  <a:gd name="T1" fmla="*/ 1 h 3"/>
                  <a:gd name="T2" fmla="*/ 0 w 3"/>
                  <a:gd name="T3" fmla="*/ 1 h 3"/>
                  <a:gd name="T4" fmla="*/ 1 w 3"/>
                  <a:gd name="T5" fmla="*/ 0 h 3"/>
                  <a:gd name="T6" fmla="*/ 2 w 3"/>
                  <a:gd name="T7" fmla="*/ 0 h 3"/>
                  <a:gd name="T8" fmla="*/ 2 w 3"/>
                  <a:gd name="T9" fmla="*/ 1 h 3"/>
                  <a:gd name="T10" fmla="*/ 3 w 3"/>
                  <a:gd name="T11" fmla="*/ 2 h 3"/>
                  <a:gd name="T12" fmla="*/ 3 w 3"/>
                  <a:gd name="T13" fmla="*/ 2 h 3"/>
                  <a:gd name="T14" fmla="*/ 3 w 3"/>
                  <a:gd name="T15" fmla="*/ 2 h 3"/>
                  <a:gd name="T16" fmla="*/ 3 w 3"/>
                  <a:gd name="T17" fmla="*/ 2 h 3"/>
                  <a:gd name="T18" fmla="*/ 2 w 3"/>
                  <a:gd name="T19" fmla="*/ 1 h 3"/>
                  <a:gd name="T20" fmla="*/ 1 w 3"/>
                  <a:gd name="T21" fmla="*/ 2 h 3"/>
                  <a:gd name="T22" fmla="*/ 2 w 3"/>
                  <a:gd name="T23" fmla="*/ 3 h 3"/>
                  <a:gd name="T24" fmla="*/ 2 w 3"/>
                  <a:gd name="T25" fmla="*/ 3 h 3"/>
                  <a:gd name="T26" fmla="*/ 2 w 3"/>
                  <a:gd name="T27" fmla="*/ 3 h 3"/>
                  <a:gd name="T28" fmla="*/ 0 w 3"/>
                  <a:gd name="T29" fmla="*/ 1 h 3"/>
                  <a:gd name="T30" fmla="*/ 0 w 3"/>
                  <a:gd name="T31" fmla="*/ 1 h 3"/>
                  <a:gd name="T32" fmla="*/ 1 w 3"/>
                  <a:gd name="T33" fmla="*/ 2 h 3"/>
                  <a:gd name="T34" fmla="*/ 2 w 3"/>
                  <a:gd name="T35" fmla="*/ 1 h 3"/>
                  <a:gd name="T36" fmla="*/ 2 w 3"/>
                  <a:gd name="T37" fmla="*/ 0 h 3"/>
                  <a:gd name="T38" fmla="*/ 1 w 3"/>
                  <a:gd name="T39" fmla="*/ 0 h 3"/>
                  <a:gd name="T40" fmla="*/ 0 w 3"/>
                  <a:gd name="T4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0" y="1"/>
                    </a:lnTo>
                    <a:close/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4" name="Freeform 186"/>
              <p:cNvSpPr>
                <a:spLocks noEditPoints="1"/>
              </p:cNvSpPr>
              <p:nvPr/>
            </p:nvSpPr>
            <p:spPr bwMode="auto">
              <a:xfrm>
                <a:off x="4347" y="2095"/>
                <a:ext cx="71" cy="94"/>
              </a:xfrm>
              <a:custGeom>
                <a:avLst/>
                <a:gdLst>
                  <a:gd name="T0" fmla="*/ 17 w 70"/>
                  <a:gd name="T1" fmla="*/ 70 h 93"/>
                  <a:gd name="T2" fmla="*/ 0 w 70"/>
                  <a:gd name="T3" fmla="*/ 93 h 93"/>
                  <a:gd name="T4" fmla="*/ 0 w 70"/>
                  <a:gd name="T5" fmla="*/ 93 h 93"/>
                  <a:gd name="T6" fmla="*/ 8 w 70"/>
                  <a:gd name="T7" fmla="*/ 86 h 93"/>
                  <a:gd name="T8" fmla="*/ 19 w 70"/>
                  <a:gd name="T9" fmla="*/ 84 h 93"/>
                  <a:gd name="T10" fmla="*/ 20 w 70"/>
                  <a:gd name="T11" fmla="*/ 84 h 93"/>
                  <a:gd name="T12" fmla="*/ 17 w 70"/>
                  <a:gd name="T13" fmla="*/ 70 h 93"/>
                  <a:gd name="T14" fmla="*/ 70 w 70"/>
                  <a:gd name="T15" fmla="*/ 0 h 93"/>
                  <a:gd name="T16" fmla="*/ 49 w 70"/>
                  <a:gd name="T17" fmla="*/ 28 h 93"/>
                  <a:gd name="T18" fmla="*/ 68 w 70"/>
                  <a:gd name="T19" fmla="*/ 24 h 93"/>
                  <a:gd name="T20" fmla="*/ 67 w 70"/>
                  <a:gd name="T21" fmla="*/ 21 h 93"/>
                  <a:gd name="T22" fmla="*/ 66 w 70"/>
                  <a:gd name="T23" fmla="*/ 10 h 93"/>
                  <a:gd name="T24" fmla="*/ 70 w 70"/>
                  <a:gd name="T25" fmla="*/ 0 h 93"/>
                  <a:gd name="T26" fmla="*/ 70 w 70"/>
                  <a:gd name="T27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93">
                    <a:moveTo>
                      <a:pt x="17" y="70"/>
                    </a:move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2" y="90"/>
                      <a:pt x="5" y="87"/>
                      <a:pt x="8" y="86"/>
                    </a:cubicBezTo>
                    <a:cubicBezTo>
                      <a:pt x="12" y="85"/>
                      <a:pt x="15" y="85"/>
                      <a:pt x="19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7" y="70"/>
                      <a:pt x="17" y="70"/>
                      <a:pt x="17" y="70"/>
                    </a:cubicBezTo>
                    <a:moveTo>
                      <a:pt x="70" y="0"/>
                    </a:move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7" y="18"/>
                      <a:pt x="66" y="14"/>
                      <a:pt x="66" y="10"/>
                    </a:cubicBezTo>
                    <a:cubicBezTo>
                      <a:pt x="67" y="7"/>
                      <a:pt x="68" y="4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5" name="Freeform 187"/>
              <p:cNvSpPr>
                <a:spLocks/>
              </p:cNvSpPr>
              <p:nvPr/>
            </p:nvSpPr>
            <p:spPr bwMode="auto">
              <a:xfrm>
                <a:off x="4338" y="2094"/>
                <a:ext cx="80" cy="95"/>
              </a:xfrm>
              <a:custGeom>
                <a:avLst/>
                <a:gdLst>
                  <a:gd name="T0" fmla="*/ 69 w 79"/>
                  <a:gd name="T1" fmla="*/ 0 h 94"/>
                  <a:gd name="T2" fmla="*/ 67 w 79"/>
                  <a:gd name="T3" fmla="*/ 0 h 94"/>
                  <a:gd name="T4" fmla="*/ 63 w 79"/>
                  <a:gd name="T5" fmla="*/ 1 h 94"/>
                  <a:gd name="T6" fmla="*/ 15 w 79"/>
                  <a:gd name="T7" fmla="*/ 11 h 94"/>
                  <a:gd name="T8" fmla="*/ 2 w 79"/>
                  <a:gd name="T9" fmla="*/ 16 h 94"/>
                  <a:gd name="T10" fmla="*/ 1 w 79"/>
                  <a:gd name="T11" fmla="*/ 29 h 94"/>
                  <a:gd name="T12" fmla="*/ 4 w 79"/>
                  <a:gd name="T13" fmla="*/ 78 h 94"/>
                  <a:gd name="T14" fmla="*/ 4 w 79"/>
                  <a:gd name="T15" fmla="*/ 82 h 94"/>
                  <a:gd name="T16" fmla="*/ 5 w 79"/>
                  <a:gd name="T17" fmla="*/ 85 h 94"/>
                  <a:gd name="T18" fmla="*/ 7 w 79"/>
                  <a:gd name="T19" fmla="*/ 89 h 94"/>
                  <a:gd name="T20" fmla="*/ 8 w 79"/>
                  <a:gd name="T21" fmla="*/ 90 h 94"/>
                  <a:gd name="T22" fmla="*/ 10 w 79"/>
                  <a:gd name="T23" fmla="*/ 92 h 94"/>
                  <a:gd name="T24" fmla="*/ 9 w 79"/>
                  <a:gd name="T25" fmla="*/ 94 h 94"/>
                  <a:gd name="T26" fmla="*/ 9 w 79"/>
                  <a:gd name="T27" fmla="*/ 94 h 94"/>
                  <a:gd name="T28" fmla="*/ 26 w 79"/>
                  <a:gd name="T29" fmla="*/ 71 h 94"/>
                  <a:gd name="T30" fmla="*/ 19 w 79"/>
                  <a:gd name="T31" fmla="*/ 42 h 94"/>
                  <a:gd name="T32" fmla="*/ 22 w 79"/>
                  <a:gd name="T33" fmla="*/ 38 h 94"/>
                  <a:gd name="T34" fmla="*/ 58 w 79"/>
                  <a:gd name="T35" fmla="*/ 29 h 94"/>
                  <a:gd name="T36" fmla="*/ 79 w 79"/>
                  <a:gd name="T37" fmla="*/ 1 h 94"/>
                  <a:gd name="T38" fmla="*/ 79 w 79"/>
                  <a:gd name="T39" fmla="*/ 1 h 94"/>
                  <a:gd name="T40" fmla="*/ 78 w 79"/>
                  <a:gd name="T41" fmla="*/ 3 h 94"/>
                  <a:gd name="T42" fmla="*/ 76 w 79"/>
                  <a:gd name="T43" fmla="*/ 2 h 94"/>
                  <a:gd name="T44" fmla="*/ 75 w 79"/>
                  <a:gd name="T45" fmla="*/ 1 h 94"/>
                  <a:gd name="T46" fmla="*/ 70 w 79"/>
                  <a:gd name="T47" fmla="*/ 0 h 94"/>
                  <a:gd name="T48" fmla="*/ 69 w 79"/>
                  <a:gd name="T4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9" h="94">
                    <a:moveTo>
                      <a:pt x="69" y="0"/>
                    </a:moveTo>
                    <a:cubicBezTo>
                      <a:pt x="68" y="0"/>
                      <a:pt x="67" y="0"/>
                      <a:pt x="67" y="0"/>
                    </a:cubicBezTo>
                    <a:cubicBezTo>
                      <a:pt x="65" y="0"/>
                      <a:pt x="64" y="1"/>
                      <a:pt x="63" y="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8" y="12"/>
                      <a:pt x="4" y="13"/>
                      <a:pt x="2" y="16"/>
                    </a:cubicBezTo>
                    <a:cubicBezTo>
                      <a:pt x="1" y="18"/>
                      <a:pt x="0" y="22"/>
                      <a:pt x="1" y="29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9"/>
                      <a:pt x="4" y="80"/>
                      <a:pt x="4" y="82"/>
                    </a:cubicBezTo>
                    <a:cubicBezTo>
                      <a:pt x="4" y="83"/>
                      <a:pt x="5" y="84"/>
                      <a:pt x="5" y="85"/>
                    </a:cubicBezTo>
                    <a:cubicBezTo>
                      <a:pt x="5" y="86"/>
                      <a:pt x="6" y="88"/>
                      <a:pt x="7" y="89"/>
                    </a:cubicBezTo>
                    <a:cubicBezTo>
                      <a:pt x="7" y="89"/>
                      <a:pt x="8" y="90"/>
                      <a:pt x="8" y="90"/>
                    </a:cubicBezTo>
                    <a:cubicBezTo>
                      <a:pt x="10" y="92"/>
                      <a:pt x="10" y="92"/>
                      <a:pt x="10" y="92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0"/>
                      <a:pt x="20" y="38"/>
                      <a:pt x="22" y="38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6" y="2"/>
                      <a:pt x="76" y="2"/>
                      <a:pt x="76" y="2"/>
                    </a:cubicBezTo>
                    <a:cubicBezTo>
                      <a:pt x="76" y="1"/>
                      <a:pt x="75" y="1"/>
                      <a:pt x="75" y="1"/>
                    </a:cubicBezTo>
                    <a:cubicBezTo>
                      <a:pt x="73" y="0"/>
                      <a:pt x="72" y="0"/>
                      <a:pt x="70" y="0"/>
                    </a:cubicBezTo>
                    <a:cubicBezTo>
                      <a:pt x="70" y="0"/>
                      <a:pt x="69" y="0"/>
                      <a:pt x="69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6" name="Freeform 188"/>
              <p:cNvSpPr>
                <a:spLocks/>
              </p:cNvSpPr>
              <p:nvPr/>
            </p:nvSpPr>
            <p:spPr bwMode="auto">
              <a:xfrm>
                <a:off x="4335" y="2091"/>
                <a:ext cx="83" cy="97"/>
              </a:xfrm>
              <a:custGeom>
                <a:avLst/>
                <a:gdLst>
                  <a:gd name="T0" fmla="*/ 71 w 82"/>
                  <a:gd name="T1" fmla="*/ 0 h 96"/>
                  <a:gd name="T2" fmla="*/ 65 w 82"/>
                  <a:gd name="T3" fmla="*/ 1 h 96"/>
                  <a:gd name="T4" fmla="*/ 17 w 82"/>
                  <a:gd name="T5" fmla="*/ 11 h 96"/>
                  <a:gd name="T6" fmla="*/ 1 w 82"/>
                  <a:gd name="T7" fmla="*/ 31 h 96"/>
                  <a:gd name="T8" fmla="*/ 4 w 82"/>
                  <a:gd name="T9" fmla="*/ 80 h 96"/>
                  <a:gd name="T10" fmla="*/ 5 w 82"/>
                  <a:gd name="T11" fmla="*/ 88 h 96"/>
                  <a:gd name="T12" fmla="*/ 11 w 82"/>
                  <a:gd name="T13" fmla="*/ 96 h 96"/>
                  <a:gd name="T14" fmla="*/ 11 w 82"/>
                  <a:gd name="T15" fmla="*/ 96 h 96"/>
                  <a:gd name="T16" fmla="*/ 9 w 82"/>
                  <a:gd name="T17" fmla="*/ 94 h 96"/>
                  <a:gd name="T18" fmla="*/ 9 w 82"/>
                  <a:gd name="T19" fmla="*/ 94 h 96"/>
                  <a:gd name="T20" fmla="*/ 6 w 82"/>
                  <a:gd name="T21" fmla="*/ 89 h 96"/>
                  <a:gd name="T22" fmla="*/ 6 w 82"/>
                  <a:gd name="T23" fmla="*/ 89 h 96"/>
                  <a:gd name="T24" fmla="*/ 5 w 82"/>
                  <a:gd name="T25" fmla="*/ 81 h 96"/>
                  <a:gd name="T26" fmla="*/ 2 w 82"/>
                  <a:gd name="T27" fmla="*/ 32 h 96"/>
                  <a:gd name="T28" fmla="*/ 2 w 82"/>
                  <a:gd name="T29" fmla="*/ 27 h 96"/>
                  <a:gd name="T30" fmla="*/ 17 w 82"/>
                  <a:gd name="T31" fmla="*/ 11 h 96"/>
                  <a:gd name="T32" fmla="*/ 66 w 82"/>
                  <a:gd name="T33" fmla="*/ 2 h 96"/>
                  <a:gd name="T34" fmla="*/ 66 w 82"/>
                  <a:gd name="T35" fmla="*/ 1 h 96"/>
                  <a:gd name="T36" fmla="*/ 72 w 82"/>
                  <a:gd name="T37" fmla="*/ 1 h 96"/>
                  <a:gd name="T38" fmla="*/ 72 w 82"/>
                  <a:gd name="T39" fmla="*/ 1 h 96"/>
                  <a:gd name="T40" fmla="*/ 72 w 82"/>
                  <a:gd name="T41" fmla="*/ 1 h 96"/>
                  <a:gd name="T42" fmla="*/ 72 w 82"/>
                  <a:gd name="T43" fmla="*/ 1 h 96"/>
                  <a:gd name="T44" fmla="*/ 72 w 82"/>
                  <a:gd name="T45" fmla="*/ 1 h 96"/>
                  <a:gd name="T46" fmla="*/ 73 w 82"/>
                  <a:gd name="T47" fmla="*/ 1 h 96"/>
                  <a:gd name="T48" fmla="*/ 73 w 82"/>
                  <a:gd name="T49" fmla="*/ 1 h 96"/>
                  <a:gd name="T50" fmla="*/ 73 w 82"/>
                  <a:gd name="T51" fmla="*/ 1 h 96"/>
                  <a:gd name="T52" fmla="*/ 78 w 82"/>
                  <a:gd name="T53" fmla="*/ 2 h 96"/>
                  <a:gd name="T54" fmla="*/ 78 w 82"/>
                  <a:gd name="T55" fmla="*/ 2 h 96"/>
                  <a:gd name="T56" fmla="*/ 78 w 82"/>
                  <a:gd name="T57" fmla="*/ 2 h 96"/>
                  <a:gd name="T58" fmla="*/ 82 w 82"/>
                  <a:gd name="T59" fmla="*/ 4 h 96"/>
                  <a:gd name="T60" fmla="*/ 82 w 82"/>
                  <a:gd name="T61" fmla="*/ 4 h 96"/>
                  <a:gd name="T62" fmla="*/ 73 w 82"/>
                  <a:gd name="T63" fmla="*/ 0 h 96"/>
                  <a:gd name="T64" fmla="*/ 71 w 82"/>
                  <a:gd name="T6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6">
                    <a:moveTo>
                      <a:pt x="71" y="0"/>
                    </a:moveTo>
                    <a:cubicBezTo>
                      <a:pt x="69" y="0"/>
                      <a:pt x="67" y="1"/>
                      <a:pt x="65" y="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" y="14"/>
                      <a:pt x="0" y="16"/>
                      <a:pt x="1" y="31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3"/>
                      <a:pt x="4" y="86"/>
                      <a:pt x="5" y="88"/>
                    </a:cubicBezTo>
                    <a:cubicBezTo>
                      <a:pt x="6" y="91"/>
                      <a:pt x="8" y="94"/>
                      <a:pt x="11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10" y="95"/>
                      <a:pt x="9" y="95"/>
                      <a:pt x="9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7" y="92"/>
                      <a:pt x="7" y="90"/>
                      <a:pt x="6" y="89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6"/>
                      <a:pt x="5" y="84"/>
                      <a:pt x="5" y="8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0"/>
                      <a:pt x="2" y="28"/>
                      <a:pt x="2" y="27"/>
                    </a:cubicBezTo>
                    <a:cubicBezTo>
                      <a:pt x="2" y="16"/>
                      <a:pt x="5" y="14"/>
                      <a:pt x="17" y="11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2"/>
                      <a:pt x="66" y="2"/>
                      <a:pt x="66" y="1"/>
                    </a:cubicBezTo>
                    <a:cubicBezTo>
                      <a:pt x="68" y="1"/>
                      <a:pt x="70" y="1"/>
                      <a:pt x="72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2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5" y="1"/>
                      <a:pt x="76" y="1"/>
                      <a:pt x="78" y="2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9" y="2"/>
                      <a:pt x="80" y="3"/>
                      <a:pt x="82" y="4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79" y="2"/>
                      <a:pt x="76" y="1"/>
                      <a:pt x="73" y="0"/>
                    </a:cubicBezTo>
                    <a:cubicBezTo>
                      <a:pt x="72" y="0"/>
                      <a:pt x="72" y="0"/>
                      <a:pt x="71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7" name="Freeform 189"/>
              <p:cNvSpPr>
                <a:spLocks/>
              </p:cNvSpPr>
              <p:nvPr/>
            </p:nvSpPr>
            <p:spPr bwMode="auto">
              <a:xfrm>
                <a:off x="4337" y="2092"/>
                <a:ext cx="81" cy="97"/>
              </a:xfrm>
              <a:custGeom>
                <a:avLst/>
                <a:gdLst>
                  <a:gd name="T0" fmla="*/ 70 w 80"/>
                  <a:gd name="T1" fmla="*/ 0 h 96"/>
                  <a:gd name="T2" fmla="*/ 70 w 80"/>
                  <a:gd name="T3" fmla="*/ 0 h 96"/>
                  <a:gd name="T4" fmla="*/ 64 w 80"/>
                  <a:gd name="T5" fmla="*/ 0 h 96"/>
                  <a:gd name="T6" fmla="*/ 64 w 80"/>
                  <a:gd name="T7" fmla="*/ 1 h 96"/>
                  <a:gd name="T8" fmla="*/ 15 w 80"/>
                  <a:gd name="T9" fmla="*/ 10 h 96"/>
                  <a:gd name="T10" fmla="*/ 0 w 80"/>
                  <a:gd name="T11" fmla="*/ 26 h 96"/>
                  <a:gd name="T12" fmla="*/ 0 w 80"/>
                  <a:gd name="T13" fmla="*/ 31 h 96"/>
                  <a:gd name="T14" fmla="*/ 3 w 80"/>
                  <a:gd name="T15" fmla="*/ 80 h 96"/>
                  <a:gd name="T16" fmla="*/ 4 w 80"/>
                  <a:gd name="T17" fmla="*/ 88 h 96"/>
                  <a:gd name="T18" fmla="*/ 7 w 80"/>
                  <a:gd name="T19" fmla="*/ 93 h 96"/>
                  <a:gd name="T20" fmla="*/ 9 w 80"/>
                  <a:gd name="T21" fmla="*/ 95 h 96"/>
                  <a:gd name="T22" fmla="*/ 10 w 80"/>
                  <a:gd name="T23" fmla="*/ 96 h 96"/>
                  <a:gd name="T24" fmla="*/ 10 w 80"/>
                  <a:gd name="T25" fmla="*/ 96 h 96"/>
                  <a:gd name="T26" fmla="*/ 10 w 80"/>
                  <a:gd name="T27" fmla="*/ 96 h 96"/>
                  <a:gd name="T28" fmla="*/ 10 w 80"/>
                  <a:gd name="T29" fmla="*/ 96 h 96"/>
                  <a:gd name="T30" fmla="*/ 11 w 80"/>
                  <a:gd name="T31" fmla="*/ 94 h 96"/>
                  <a:gd name="T32" fmla="*/ 9 w 80"/>
                  <a:gd name="T33" fmla="*/ 92 h 96"/>
                  <a:gd name="T34" fmla="*/ 8 w 80"/>
                  <a:gd name="T35" fmla="*/ 91 h 96"/>
                  <a:gd name="T36" fmla="*/ 6 w 80"/>
                  <a:gd name="T37" fmla="*/ 87 h 96"/>
                  <a:gd name="T38" fmla="*/ 5 w 80"/>
                  <a:gd name="T39" fmla="*/ 84 h 96"/>
                  <a:gd name="T40" fmla="*/ 5 w 80"/>
                  <a:gd name="T41" fmla="*/ 80 h 96"/>
                  <a:gd name="T42" fmla="*/ 2 w 80"/>
                  <a:gd name="T43" fmla="*/ 31 h 96"/>
                  <a:gd name="T44" fmla="*/ 3 w 80"/>
                  <a:gd name="T45" fmla="*/ 18 h 96"/>
                  <a:gd name="T46" fmla="*/ 16 w 80"/>
                  <a:gd name="T47" fmla="*/ 13 h 96"/>
                  <a:gd name="T48" fmla="*/ 64 w 80"/>
                  <a:gd name="T49" fmla="*/ 3 h 96"/>
                  <a:gd name="T50" fmla="*/ 68 w 80"/>
                  <a:gd name="T51" fmla="*/ 2 h 96"/>
                  <a:gd name="T52" fmla="*/ 70 w 80"/>
                  <a:gd name="T53" fmla="*/ 2 h 96"/>
                  <a:gd name="T54" fmla="*/ 71 w 80"/>
                  <a:gd name="T55" fmla="*/ 2 h 96"/>
                  <a:gd name="T56" fmla="*/ 76 w 80"/>
                  <a:gd name="T57" fmla="*/ 3 h 96"/>
                  <a:gd name="T58" fmla="*/ 77 w 80"/>
                  <a:gd name="T59" fmla="*/ 4 h 96"/>
                  <a:gd name="T60" fmla="*/ 79 w 80"/>
                  <a:gd name="T61" fmla="*/ 5 h 96"/>
                  <a:gd name="T62" fmla="*/ 80 w 80"/>
                  <a:gd name="T63" fmla="*/ 3 h 96"/>
                  <a:gd name="T64" fmla="*/ 80 w 80"/>
                  <a:gd name="T65" fmla="*/ 3 h 96"/>
                  <a:gd name="T66" fmla="*/ 76 w 80"/>
                  <a:gd name="T67" fmla="*/ 1 h 96"/>
                  <a:gd name="T68" fmla="*/ 76 w 80"/>
                  <a:gd name="T69" fmla="*/ 1 h 96"/>
                  <a:gd name="T70" fmla="*/ 76 w 80"/>
                  <a:gd name="T71" fmla="*/ 1 h 96"/>
                  <a:gd name="T72" fmla="*/ 71 w 80"/>
                  <a:gd name="T73" fmla="*/ 0 h 96"/>
                  <a:gd name="T74" fmla="*/ 71 w 80"/>
                  <a:gd name="T75" fmla="*/ 0 h 96"/>
                  <a:gd name="T76" fmla="*/ 71 w 80"/>
                  <a:gd name="T77" fmla="*/ 0 h 96"/>
                  <a:gd name="T78" fmla="*/ 70 w 80"/>
                  <a:gd name="T79" fmla="*/ 0 h 96"/>
                  <a:gd name="T80" fmla="*/ 70 w 80"/>
                  <a:gd name="T81" fmla="*/ 0 h 96"/>
                  <a:gd name="T82" fmla="*/ 70 w 80"/>
                  <a:gd name="T8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" h="96">
                    <a:moveTo>
                      <a:pt x="70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8" y="0"/>
                      <a:pt x="66" y="0"/>
                      <a:pt x="64" y="0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3" y="13"/>
                      <a:pt x="0" y="15"/>
                      <a:pt x="0" y="26"/>
                    </a:cubicBezTo>
                    <a:cubicBezTo>
                      <a:pt x="0" y="27"/>
                      <a:pt x="0" y="29"/>
                      <a:pt x="0" y="31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3"/>
                      <a:pt x="3" y="85"/>
                      <a:pt x="4" y="88"/>
                    </a:cubicBezTo>
                    <a:cubicBezTo>
                      <a:pt x="5" y="89"/>
                      <a:pt x="5" y="91"/>
                      <a:pt x="7" y="93"/>
                    </a:cubicBezTo>
                    <a:cubicBezTo>
                      <a:pt x="7" y="94"/>
                      <a:pt x="8" y="94"/>
                      <a:pt x="9" y="95"/>
                    </a:cubicBezTo>
                    <a:cubicBezTo>
                      <a:pt x="9" y="95"/>
                      <a:pt x="9" y="95"/>
                      <a:pt x="10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8" y="91"/>
                      <a:pt x="8" y="91"/>
                    </a:cubicBezTo>
                    <a:cubicBezTo>
                      <a:pt x="7" y="90"/>
                      <a:pt x="6" y="88"/>
                      <a:pt x="6" y="87"/>
                    </a:cubicBezTo>
                    <a:cubicBezTo>
                      <a:pt x="6" y="86"/>
                      <a:pt x="5" y="85"/>
                      <a:pt x="5" y="84"/>
                    </a:cubicBezTo>
                    <a:cubicBezTo>
                      <a:pt x="5" y="82"/>
                      <a:pt x="5" y="81"/>
                      <a:pt x="5" y="80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24"/>
                      <a:pt x="2" y="20"/>
                      <a:pt x="3" y="18"/>
                    </a:cubicBezTo>
                    <a:cubicBezTo>
                      <a:pt x="5" y="15"/>
                      <a:pt x="9" y="14"/>
                      <a:pt x="16" y="1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5" y="3"/>
                      <a:pt x="66" y="2"/>
                      <a:pt x="68" y="2"/>
                    </a:cubicBezTo>
                    <a:cubicBezTo>
                      <a:pt x="68" y="2"/>
                      <a:pt x="69" y="2"/>
                      <a:pt x="70" y="2"/>
                    </a:cubicBezTo>
                    <a:cubicBezTo>
                      <a:pt x="70" y="2"/>
                      <a:pt x="71" y="2"/>
                      <a:pt x="71" y="2"/>
                    </a:cubicBezTo>
                    <a:cubicBezTo>
                      <a:pt x="73" y="2"/>
                      <a:pt x="74" y="2"/>
                      <a:pt x="76" y="3"/>
                    </a:cubicBezTo>
                    <a:cubicBezTo>
                      <a:pt x="76" y="3"/>
                      <a:pt x="77" y="3"/>
                      <a:pt x="77" y="4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79" y="2"/>
                      <a:pt x="77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4" y="0"/>
                      <a:pt x="73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8" name="Freeform 190"/>
              <p:cNvSpPr>
                <a:spLocks noEditPoints="1"/>
              </p:cNvSpPr>
              <p:nvPr/>
            </p:nvSpPr>
            <p:spPr bwMode="auto">
              <a:xfrm>
                <a:off x="4347" y="2095"/>
                <a:ext cx="134" cy="94"/>
              </a:xfrm>
              <a:custGeom>
                <a:avLst/>
                <a:gdLst>
                  <a:gd name="T0" fmla="*/ 20 w 133"/>
                  <a:gd name="T1" fmla="*/ 84 h 93"/>
                  <a:gd name="T2" fmla="*/ 19 w 133"/>
                  <a:gd name="T3" fmla="*/ 84 h 93"/>
                  <a:gd name="T4" fmla="*/ 8 w 133"/>
                  <a:gd name="T5" fmla="*/ 86 h 93"/>
                  <a:gd name="T6" fmla="*/ 0 w 133"/>
                  <a:gd name="T7" fmla="*/ 93 h 93"/>
                  <a:gd name="T8" fmla="*/ 9 w 133"/>
                  <a:gd name="T9" fmla="*/ 86 h 93"/>
                  <a:gd name="T10" fmla="*/ 20 w 133"/>
                  <a:gd name="T11" fmla="*/ 85 h 93"/>
                  <a:gd name="T12" fmla="*/ 20 w 133"/>
                  <a:gd name="T13" fmla="*/ 85 h 93"/>
                  <a:gd name="T14" fmla="*/ 20 w 133"/>
                  <a:gd name="T15" fmla="*/ 84 h 93"/>
                  <a:gd name="T16" fmla="*/ 125 w 133"/>
                  <a:gd name="T17" fmla="*/ 42 h 93"/>
                  <a:gd name="T18" fmla="*/ 125 w 133"/>
                  <a:gd name="T19" fmla="*/ 42 h 93"/>
                  <a:gd name="T20" fmla="*/ 133 w 133"/>
                  <a:gd name="T21" fmla="*/ 48 h 93"/>
                  <a:gd name="T22" fmla="*/ 133 w 133"/>
                  <a:gd name="T23" fmla="*/ 48 h 93"/>
                  <a:gd name="T24" fmla="*/ 125 w 133"/>
                  <a:gd name="T25" fmla="*/ 42 h 93"/>
                  <a:gd name="T26" fmla="*/ 70 w 133"/>
                  <a:gd name="T27" fmla="*/ 0 h 93"/>
                  <a:gd name="T28" fmla="*/ 66 w 133"/>
                  <a:gd name="T29" fmla="*/ 10 h 93"/>
                  <a:gd name="T30" fmla="*/ 67 w 133"/>
                  <a:gd name="T31" fmla="*/ 21 h 93"/>
                  <a:gd name="T32" fmla="*/ 68 w 133"/>
                  <a:gd name="T33" fmla="*/ 24 h 93"/>
                  <a:gd name="T34" fmla="*/ 68 w 133"/>
                  <a:gd name="T35" fmla="*/ 24 h 93"/>
                  <a:gd name="T36" fmla="*/ 68 w 133"/>
                  <a:gd name="T37" fmla="*/ 22 h 93"/>
                  <a:gd name="T38" fmla="*/ 67 w 133"/>
                  <a:gd name="T39" fmla="*/ 11 h 93"/>
                  <a:gd name="T40" fmla="*/ 70 w 133"/>
                  <a:gd name="T41" fmla="*/ 0 h 93"/>
                  <a:gd name="T42" fmla="*/ 70 w 133"/>
                  <a:gd name="T43" fmla="*/ 0 h 93"/>
                  <a:gd name="T44" fmla="*/ 93 w 133"/>
                  <a:gd name="T45" fmla="*/ 18 h 93"/>
                  <a:gd name="T46" fmla="*/ 93 w 133"/>
                  <a:gd name="T47" fmla="*/ 18 h 93"/>
                  <a:gd name="T48" fmla="*/ 70 w 133"/>
                  <a:gd name="T4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3" h="93">
                    <a:moveTo>
                      <a:pt x="20" y="84"/>
                    </a:moveTo>
                    <a:cubicBezTo>
                      <a:pt x="19" y="84"/>
                      <a:pt x="19" y="84"/>
                      <a:pt x="19" y="84"/>
                    </a:cubicBezTo>
                    <a:cubicBezTo>
                      <a:pt x="15" y="85"/>
                      <a:pt x="12" y="85"/>
                      <a:pt x="8" y="86"/>
                    </a:cubicBezTo>
                    <a:cubicBezTo>
                      <a:pt x="5" y="87"/>
                      <a:pt x="2" y="90"/>
                      <a:pt x="0" y="93"/>
                    </a:cubicBezTo>
                    <a:cubicBezTo>
                      <a:pt x="2" y="90"/>
                      <a:pt x="5" y="88"/>
                      <a:pt x="9" y="86"/>
                    </a:cubicBezTo>
                    <a:cubicBezTo>
                      <a:pt x="12" y="85"/>
                      <a:pt x="16" y="85"/>
                      <a:pt x="20" y="8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84"/>
                      <a:pt x="20" y="84"/>
                      <a:pt x="20" y="84"/>
                    </a:cubicBezTo>
                    <a:moveTo>
                      <a:pt x="125" y="42"/>
                    </a:moveTo>
                    <a:cubicBezTo>
                      <a:pt x="125" y="42"/>
                      <a:pt x="125" y="42"/>
                      <a:pt x="125" y="42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25" y="42"/>
                      <a:pt x="125" y="42"/>
                      <a:pt x="125" y="42"/>
                    </a:cubicBezTo>
                    <a:moveTo>
                      <a:pt x="70" y="0"/>
                    </a:moveTo>
                    <a:cubicBezTo>
                      <a:pt x="68" y="4"/>
                      <a:pt x="67" y="7"/>
                      <a:pt x="66" y="10"/>
                    </a:cubicBezTo>
                    <a:cubicBezTo>
                      <a:pt x="66" y="14"/>
                      <a:pt x="67" y="18"/>
                      <a:pt x="67" y="21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67" y="18"/>
                      <a:pt x="67" y="15"/>
                      <a:pt x="67" y="11"/>
                    </a:cubicBezTo>
                    <a:cubicBezTo>
                      <a:pt x="67" y="7"/>
                      <a:pt x="68" y="4"/>
                      <a:pt x="70" y="0"/>
                    </a:cubicBezTo>
                    <a:moveTo>
                      <a:pt x="70" y="0"/>
                    </a:move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70" y="0"/>
                      <a:pt x="70" y="0"/>
                      <a:pt x="7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79" name="Freeform 191"/>
              <p:cNvSpPr>
                <a:spLocks noEditPoints="1"/>
              </p:cNvSpPr>
              <p:nvPr/>
            </p:nvSpPr>
            <p:spPr bwMode="auto">
              <a:xfrm>
                <a:off x="4347" y="2095"/>
                <a:ext cx="134" cy="142"/>
              </a:xfrm>
              <a:custGeom>
                <a:avLst/>
                <a:gdLst>
                  <a:gd name="T0" fmla="*/ 98 w 133"/>
                  <a:gd name="T1" fmla="*/ 95 h 141"/>
                  <a:gd name="T2" fmla="*/ 98 w 133"/>
                  <a:gd name="T3" fmla="*/ 95 h 141"/>
                  <a:gd name="T4" fmla="*/ 62 w 133"/>
                  <a:gd name="T5" fmla="*/ 141 h 141"/>
                  <a:gd name="T6" fmla="*/ 62 w 133"/>
                  <a:gd name="T7" fmla="*/ 140 h 141"/>
                  <a:gd name="T8" fmla="*/ 62 w 133"/>
                  <a:gd name="T9" fmla="*/ 140 h 141"/>
                  <a:gd name="T10" fmla="*/ 62 w 133"/>
                  <a:gd name="T11" fmla="*/ 141 h 141"/>
                  <a:gd name="T12" fmla="*/ 98 w 133"/>
                  <a:gd name="T13" fmla="*/ 95 h 141"/>
                  <a:gd name="T14" fmla="*/ 20 w 133"/>
                  <a:gd name="T15" fmla="*/ 85 h 141"/>
                  <a:gd name="T16" fmla="*/ 20 w 133"/>
                  <a:gd name="T17" fmla="*/ 85 h 141"/>
                  <a:gd name="T18" fmla="*/ 9 w 133"/>
                  <a:gd name="T19" fmla="*/ 86 h 141"/>
                  <a:gd name="T20" fmla="*/ 0 w 133"/>
                  <a:gd name="T21" fmla="*/ 93 h 141"/>
                  <a:gd name="T22" fmla="*/ 0 w 133"/>
                  <a:gd name="T23" fmla="*/ 93 h 141"/>
                  <a:gd name="T24" fmla="*/ 0 w 133"/>
                  <a:gd name="T25" fmla="*/ 93 h 141"/>
                  <a:gd name="T26" fmla="*/ 0 w 133"/>
                  <a:gd name="T27" fmla="*/ 93 h 141"/>
                  <a:gd name="T28" fmla="*/ 0 w 133"/>
                  <a:gd name="T29" fmla="*/ 93 h 141"/>
                  <a:gd name="T30" fmla="*/ 62 w 133"/>
                  <a:gd name="T31" fmla="*/ 140 h 141"/>
                  <a:gd name="T32" fmla="*/ 56 w 133"/>
                  <a:gd name="T33" fmla="*/ 127 h 141"/>
                  <a:gd name="T34" fmla="*/ 54 w 133"/>
                  <a:gd name="T35" fmla="*/ 105 h 141"/>
                  <a:gd name="T36" fmla="*/ 30 w 133"/>
                  <a:gd name="T37" fmla="*/ 111 h 141"/>
                  <a:gd name="T38" fmla="*/ 29 w 133"/>
                  <a:gd name="T39" fmla="*/ 111 h 141"/>
                  <a:gd name="T40" fmla="*/ 26 w 133"/>
                  <a:gd name="T41" fmla="*/ 108 h 141"/>
                  <a:gd name="T42" fmla="*/ 20 w 133"/>
                  <a:gd name="T43" fmla="*/ 85 h 141"/>
                  <a:gd name="T44" fmla="*/ 10 w 133"/>
                  <a:gd name="T45" fmla="*/ 87 h 141"/>
                  <a:gd name="T46" fmla="*/ 0 w 133"/>
                  <a:gd name="T47" fmla="*/ 93 h 141"/>
                  <a:gd name="T48" fmla="*/ 0 w 133"/>
                  <a:gd name="T49" fmla="*/ 93 h 141"/>
                  <a:gd name="T50" fmla="*/ 9 w 133"/>
                  <a:gd name="T51" fmla="*/ 87 h 141"/>
                  <a:gd name="T52" fmla="*/ 20 w 133"/>
                  <a:gd name="T53" fmla="*/ 85 h 141"/>
                  <a:gd name="T54" fmla="*/ 20 w 133"/>
                  <a:gd name="T55" fmla="*/ 85 h 141"/>
                  <a:gd name="T56" fmla="*/ 20 w 133"/>
                  <a:gd name="T57" fmla="*/ 85 h 141"/>
                  <a:gd name="T58" fmla="*/ 133 w 133"/>
                  <a:gd name="T59" fmla="*/ 48 h 141"/>
                  <a:gd name="T60" fmla="*/ 133 w 133"/>
                  <a:gd name="T61" fmla="*/ 48 h 141"/>
                  <a:gd name="T62" fmla="*/ 133 w 133"/>
                  <a:gd name="T63" fmla="*/ 48 h 141"/>
                  <a:gd name="T64" fmla="*/ 133 w 133"/>
                  <a:gd name="T65" fmla="*/ 48 h 141"/>
                  <a:gd name="T66" fmla="*/ 125 w 133"/>
                  <a:gd name="T67" fmla="*/ 42 h 141"/>
                  <a:gd name="T68" fmla="*/ 126 w 133"/>
                  <a:gd name="T69" fmla="*/ 45 h 141"/>
                  <a:gd name="T70" fmla="*/ 133 w 133"/>
                  <a:gd name="T71" fmla="*/ 48 h 141"/>
                  <a:gd name="T72" fmla="*/ 133 w 133"/>
                  <a:gd name="T73" fmla="*/ 48 h 141"/>
                  <a:gd name="T74" fmla="*/ 125 w 133"/>
                  <a:gd name="T75" fmla="*/ 42 h 141"/>
                  <a:gd name="T76" fmla="*/ 70 w 133"/>
                  <a:gd name="T77" fmla="*/ 0 h 141"/>
                  <a:gd name="T78" fmla="*/ 70 w 133"/>
                  <a:gd name="T79" fmla="*/ 0 h 141"/>
                  <a:gd name="T80" fmla="*/ 70 w 133"/>
                  <a:gd name="T81" fmla="*/ 0 h 141"/>
                  <a:gd name="T82" fmla="*/ 70 w 133"/>
                  <a:gd name="T83" fmla="*/ 0 h 141"/>
                  <a:gd name="T84" fmla="*/ 70 w 133"/>
                  <a:gd name="T85" fmla="*/ 0 h 141"/>
                  <a:gd name="T86" fmla="*/ 70 w 133"/>
                  <a:gd name="T87" fmla="*/ 0 h 141"/>
                  <a:gd name="T88" fmla="*/ 67 w 133"/>
                  <a:gd name="T89" fmla="*/ 11 h 141"/>
                  <a:gd name="T90" fmla="*/ 68 w 133"/>
                  <a:gd name="T91" fmla="*/ 22 h 141"/>
                  <a:gd name="T92" fmla="*/ 68 w 133"/>
                  <a:gd name="T93" fmla="*/ 24 h 141"/>
                  <a:gd name="T94" fmla="*/ 69 w 133"/>
                  <a:gd name="T95" fmla="*/ 24 h 141"/>
                  <a:gd name="T96" fmla="*/ 68 w 133"/>
                  <a:gd name="T97" fmla="*/ 22 h 141"/>
                  <a:gd name="T98" fmla="*/ 67 w 133"/>
                  <a:gd name="T99" fmla="*/ 11 h 141"/>
                  <a:gd name="T100" fmla="*/ 70 w 133"/>
                  <a:gd name="T101" fmla="*/ 1 h 141"/>
                  <a:gd name="T102" fmla="*/ 71 w 133"/>
                  <a:gd name="T103" fmla="*/ 1 h 141"/>
                  <a:gd name="T104" fmla="*/ 68 w 133"/>
                  <a:gd name="T105" fmla="*/ 12 h 141"/>
                  <a:gd name="T106" fmla="*/ 69 w 133"/>
                  <a:gd name="T107" fmla="*/ 23 h 141"/>
                  <a:gd name="T108" fmla="*/ 69 w 133"/>
                  <a:gd name="T109" fmla="*/ 24 h 141"/>
                  <a:gd name="T110" fmla="*/ 93 w 133"/>
                  <a:gd name="T111" fmla="*/ 18 h 141"/>
                  <a:gd name="T112" fmla="*/ 70 w 133"/>
                  <a:gd name="T1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3" h="141">
                    <a:moveTo>
                      <a:pt x="98" y="95"/>
                    </a:moveTo>
                    <a:cubicBezTo>
                      <a:pt x="98" y="95"/>
                      <a:pt x="98" y="95"/>
                      <a:pt x="98" y="95"/>
                    </a:cubicBezTo>
                    <a:cubicBezTo>
                      <a:pt x="62" y="141"/>
                      <a:pt x="62" y="141"/>
                      <a:pt x="62" y="141"/>
                    </a:cubicBezTo>
                    <a:cubicBezTo>
                      <a:pt x="62" y="141"/>
                      <a:pt x="62" y="141"/>
                      <a:pt x="62" y="140"/>
                    </a:cubicBezTo>
                    <a:cubicBezTo>
                      <a:pt x="62" y="140"/>
                      <a:pt x="62" y="140"/>
                      <a:pt x="62" y="140"/>
                    </a:cubicBezTo>
                    <a:cubicBezTo>
                      <a:pt x="62" y="141"/>
                      <a:pt x="62" y="141"/>
                      <a:pt x="62" y="141"/>
                    </a:cubicBezTo>
                    <a:cubicBezTo>
                      <a:pt x="98" y="95"/>
                      <a:pt x="98" y="95"/>
                      <a:pt x="98" y="95"/>
                    </a:cubicBezTo>
                    <a:moveTo>
                      <a:pt x="20" y="85"/>
                    </a:moveTo>
                    <a:cubicBezTo>
                      <a:pt x="20" y="85"/>
                      <a:pt x="20" y="85"/>
                      <a:pt x="20" y="85"/>
                    </a:cubicBezTo>
                    <a:cubicBezTo>
                      <a:pt x="16" y="85"/>
                      <a:pt x="12" y="85"/>
                      <a:pt x="9" y="86"/>
                    </a:cubicBezTo>
                    <a:cubicBezTo>
                      <a:pt x="5" y="88"/>
                      <a:pt x="2" y="90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62" y="140"/>
                      <a:pt x="62" y="140"/>
                      <a:pt x="62" y="140"/>
                    </a:cubicBezTo>
                    <a:cubicBezTo>
                      <a:pt x="58" y="136"/>
                      <a:pt x="56" y="133"/>
                      <a:pt x="56" y="12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30" y="111"/>
                      <a:pt x="30" y="111"/>
                      <a:pt x="30" y="111"/>
                    </a:cubicBezTo>
                    <a:cubicBezTo>
                      <a:pt x="30" y="111"/>
                      <a:pt x="30" y="111"/>
                      <a:pt x="29" y="111"/>
                    </a:cubicBezTo>
                    <a:cubicBezTo>
                      <a:pt x="28" y="111"/>
                      <a:pt x="26" y="110"/>
                      <a:pt x="26" y="108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17" y="86"/>
                      <a:pt x="13" y="86"/>
                      <a:pt x="10" y="87"/>
                    </a:cubicBezTo>
                    <a:cubicBezTo>
                      <a:pt x="6" y="88"/>
                      <a:pt x="3" y="90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3" y="90"/>
                      <a:pt x="5" y="88"/>
                      <a:pt x="9" y="87"/>
                    </a:cubicBezTo>
                    <a:cubicBezTo>
                      <a:pt x="12" y="86"/>
                      <a:pt x="16" y="85"/>
                      <a:pt x="20" y="8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85"/>
                      <a:pt x="20" y="85"/>
                      <a:pt x="20" y="85"/>
                    </a:cubicBezTo>
                    <a:moveTo>
                      <a:pt x="133" y="48"/>
                    </a:move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8"/>
                      <a:pt x="133" y="48"/>
                      <a:pt x="133" y="48"/>
                    </a:cubicBezTo>
                    <a:moveTo>
                      <a:pt x="125" y="42"/>
                    </a:moveTo>
                    <a:cubicBezTo>
                      <a:pt x="126" y="45"/>
                      <a:pt x="126" y="45"/>
                      <a:pt x="126" y="45"/>
                    </a:cubicBezTo>
                    <a:cubicBezTo>
                      <a:pt x="128" y="46"/>
                      <a:pt x="130" y="47"/>
                      <a:pt x="133" y="48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25" y="42"/>
                      <a:pt x="125" y="42"/>
                      <a:pt x="125" y="42"/>
                    </a:cubicBezTo>
                    <a:moveTo>
                      <a:pt x="70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8" y="4"/>
                      <a:pt x="67" y="7"/>
                      <a:pt x="67" y="11"/>
                    </a:cubicBezTo>
                    <a:cubicBezTo>
                      <a:pt x="67" y="15"/>
                      <a:pt x="67" y="18"/>
                      <a:pt x="68" y="22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68" y="18"/>
                      <a:pt x="67" y="14"/>
                      <a:pt x="67" y="11"/>
                    </a:cubicBezTo>
                    <a:cubicBezTo>
                      <a:pt x="67" y="7"/>
                      <a:pt x="69" y="4"/>
                      <a:pt x="70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69" y="4"/>
                      <a:pt x="68" y="8"/>
                      <a:pt x="68" y="12"/>
                    </a:cubicBezTo>
                    <a:cubicBezTo>
                      <a:pt x="68" y="15"/>
                      <a:pt x="68" y="19"/>
                      <a:pt x="69" y="23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70" y="0"/>
                      <a:pt x="70" y="0"/>
                      <a:pt x="7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0" name="Freeform 192"/>
              <p:cNvSpPr>
                <a:spLocks noEditPoints="1"/>
              </p:cNvSpPr>
              <p:nvPr/>
            </p:nvSpPr>
            <p:spPr bwMode="auto">
              <a:xfrm>
                <a:off x="4347" y="2096"/>
                <a:ext cx="72" cy="93"/>
              </a:xfrm>
              <a:custGeom>
                <a:avLst/>
                <a:gdLst>
                  <a:gd name="T0" fmla="*/ 20 w 71"/>
                  <a:gd name="T1" fmla="*/ 84 h 92"/>
                  <a:gd name="T2" fmla="*/ 20 w 71"/>
                  <a:gd name="T3" fmla="*/ 84 h 92"/>
                  <a:gd name="T4" fmla="*/ 9 w 71"/>
                  <a:gd name="T5" fmla="*/ 86 h 92"/>
                  <a:gd name="T6" fmla="*/ 0 w 71"/>
                  <a:gd name="T7" fmla="*/ 92 h 92"/>
                  <a:gd name="T8" fmla="*/ 0 w 71"/>
                  <a:gd name="T9" fmla="*/ 92 h 92"/>
                  <a:gd name="T10" fmla="*/ 10 w 71"/>
                  <a:gd name="T11" fmla="*/ 86 h 92"/>
                  <a:gd name="T12" fmla="*/ 20 w 71"/>
                  <a:gd name="T13" fmla="*/ 84 h 92"/>
                  <a:gd name="T14" fmla="*/ 20 w 71"/>
                  <a:gd name="T15" fmla="*/ 84 h 92"/>
                  <a:gd name="T16" fmla="*/ 70 w 71"/>
                  <a:gd name="T17" fmla="*/ 0 h 92"/>
                  <a:gd name="T18" fmla="*/ 67 w 71"/>
                  <a:gd name="T19" fmla="*/ 10 h 92"/>
                  <a:gd name="T20" fmla="*/ 68 w 71"/>
                  <a:gd name="T21" fmla="*/ 21 h 92"/>
                  <a:gd name="T22" fmla="*/ 69 w 71"/>
                  <a:gd name="T23" fmla="*/ 23 h 92"/>
                  <a:gd name="T24" fmla="*/ 69 w 71"/>
                  <a:gd name="T25" fmla="*/ 23 h 92"/>
                  <a:gd name="T26" fmla="*/ 69 w 71"/>
                  <a:gd name="T27" fmla="*/ 22 h 92"/>
                  <a:gd name="T28" fmla="*/ 68 w 71"/>
                  <a:gd name="T29" fmla="*/ 11 h 92"/>
                  <a:gd name="T30" fmla="*/ 71 w 71"/>
                  <a:gd name="T31" fmla="*/ 0 h 92"/>
                  <a:gd name="T32" fmla="*/ 70 w 71"/>
                  <a:gd name="T3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92">
                    <a:moveTo>
                      <a:pt x="20" y="84"/>
                    </a:moveTo>
                    <a:cubicBezTo>
                      <a:pt x="20" y="84"/>
                      <a:pt x="20" y="84"/>
                      <a:pt x="20" y="84"/>
                    </a:cubicBezTo>
                    <a:cubicBezTo>
                      <a:pt x="16" y="84"/>
                      <a:pt x="12" y="85"/>
                      <a:pt x="9" y="86"/>
                    </a:cubicBezTo>
                    <a:cubicBezTo>
                      <a:pt x="5" y="87"/>
                      <a:pt x="3" y="89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89"/>
                      <a:pt x="6" y="87"/>
                      <a:pt x="10" y="86"/>
                    </a:cubicBezTo>
                    <a:cubicBezTo>
                      <a:pt x="13" y="85"/>
                      <a:pt x="17" y="85"/>
                      <a:pt x="20" y="84"/>
                    </a:cubicBezTo>
                    <a:cubicBezTo>
                      <a:pt x="20" y="84"/>
                      <a:pt x="20" y="84"/>
                      <a:pt x="20" y="84"/>
                    </a:cubicBezTo>
                    <a:moveTo>
                      <a:pt x="70" y="0"/>
                    </a:moveTo>
                    <a:cubicBezTo>
                      <a:pt x="69" y="3"/>
                      <a:pt x="67" y="6"/>
                      <a:pt x="67" y="10"/>
                    </a:cubicBezTo>
                    <a:cubicBezTo>
                      <a:pt x="67" y="13"/>
                      <a:pt x="68" y="17"/>
                      <a:pt x="68" y="21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8" y="18"/>
                      <a:pt x="68" y="14"/>
                      <a:pt x="68" y="11"/>
                    </a:cubicBezTo>
                    <a:cubicBezTo>
                      <a:pt x="68" y="7"/>
                      <a:pt x="69" y="3"/>
                      <a:pt x="71" y="0"/>
                    </a:cubicBezTo>
                    <a:cubicBezTo>
                      <a:pt x="70" y="0"/>
                      <a:pt x="70" y="0"/>
                      <a:pt x="7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1" name="Freeform 193"/>
              <p:cNvSpPr>
                <a:spLocks noEditPoints="1"/>
              </p:cNvSpPr>
              <p:nvPr/>
            </p:nvSpPr>
            <p:spPr bwMode="auto">
              <a:xfrm>
                <a:off x="4402" y="2140"/>
                <a:ext cx="79" cy="96"/>
              </a:xfrm>
              <a:custGeom>
                <a:avLst/>
                <a:gdLst>
                  <a:gd name="T0" fmla="*/ 1 w 79"/>
                  <a:gd name="T1" fmla="*/ 60 h 95"/>
                  <a:gd name="T2" fmla="*/ 0 w 79"/>
                  <a:gd name="T3" fmla="*/ 60 h 95"/>
                  <a:gd name="T4" fmla="*/ 2 w 79"/>
                  <a:gd name="T5" fmla="*/ 82 h 95"/>
                  <a:gd name="T6" fmla="*/ 8 w 79"/>
                  <a:gd name="T7" fmla="*/ 95 h 95"/>
                  <a:gd name="T8" fmla="*/ 8 w 79"/>
                  <a:gd name="T9" fmla="*/ 95 h 95"/>
                  <a:gd name="T10" fmla="*/ 8 w 79"/>
                  <a:gd name="T11" fmla="*/ 95 h 95"/>
                  <a:gd name="T12" fmla="*/ 8 w 79"/>
                  <a:gd name="T13" fmla="*/ 95 h 95"/>
                  <a:gd name="T14" fmla="*/ 8 w 79"/>
                  <a:gd name="T15" fmla="*/ 95 h 95"/>
                  <a:gd name="T16" fmla="*/ 2 w 79"/>
                  <a:gd name="T17" fmla="*/ 83 h 95"/>
                  <a:gd name="T18" fmla="*/ 1 w 79"/>
                  <a:gd name="T19" fmla="*/ 60 h 95"/>
                  <a:gd name="T20" fmla="*/ 72 w 79"/>
                  <a:gd name="T21" fmla="*/ 0 h 95"/>
                  <a:gd name="T22" fmla="*/ 72 w 79"/>
                  <a:gd name="T23" fmla="*/ 1 h 95"/>
                  <a:gd name="T24" fmla="*/ 79 w 79"/>
                  <a:gd name="T25" fmla="*/ 3 h 95"/>
                  <a:gd name="T26" fmla="*/ 79 w 79"/>
                  <a:gd name="T27" fmla="*/ 3 h 95"/>
                  <a:gd name="T28" fmla="*/ 79 w 79"/>
                  <a:gd name="T29" fmla="*/ 3 h 95"/>
                  <a:gd name="T30" fmla="*/ 79 w 79"/>
                  <a:gd name="T31" fmla="*/ 3 h 95"/>
                  <a:gd name="T32" fmla="*/ 72 w 79"/>
                  <a:gd name="T3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95">
                    <a:moveTo>
                      <a:pt x="1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8"/>
                      <a:pt x="4" y="91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4" y="91"/>
                      <a:pt x="3" y="88"/>
                      <a:pt x="2" y="83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72" y="0"/>
                    </a:moveTo>
                    <a:cubicBezTo>
                      <a:pt x="72" y="1"/>
                      <a:pt x="72" y="1"/>
                      <a:pt x="72" y="1"/>
                    </a:cubicBezTo>
                    <a:cubicBezTo>
                      <a:pt x="74" y="1"/>
                      <a:pt x="76" y="2"/>
                      <a:pt x="79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6" y="2"/>
                      <a:pt x="74" y="1"/>
                      <a:pt x="72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2" name="Freeform 194"/>
              <p:cNvSpPr>
                <a:spLocks noEditPoints="1"/>
              </p:cNvSpPr>
              <p:nvPr/>
            </p:nvSpPr>
            <p:spPr bwMode="auto">
              <a:xfrm>
                <a:off x="4403" y="2141"/>
                <a:ext cx="78" cy="96"/>
              </a:xfrm>
              <a:custGeom>
                <a:avLst/>
                <a:gdLst>
                  <a:gd name="T0" fmla="*/ 43 w 78"/>
                  <a:gd name="T1" fmla="*/ 49 h 95"/>
                  <a:gd name="T2" fmla="*/ 1 w 78"/>
                  <a:gd name="T3" fmla="*/ 59 h 95"/>
                  <a:gd name="T4" fmla="*/ 2 w 78"/>
                  <a:gd name="T5" fmla="*/ 83 h 95"/>
                  <a:gd name="T6" fmla="*/ 5 w 78"/>
                  <a:gd name="T7" fmla="*/ 91 h 95"/>
                  <a:gd name="T8" fmla="*/ 2 w 78"/>
                  <a:gd name="T9" fmla="*/ 82 h 95"/>
                  <a:gd name="T10" fmla="*/ 0 w 78"/>
                  <a:gd name="T11" fmla="*/ 59 h 95"/>
                  <a:gd name="T12" fmla="*/ 0 w 78"/>
                  <a:gd name="T13" fmla="*/ 59 h 95"/>
                  <a:gd name="T14" fmla="*/ 1 w 78"/>
                  <a:gd name="T15" fmla="*/ 82 h 95"/>
                  <a:gd name="T16" fmla="*/ 7 w 78"/>
                  <a:gd name="T17" fmla="*/ 94 h 95"/>
                  <a:gd name="T18" fmla="*/ 7 w 78"/>
                  <a:gd name="T19" fmla="*/ 95 h 95"/>
                  <a:gd name="T20" fmla="*/ 43 w 78"/>
                  <a:gd name="T21" fmla="*/ 49 h 95"/>
                  <a:gd name="T22" fmla="*/ 71 w 78"/>
                  <a:gd name="T23" fmla="*/ 0 h 95"/>
                  <a:gd name="T24" fmla="*/ 71 w 78"/>
                  <a:gd name="T25" fmla="*/ 0 h 95"/>
                  <a:gd name="T26" fmla="*/ 74 w 78"/>
                  <a:gd name="T27" fmla="*/ 1 h 95"/>
                  <a:gd name="T28" fmla="*/ 71 w 78"/>
                  <a:gd name="T29" fmla="*/ 0 h 95"/>
                  <a:gd name="T30" fmla="*/ 73 w 78"/>
                  <a:gd name="T31" fmla="*/ 9 h 95"/>
                  <a:gd name="T32" fmla="*/ 78 w 78"/>
                  <a:gd name="T33" fmla="*/ 2 h 95"/>
                  <a:gd name="T34" fmla="*/ 78 w 78"/>
                  <a:gd name="T35" fmla="*/ 2 h 95"/>
                  <a:gd name="T36" fmla="*/ 78 w 78"/>
                  <a:gd name="T37" fmla="*/ 2 h 95"/>
                  <a:gd name="T38" fmla="*/ 71 w 78"/>
                  <a:gd name="T3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8" h="95">
                    <a:moveTo>
                      <a:pt x="43" y="49"/>
                    </a:moveTo>
                    <a:cubicBezTo>
                      <a:pt x="1" y="59"/>
                      <a:pt x="1" y="59"/>
                      <a:pt x="1" y="59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6"/>
                      <a:pt x="3" y="89"/>
                      <a:pt x="5" y="91"/>
                    </a:cubicBezTo>
                    <a:cubicBezTo>
                      <a:pt x="3" y="89"/>
                      <a:pt x="2" y="86"/>
                      <a:pt x="2" y="8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2" y="87"/>
                      <a:pt x="3" y="90"/>
                      <a:pt x="7" y="94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43" y="49"/>
                      <a:pt x="43" y="49"/>
                      <a:pt x="43" y="49"/>
                    </a:cubicBezTo>
                    <a:moveTo>
                      <a:pt x="71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2" y="0"/>
                      <a:pt x="73" y="1"/>
                      <a:pt x="74" y="1"/>
                    </a:cubicBezTo>
                    <a:cubicBezTo>
                      <a:pt x="73" y="1"/>
                      <a:pt x="72" y="0"/>
                      <a:pt x="71" y="0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5" y="1"/>
                      <a:pt x="73" y="0"/>
                      <a:pt x="71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3" name="Freeform 195"/>
              <p:cNvSpPr>
                <a:spLocks noEditPoints="1"/>
              </p:cNvSpPr>
              <p:nvPr/>
            </p:nvSpPr>
            <p:spPr bwMode="auto">
              <a:xfrm>
                <a:off x="4403" y="2141"/>
                <a:ext cx="74" cy="92"/>
              </a:xfrm>
              <a:custGeom>
                <a:avLst/>
                <a:gdLst>
                  <a:gd name="T0" fmla="*/ 1 w 74"/>
                  <a:gd name="T1" fmla="*/ 59 h 91"/>
                  <a:gd name="T2" fmla="*/ 0 w 74"/>
                  <a:gd name="T3" fmla="*/ 59 h 91"/>
                  <a:gd name="T4" fmla="*/ 2 w 74"/>
                  <a:gd name="T5" fmla="*/ 82 h 91"/>
                  <a:gd name="T6" fmla="*/ 5 w 74"/>
                  <a:gd name="T7" fmla="*/ 91 h 91"/>
                  <a:gd name="T8" fmla="*/ 2 w 74"/>
                  <a:gd name="T9" fmla="*/ 83 h 91"/>
                  <a:gd name="T10" fmla="*/ 1 w 74"/>
                  <a:gd name="T11" fmla="*/ 59 h 91"/>
                  <a:gd name="T12" fmla="*/ 71 w 74"/>
                  <a:gd name="T13" fmla="*/ 0 h 91"/>
                  <a:gd name="T14" fmla="*/ 71 w 74"/>
                  <a:gd name="T15" fmla="*/ 0 h 91"/>
                  <a:gd name="T16" fmla="*/ 74 w 74"/>
                  <a:gd name="T17" fmla="*/ 1 h 91"/>
                  <a:gd name="T18" fmla="*/ 71 w 74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91">
                    <a:moveTo>
                      <a:pt x="1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6"/>
                      <a:pt x="3" y="89"/>
                      <a:pt x="5" y="91"/>
                    </a:cubicBezTo>
                    <a:cubicBezTo>
                      <a:pt x="3" y="89"/>
                      <a:pt x="3" y="86"/>
                      <a:pt x="2" y="83"/>
                    </a:cubicBezTo>
                    <a:cubicBezTo>
                      <a:pt x="1" y="59"/>
                      <a:pt x="1" y="59"/>
                      <a:pt x="1" y="59"/>
                    </a:cubicBezTo>
                    <a:moveTo>
                      <a:pt x="71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2" y="0"/>
                      <a:pt x="73" y="1"/>
                      <a:pt x="74" y="1"/>
                    </a:cubicBezTo>
                    <a:cubicBezTo>
                      <a:pt x="73" y="1"/>
                      <a:pt x="72" y="0"/>
                      <a:pt x="71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4" name="Freeform 196"/>
              <p:cNvSpPr>
                <a:spLocks noEditPoints="1"/>
              </p:cNvSpPr>
              <p:nvPr/>
            </p:nvSpPr>
            <p:spPr bwMode="auto">
              <a:xfrm>
                <a:off x="4357" y="2108"/>
                <a:ext cx="126" cy="99"/>
              </a:xfrm>
              <a:custGeom>
                <a:avLst/>
                <a:gdLst>
                  <a:gd name="T0" fmla="*/ 16 w 125"/>
                  <a:gd name="T1" fmla="*/ 51 h 98"/>
                  <a:gd name="T2" fmla="*/ 102 w 125"/>
                  <a:gd name="T3" fmla="*/ 30 h 98"/>
                  <a:gd name="T4" fmla="*/ 16 w 125"/>
                  <a:gd name="T5" fmla="*/ 51 h 98"/>
                  <a:gd name="T6" fmla="*/ 13 w 125"/>
                  <a:gd name="T7" fmla="*/ 37 h 98"/>
                  <a:gd name="T8" fmla="*/ 99 w 125"/>
                  <a:gd name="T9" fmla="*/ 17 h 98"/>
                  <a:gd name="T10" fmla="*/ 13 w 125"/>
                  <a:gd name="T11" fmla="*/ 37 h 98"/>
                  <a:gd name="T12" fmla="*/ 105 w 125"/>
                  <a:gd name="T13" fmla="*/ 0 h 98"/>
                  <a:gd name="T14" fmla="*/ 104 w 125"/>
                  <a:gd name="T15" fmla="*/ 0 h 98"/>
                  <a:gd name="T16" fmla="*/ 83 w 125"/>
                  <a:gd name="T17" fmla="*/ 5 h 98"/>
                  <a:gd name="T18" fmla="*/ 83 w 125"/>
                  <a:gd name="T19" fmla="*/ 5 h 98"/>
                  <a:gd name="T20" fmla="*/ 59 w 125"/>
                  <a:gd name="T21" fmla="*/ 11 h 98"/>
                  <a:gd name="T22" fmla="*/ 59 w 125"/>
                  <a:gd name="T23" fmla="*/ 11 h 98"/>
                  <a:gd name="T24" fmla="*/ 58 w 125"/>
                  <a:gd name="T25" fmla="*/ 11 h 98"/>
                  <a:gd name="T26" fmla="*/ 58 w 125"/>
                  <a:gd name="T27" fmla="*/ 11 h 98"/>
                  <a:gd name="T28" fmla="*/ 39 w 125"/>
                  <a:gd name="T29" fmla="*/ 15 h 98"/>
                  <a:gd name="T30" fmla="*/ 39 w 125"/>
                  <a:gd name="T31" fmla="*/ 15 h 98"/>
                  <a:gd name="T32" fmla="*/ 3 w 125"/>
                  <a:gd name="T33" fmla="*/ 24 h 98"/>
                  <a:gd name="T34" fmla="*/ 0 w 125"/>
                  <a:gd name="T35" fmla="*/ 28 h 98"/>
                  <a:gd name="T36" fmla="*/ 7 w 125"/>
                  <a:gd name="T37" fmla="*/ 57 h 98"/>
                  <a:gd name="T38" fmla="*/ 7 w 125"/>
                  <a:gd name="T39" fmla="*/ 57 h 98"/>
                  <a:gd name="T40" fmla="*/ 10 w 125"/>
                  <a:gd name="T41" fmla="*/ 71 h 98"/>
                  <a:gd name="T42" fmla="*/ 10 w 125"/>
                  <a:gd name="T43" fmla="*/ 72 h 98"/>
                  <a:gd name="T44" fmla="*/ 10 w 125"/>
                  <a:gd name="T45" fmla="*/ 72 h 98"/>
                  <a:gd name="T46" fmla="*/ 10 w 125"/>
                  <a:gd name="T47" fmla="*/ 72 h 98"/>
                  <a:gd name="T48" fmla="*/ 16 w 125"/>
                  <a:gd name="T49" fmla="*/ 95 h 98"/>
                  <a:gd name="T50" fmla="*/ 19 w 125"/>
                  <a:gd name="T51" fmla="*/ 98 h 98"/>
                  <a:gd name="T52" fmla="*/ 20 w 125"/>
                  <a:gd name="T53" fmla="*/ 98 h 98"/>
                  <a:gd name="T54" fmla="*/ 44 w 125"/>
                  <a:gd name="T55" fmla="*/ 92 h 98"/>
                  <a:gd name="T56" fmla="*/ 45 w 125"/>
                  <a:gd name="T57" fmla="*/ 92 h 98"/>
                  <a:gd name="T58" fmla="*/ 45 w 125"/>
                  <a:gd name="T59" fmla="*/ 92 h 98"/>
                  <a:gd name="T60" fmla="*/ 46 w 125"/>
                  <a:gd name="T61" fmla="*/ 92 h 98"/>
                  <a:gd name="T62" fmla="*/ 88 w 125"/>
                  <a:gd name="T63" fmla="*/ 82 h 98"/>
                  <a:gd name="T64" fmla="*/ 122 w 125"/>
                  <a:gd name="T65" fmla="*/ 74 h 98"/>
                  <a:gd name="T66" fmla="*/ 125 w 125"/>
                  <a:gd name="T67" fmla="*/ 69 h 98"/>
                  <a:gd name="T68" fmla="*/ 118 w 125"/>
                  <a:gd name="T69" fmla="*/ 42 h 98"/>
                  <a:gd name="T70" fmla="*/ 116 w 125"/>
                  <a:gd name="T71" fmla="*/ 33 h 98"/>
                  <a:gd name="T72" fmla="*/ 116 w 125"/>
                  <a:gd name="T73" fmla="*/ 33 h 98"/>
                  <a:gd name="T74" fmla="*/ 116 w 125"/>
                  <a:gd name="T75" fmla="*/ 33 h 98"/>
                  <a:gd name="T76" fmla="*/ 116 w 125"/>
                  <a:gd name="T77" fmla="*/ 32 h 98"/>
                  <a:gd name="T78" fmla="*/ 115 w 125"/>
                  <a:gd name="T79" fmla="*/ 29 h 98"/>
                  <a:gd name="T80" fmla="*/ 115 w 125"/>
                  <a:gd name="T81" fmla="*/ 29 h 98"/>
                  <a:gd name="T82" fmla="*/ 109 w 125"/>
                  <a:gd name="T83" fmla="*/ 3 h 98"/>
                  <a:gd name="T84" fmla="*/ 105 w 125"/>
                  <a:gd name="T8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5" h="98">
                    <a:moveTo>
                      <a:pt x="16" y="51"/>
                    </a:moveTo>
                    <a:cubicBezTo>
                      <a:pt x="102" y="30"/>
                      <a:pt x="102" y="30"/>
                      <a:pt x="102" y="30"/>
                    </a:cubicBezTo>
                    <a:cubicBezTo>
                      <a:pt x="16" y="51"/>
                      <a:pt x="16" y="51"/>
                      <a:pt x="16" y="51"/>
                    </a:cubicBezTo>
                    <a:moveTo>
                      <a:pt x="13" y="37"/>
                    </a:moveTo>
                    <a:cubicBezTo>
                      <a:pt x="99" y="17"/>
                      <a:pt x="99" y="17"/>
                      <a:pt x="99" y="17"/>
                    </a:cubicBezTo>
                    <a:cubicBezTo>
                      <a:pt x="13" y="37"/>
                      <a:pt x="13" y="37"/>
                      <a:pt x="13" y="37"/>
                    </a:cubicBezTo>
                    <a:moveTo>
                      <a:pt x="105" y="0"/>
                    </a:moveTo>
                    <a:cubicBezTo>
                      <a:pt x="105" y="0"/>
                      <a:pt x="105" y="0"/>
                      <a:pt x="104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" y="24"/>
                      <a:pt x="0" y="26"/>
                      <a:pt x="0" y="28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6" y="95"/>
                      <a:pt x="16" y="95"/>
                      <a:pt x="16" y="95"/>
                    </a:cubicBezTo>
                    <a:cubicBezTo>
                      <a:pt x="16" y="97"/>
                      <a:pt x="18" y="98"/>
                      <a:pt x="19" y="98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122" y="74"/>
                      <a:pt x="122" y="74"/>
                      <a:pt x="122" y="74"/>
                    </a:cubicBezTo>
                    <a:cubicBezTo>
                      <a:pt x="124" y="74"/>
                      <a:pt x="125" y="72"/>
                      <a:pt x="125" y="69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6" y="32"/>
                      <a:pt x="116" y="32"/>
                      <a:pt x="116" y="32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9" y="3"/>
                      <a:pt x="109" y="3"/>
                      <a:pt x="109" y="3"/>
                    </a:cubicBezTo>
                    <a:cubicBezTo>
                      <a:pt x="109" y="1"/>
                      <a:pt x="107" y="0"/>
                      <a:pt x="105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5" name="Freeform 197"/>
              <p:cNvSpPr>
                <a:spLocks/>
              </p:cNvSpPr>
              <p:nvPr/>
            </p:nvSpPr>
            <p:spPr bwMode="auto">
              <a:xfrm>
                <a:off x="4371" y="2125"/>
                <a:ext cx="86" cy="20"/>
              </a:xfrm>
              <a:custGeom>
                <a:avLst/>
                <a:gdLst>
                  <a:gd name="T0" fmla="*/ 86 w 86"/>
                  <a:gd name="T1" fmla="*/ 0 h 20"/>
                  <a:gd name="T2" fmla="*/ 0 w 86"/>
                  <a:gd name="T3" fmla="*/ 20 h 20"/>
                  <a:gd name="T4" fmla="*/ 86 w 86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20">
                    <a:moveTo>
                      <a:pt x="86" y="0"/>
                    </a:moveTo>
                    <a:lnTo>
                      <a:pt x="0" y="20"/>
                    </a:lnTo>
                    <a:lnTo>
                      <a:pt x="86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6" name="Freeform 198"/>
              <p:cNvSpPr>
                <a:spLocks/>
              </p:cNvSpPr>
              <p:nvPr/>
            </p:nvSpPr>
            <p:spPr bwMode="auto">
              <a:xfrm>
                <a:off x="4371" y="2125"/>
                <a:ext cx="86" cy="20"/>
              </a:xfrm>
              <a:custGeom>
                <a:avLst/>
                <a:gdLst>
                  <a:gd name="T0" fmla="*/ 86 w 86"/>
                  <a:gd name="T1" fmla="*/ 0 h 20"/>
                  <a:gd name="T2" fmla="*/ 0 w 86"/>
                  <a:gd name="T3" fmla="*/ 20 h 20"/>
                  <a:gd name="T4" fmla="*/ 86 w 86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20">
                    <a:moveTo>
                      <a:pt x="86" y="0"/>
                    </a:moveTo>
                    <a:lnTo>
                      <a:pt x="0" y="20"/>
                    </a:lnTo>
                    <a:lnTo>
                      <a:pt x="86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7" name="Freeform 199"/>
              <p:cNvSpPr>
                <a:spLocks/>
              </p:cNvSpPr>
              <p:nvPr/>
            </p:nvSpPr>
            <p:spPr bwMode="auto">
              <a:xfrm>
                <a:off x="4374" y="2138"/>
                <a:ext cx="86" cy="21"/>
              </a:xfrm>
              <a:custGeom>
                <a:avLst/>
                <a:gdLst>
                  <a:gd name="T0" fmla="*/ 86 w 86"/>
                  <a:gd name="T1" fmla="*/ 0 h 21"/>
                  <a:gd name="T2" fmla="*/ 0 w 86"/>
                  <a:gd name="T3" fmla="*/ 21 h 21"/>
                  <a:gd name="T4" fmla="*/ 86 w 86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21">
                    <a:moveTo>
                      <a:pt x="86" y="0"/>
                    </a:moveTo>
                    <a:lnTo>
                      <a:pt x="0" y="21"/>
                    </a:lnTo>
                    <a:lnTo>
                      <a:pt x="86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188" name="Freeform 200"/>
              <p:cNvSpPr>
                <a:spLocks/>
              </p:cNvSpPr>
              <p:nvPr/>
            </p:nvSpPr>
            <p:spPr bwMode="auto">
              <a:xfrm>
                <a:off x="4374" y="2138"/>
                <a:ext cx="86" cy="21"/>
              </a:xfrm>
              <a:custGeom>
                <a:avLst/>
                <a:gdLst>
                  <a:gd name="T0" fmla="*/ 86 w 86"/>
                  <a:gd name="T1" fmla="*/ 0 h 21"/>
                  <a:gd name="T2" fmla="*/ 0 w 86"/>
                  <a:gd name="T3" fmla="*/ 21 h 21"/>
                  <a:gd name="T4" fmla="*/ 86 w 86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21">
                    <a:moveTo>
                      <a:pt x="86" y="0"/>
                    </a:moveTo>
                    <a:lnTo>
                      <a:pt x="0" y="21"/>
                    </a:lnTo>
                    <a:lnTo>
                      <a:pt x="86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1189" name="Picture 201"/>
              <p:cNvPicPr>
                <a:picLocks noChangeAspect="1" noChangeArrowheads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9" y="2087"/>
                <a:ext cx="142" cy="151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1190" name="Picture 202"/>
              <p:cNvPicPr>
                <a:picLocks noChangeAspect="1" noChangeArrowheads="1"/>
              </p:cNvPicPr>
              <p:nvPr/>
            </p:nvPicPr>
            <p:blipFill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" y="2084"/>
                <a:ext cx="90" cy="105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1191" name="Freeform 203"/>
              <p:cNvSpPr>
                <a:spLocks/>
              </p:cNvSpPr>
              <p:nvPr/>
            </p:nvSpPr>
            <p:spPr bwMode="auto">
              <a:xfrm>
                <a:off x="4331" y="2088"/>
                <a:ext cx="83" cy="96"/>
              </a:xfrm>
              <a:custGeom>
                <a:avLst/>
                <a:gdLst>
                  <a:gd name="T0" fmla="*/ 82 w 82"/>
                  <a:gd name="T1" fmla="*/ 4 h 96"/>
                  <a:gd name="T2" fmla="*/ 82 w 82"/>
                  <a:gd name="T3" fmla="*/ 4 h 96"/>
                  <a:gd name="T4" fmla="*/ 73 w 82"/>
                  <a:gd name="T5" fmla="*/ 1 h 96"/>
                  <a:gd name="T6" fmla="*/ 65 w 82"/>
                  <a:gd name="T7" fmla="*/ 2 h 96"/>
                  <a:gd name="T8" fmla="*/ 17 w 82"/>
                  <a:gd name="T9" fmla="*/ 12 h 96"/>
                  <a:gd name="T10" fmla="*/ 2 w 82"/>
                  <a:gd name="T11" fmla="*/ 32 h 96"/>
                  <a:gd name="T12" fmla="*/ 5 w 82"/>
                  <a:gd name="T13" fmla="*/ 81 h 96"/>
                  <a:gd name="T14" fmla="*/ 6 w 82"/>
                  <a:gd name="T15" fmla="*/ 89 h 96"/>
                  <a:gd name="T16" fmla="*/ 11 w 82"/>
                  <a:gd name="T17" fmla="*/ 96 h 96"/>
                  <a:gd name="T18" fmla="*/ 11 w 82"/>
                  <a:gd name="T19" fmla="*/ 96 h 96"/>
                  <a:gd name="T20" fmla="*/ 5 w 82"/>
                  <a:gd name="T21" fmla="*/ 88 h 96"/>
                  <a:gd name="T22" fmla="*/ 4 w 82"/>
                  <a:gd name="T23" fmla="*/ 81 h 96"/>
                  <a:gd name="T24" fmla="*/ 1 w 82"/>
                  <a:gd name="T25" fmla="*/ 32 h 96"/>
                  <a:gd name="T26" fmla="*/ 17 w 82"/>
                  <a:gd name="T27" fmla="*/ 11 h 96"/>
                  <a:gd name="T28" fmla="*/ 65 w 82"/>
                  <a:gd name="T29" fmla="*/ 1 h 96"/>
                  <a:gd name="T30" fmla="*/ 72 w 82"/>
                  <a:gd name="T31" fmla="*/ 1 h 96"/>
                  <a:gd name="T32" fmla="*/ 82 w 82"/>
                  <a:gd name="T33" fmla="*/ 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96">
                    <a:moveTo>
                      <a:pt x="82" y="4"/>
                    </a:moveTo>
                    <a:cubicBezTo>
                      <a:pt x="82" y="4"/>
                      <a:pt x="82" y="4"/>
                      <a:pt x="82" y="4"/>
                    </a:cubicBezTo>
                    <a:cubicBezTo>
                      <a:pt x="79" y="2"/>
                      <a:pt x="76" y="1"/>
                      <a:pt x="73" y="1"/>
                    </a:cubicBezTo>
                    <a:cubicBezTo>
                      <a:pt x="70" y="1"/>
                      <a:pt x="68" y="1"/>
                      <a:pt x="65" y="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3" y="15"/>
                      <a:pt x="1" y="17"/>
                      <a:pt x="2" y="32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84"/>
                      <a:pt x="5" y="86"/>
                      <a:pt x="6" y="89"/>
                    </a:cubicBezTo>
                    <a:cubicBezTo>
                      <a:pt x="7" y="92"/>
                      <a:pt x="8" y="94"/>
                      <a:pt x="11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8" y="94"/>
                      <a:pt x="6" y="91"/>
                      <a:pt x="5" y="88"/>
                    </a:cubicBezTo>
                    <a:cubicBezTo>
                      <a:pt x="4" y="86"/>
                      <a:pt x="4" y="83"/>
                      <a:pt x="4" y="8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17"/>
                      <a:pt x="2" y="14"/>
                      <a:pt x="17" y="1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7" y="1"/>
                      <a:pt x="70" y="0"/>
                      <a:pt x="72" y="1"/>
                    </a:cubicBezTo>
                    <a:cubicBezTo>
                      <a:pt x="76" y="1"/>
                      <a:pt x="79" y="2"/>
                      <a:pt x="82" y="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1192" name="Picture 204"/>
              <p:cNvPicPr>
                <a:picLocks noChangeAspect="1" noChangeArrowheads="1"/>
              </p:cNvPicPr>
              <p:nvPr/>
            </p:nvPicPr>
            <p:blipFill>
              <a:blip r:embed="rId4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" y="2084"/>
                <a:ext cx="90" cy="105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</p:grpSp>
        <p:grpSp>
          <p:nvGrpSpPr>
            <p:cNvPr id="4" name="Group 406"/>
            <p:cNvGrpSpPr>
              <a:grpSpLocks/>
            </p:cNvGrpSpPr>
            <p:nvPr/>
          </p:nvGrpSpPr>
          <p:grpSpPr bwMode="auto">
            <a:xfrm>
              <a:off x="2504" y="959"/>
              <a:ext cx="2735" cy="2809"/>
              <a:chOff x="2504" y="959"/>
              <a:chExt cx="2735" cy="2809"/>
            </a:xfrm>
          </p:grpSpPr>
          <p:pic>
            <p:nvPicPr>
              <p:cNvPr id="793" name="Picture 206"/>
              <p:cNvPicPr>
                <a:picLocks noChangeAspect="1" noChangeArrowheads="1"/>
              </p:cNvPicPr>
              <p:nvPr/>
            </p:nvPicPr>
            <p:blipFill>
              <a:blip r:embed="rId5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9" y="2090"/>
                <a:ext cx="142" cy="147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794" name="Freeform 207"/>
              <p:cNvSpPr>
                <a:spLocks/>
              </p:cNvSpPr>
              <p:nvPr/>
            </p:nvSpPr>
            <p:spPr bwMode="auto">
              <a:xfrm>
                <a:off x="4342" y="2092"/>
                <a:ext cx="135" cy="142"/>
              </a:xfrm>
              <a:custGeom>
                <a:avLst/>
                <a:gdLst>
                  <a:gd name="T0" fmla="*/ 0 w 134"/>
                  <a:gd name="T1" fmla="*/ 93 h 141"/>
                  <a:gd name="T2" fmla="*/ 10 w 134"/>
                  <a:gd name="T3" fmla="*/ 87 h 141"/>
                  <a:gd name="T4" fmla="*/ 21 w 134"/>
                  <a:gd name="T5" fmla="*/ 85 h 141"/>
                  <a:gd name="T6" fmla="*/ 77 w 134"/>
                  <a:gd name="T7" fmla="*/ 78 h 141"/>
                  <a:gd name="T8" fmla="*/ 69 w 134"/>
                  <a:gd name="T9" fmla="*/ 22 h 141"/>
                  <a:gd name="T10" fmla="*/ 68 w 134"/>
                  <a:gd name="T11" fmla="*/ 11 h 141"/>
                  <a:gd name="T12" fmla="*/ 71 w 134"/>
                  <a:gd name="T13" fmla="*/ 0 h 141"/>
                  <a:gd name="T14" fmla="*/ 134 w 134"/>
                  <a:gd name="T15" fmla="*/ 49 h 141"/>
                  <a:gd name="T16" fmla="*/ 99 w 134"/>
                  <a:gd name="T17" fmla="*/ 95 h 141"/>
                  <a:gd name="T18" fmla="*/ 99 w 134"/>
                  <a:gd name="T19" fmla="*/ 95 h 141"/>
                  <a:gd name="T20" fmla="*/ 63 w 134"/>
                  <a:gd name="T21" fmla="*/ 141 h 141"/>
                  <a:gd name="T22" fmla="*/ 0 w 134"/>
                  <a:gd name="T23" fmla="*/ 9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4" h="141">
                    <a:moveTo>
                      <a:pt x="0" y="93"/>
                    </a:moveTo>
                    <a:cubicBezTo>
                      <a:pt x="3" y="90"/>
                      <a:pt x="6" y="88"/>
                      <a:pt x="10" y="87"/>
                    </a:cubicBezTo>
                    <a:cubicBezTo>
                      <a:pt x="13" y="85"/>
                      <a:pt x="17" y="85"/>
                      <a:pt x="21" y="85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8" y="18"/>
                      <a:pt x="67" y="15"/>
                      <a:pt x="68" y="11"/>
                    </a:cubicBezTo>
                    <a:cubicBezTo>
                      <a:pt x="68" y="7"/>
                      <a:pt x="69" y="4"/>
                      <a:pt x="71" y="0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63" y="141"/>
                      <a:pt x="63" y="141"/>
                      <a:pt x="63" y="141"/>
                    </a:cubicBezTo>
                    <a:lnTo>
                      <a:pt x="0" y="9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795" name="Picture 208"/>
              <p:cNvPicPr>
                <a:picLocks noChangeAspect="1" noChangeArrowheads="1"/>
              </p:cNvPicPr>
              <p:nvPr/>
            </p:nvPicPr>
            <p:blipFill>
              <a:blip r:embed="rId6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9" y="2090"/>
                <a:ext cx="85" cy="99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796" name="Picture 209"/>
              <p:cNvPicPr>
                <a:picLocks noChangeAspect="1" noChangeArrowheads="1"/>
              </p:cNvPicPr>
              <p:nvPr/>
            </p:nvPicPr>
            <p:blipFill>
              <a:blip r:embed="rId7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3" y="2132"/>
                <a:ext cx="87" cy="106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797" name="Freeform 210"/>
              <p:cNvSpPr>
                <a:spLocks/>
              </p:cNvSpPr>
              <p:nvPr/>
            </p:nvSpPr>
            <p:spPr bwMode="auto">
              <a:xfrm>
                <a:off x="4398" y="2137"/>
                <a:ext cx="79" cy="97"/>
              </a:xfrm>
              <a:custGeom>
                <a:avLst/>
                <a:gdLst>
                  <a:gd name="T0" fmla="*/ 11 w 79"/>
                  <a:gd name="T1" fmla="*/ 25 h 96"/>
                  <a:gd name="T2" fmla="*/ 11 w 79"/>
                  <a:gd name="T3" fmla="*/ 25 h 96"/>
                  <a:gd name="T4" fmla="*/ 4 w 79"/>
                  <a:gd name="T5" fmla="*/ 34 h 96"/>
                  <a:gd name="T6" fmla="*/ 1 w 79"/>
                  <a:gd name="T7" fmla="*/ 38 h 96"/>
                  <a:gd name="T8" fmla="*/ 0 w 79"/>
                  <a:gd name="T9" fmla="*/ 47 h 96"/>
                  <a:gd name="T10" fmla="*/ 2 w 79"/>
                  <a:gd name="T11" fmla="*/ 83 h 96"/>
                  <a:gd name="T12" fmla="*/ 8 w 79"/>
                  <a:gd name="T13" fmla="*/ 96 h 96"/>
                  <a:gd name="T14" fmla="*/ 44 w 79"/>
                  <a:gd name="T15" fmla="*/ 50 h 96"/>
                  <a:gd name="T16" fmla="*/ 44 w 79"/>
                  <a:gd name="T17" fmla="*/ 50 h 96"/>
                  <a:gd name="T18" fmla="*/ 79 w 79"/>
                  <a:gd name="T19" fmla="*/ 4 h 96"/>
                  <a:gd name="T20" fmla="*/ 65 w 79"/>
                  <a:gd name="T21" fmla="*/ 1 h 96"/>
                  <a:gd name="T22" fmla="*/ 29 w 79"/>
                  <a:gd name="T23" fmla="*/ 8 h 96"/>
                  <a:gd name="T24" fmla="*/ 21 w 79"/>
                  <a:gd name="T25" fmla="*/ 12 h 96"/>
                  <a:gd name="T26" fmla="*/ 18 w 79"/>
                  <a:gd name="T27" fmla="*/ 15 h 96"/>
                  <a:gd name="T28" fmla="*/ 11 w 79"/>
                  <a:gd name="T29" fmla="*/ 2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" h="96">
                    <a:moveTo>
                      <a:pt x="11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3" y="35"/>
                      <a:pt x="2" y="37"/>
                      <a:pt x="1" y="38"/>
                    </a:cubicBezTo>
                    <a:cubicBezTo>
                      <a:pt x="0" y="41"/>
                      <a:pt x="0" y="44"/>
                      <a:pt x="0" y="47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9"/>
                      <a:pt x="4" y="92"/>
                      <a:pt x="8" y="96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4" y="1"/>
                      <a:pt x="71" y="0"/>
                      <a:pt x="65" y="1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6" y="9"/>
                      <a:pt x="23" y="10"/>
                      <a:pt x="21" y="12"/>
                    </a:cubicBezTo>
                    <a:cubicBezTo>
                      <a:pt x="20" y="13"/>
                      <a:pt x="19" y="14"/>
                      <a:pt x="18" y="15"/>
                    </a:cubicBezTo>
                    <a:lnTo>
                      <a:pt x="11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798" name="Picture 211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4" y="2135"/>
                <a:ext cx="84" cy="99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799" name="Freeform 212"/>
              <p:cNvSpPr>
                <a:spLocks/>
              </p:cNvSpPr>
              <p:nvPr/>
            </p:nvSpPr>
            <p:spPr bwMode="auto">
              <a:xfrm>
                <a:off x="4353" y="2105"/>
                <a:ext cx="126" cy="100"/>
              </a:xfrm>
              <a:custGeom>
                <a:avLst/>
                <a:gdLst>
                  <a:gd name="T0" fmla="*/ 104 w 125"/>
                  <a:gd name="T1" fmla="*/ 0 h 99"/>
                  <a:gd name="T2" fmla="*/ 3 w 125"/>
                  <a:gd name="T3" fmla="*/ 24 h 99"/>
                  <a:gd name="T4" fmla="*/ 0 w 125"/>
                  <a:gd name="T5" fmla="*/ 29 h 99"/>
                  <a:gd name="T6" fmla="*/ 16 w 125"/>
                  <a:gd name="T7" fmla="*/ 95 h 99"/>
                  <a:gd name="T8" fmla="*/ 20 w 125"/>
                  <a:gd name="T9" fmla="*/ 98 h 99"/>
                  <a:gd name="T10" fmla="*/ 122 w 125"/>
                  <a:gd name="T11" fmla="*/ 74 h 99"/>
                  <a:gd name="T12" fmla="*/ 125 w 125"/>
                  <a:gd name="T13" fmla="*/ 70 h 99"/>
                  <a:gd name="T14" fmla="*/ 109 w 125"/>
                  <a:gd name="T15" fmla="*/ 3 h 99"/>
                  <a:gd name="T16" fmla="*/ 104 w 12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99">
                    <a:moveTo>
                      <a:pt x="104" y="0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1" y="24"/>
                      <a:pt x="0" y="27"/>
                      <a:pt x="0" y="29"/>
                    </a:cubicBezTo>
                    <a:cubicBezTo>
                      <a:pt x="16" y="95"/>
                      <a:pt x="16" y="95"/>
                      <a:pt x="16" y="95"/>
                    </a:cubicBezTo>
                    <a:cubicBezTo>
                      <a:pt x="16" y="97"/>
                      <a:pt x="18" y="99"/>
                      <a:pt x="20" y="98"/>
                    </a:cubicBezTo>
                    <a:cubicBezTo>
                      <a:pt x="122" y="74"/>
                      <a:pt x="122" y="74"/>
                      <a:pt x="122" y="74"/>
                    </a:cubicBezTo>
                    <a:cubicBezTo>
                      <a:pt x="124" y="74"/>
                      <a:pt x="125" y="72"/>
                      <a:pt x="125" y="70"/>
                    </a:cubicBezTo>
                    <a:cubicBezTo>
                      <a:pt x="109" y="3"/>
                      <a:pt x="109" y="3"/>
                      <a:pt x="109" y="3"/>
                    </a:cubicBezTo>
                    <a:cubicBezTo>
                      <a:pt x="109" y="1"/>
                      <a:pt x="106" y="0"/>
                      <a:pt x="104" y="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0" name="Freeform 213"/>
              <p:cNvSpPr>
                <a:spLocks/>
              </p:cNvSpPr>
              <p:nvPr/>
            </p:nvSpPr>
            <p:spPr bwMode="auto">
              <a:xfrm>
                <a:off x="4366" y="2122"/>
                <a:ext cx="87" cy="21"/>
              </a:xfrm>
              <a:custGeom>
                <a:avLst/>
                <a:gdLst>
                  <a:gd name="T0" fmla="*/ 1 w 87"/>
                  <a:gd name="T1" fmla="*/ 21 h 21"/>
                  <a:gd name="T2" fmla="*/ 87 w 87"/>
                  <a:gd name="T3" fmla="*/ 0 h 21"/>
                  <a:gd name="T4" fmla="*/ 87 w 87"/>
                  <a:gd name="T5" fmla="*/ 0 h 21"/>
                  <a:gd name="T6" fmla="*/ 0 w 87"/>
                  <a:gd name="T7" fmla="*/ 20 h 21"/>
                  <a:gd name="T8" fmla="*/ 1 w 87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1">
                    <a:moveTo>
                      <a:pt x="1" y="21"/>
                    </a:moveTo>
                    <a:lnTo>
                      <a:pt x="87" y="0"/>
                    </a:lnTo>
                    <a:lnTo>
                      <a:pt x="87" y="0"/>
                    </a:lnTo>
                    <a:lnTo>
                      <a:pt x="0" y="20"/>
                    </a:lnTo>
                    <a:lnTo>
                      <a:pt x="1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1" name="Freeform 214"/>
              <p:cNvSpPr>
                <a:spLocks/>
              </p:cNvSpPr>
              <p:nvPr/>
            </p:nvSpPr>
            <p:spPr bwMode="auto">
              <a:xfrm>
                <a:off x="4366" y="2122"/>
                <a:ext cx="87" cy="21"/>
              </a:xfrm>
              <a:custGeom>
                <a:avLst/>
                <a:gdLst>
                  <a:gd name="T0" fmla="*/ 1 w 87"/>
                  <a:gd name="T1" fmla="*/ 21 h 21"/>
                  <a:gd name="T2" fmla="*/ 87 w 87"/>
                  <a:gd name="T3" fmla="*/ 0 h 21"/>
                  <a:gd name="T4" fmla="*/ 87 w 87"/>
                  <a:gd name="T5" fmla="*/ 0 h 21"/>
                  <a:gd name="T6" fmla="*/ 0 w 87"/>
                  <a:gd name="T7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21">
                    <a:moveTo>
                      <a:pt x="1" y="21"/>
                    </a:moveTo>
                    <a:lnTo>
                      <a:pt x="87" y="0"/>
                    </a:lnTo>
                    <a:lnTo>
                      <a:pt x="87" y="0"/>
                    </a:lnTo>
                    <a:lnTo>
                      <a:pt x="0" y="2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2" name="Freeform 215"/>
              <p:cNvSpPr>
                <a:spLocks/>
              </p:cNvSpPr>
              <p:nvPr/>
            </p:nvSpPr>
            <p:spPr bwMode="auto">
              <a:xfrm>
                <a:off x="4369" y="2135"/>
                <a:ext cx="87" cy="22"/>
              </a:xfrm>
              <a:custGeom>
                <a:avLst/>
                <a:gdLst>
                  <a:gd name="T0" fmla="*/ 1 w 87"/>
                  <a:gd name="T1" fmla="*/ 22 h 22"/>
                  <a:gd name="T2" fmla="*/ 87 w 87"/>
                  <a:gd name="T3" fmla="*/ 1 h 22"/>
                  <a:gd name="T4" fmla="*/ 87 w 87"/>
                  <a:gd name="T5" fmla="*/ 0 h 22"/>
                  <a:gd name="T6" fmla="*/ 0 w 87"/>
                  <a:gd name="T7" fmla="*/ 21 h 22"/>
                  <a:gd name="T8" fmla="*/ 1 w 87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2">
                    <a:moveTo>
                      <a:pt x="1" y="22"/>
                    </a:moveTo>
                    <a:lnTo>
                      <a:pt x="87" y="1"/>
                    </a:lnTo>
                    <a:lnTo>
                      <a:pt x="87" y="0"/>
                    </a:lnTo>
                    <a:lnTo>
                      <a:pt x="0" y="21"/>
                    </a:lnTo>
                    <a:lnTo>
                      <a:pt x="1" y="2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3" name="Freeform 216"/>
              <p:cNvSpPr>
                <a:spLocks/>
              </p:cNvSpPr>
              <p:nvPr/>
            </p:nvSpPr>
            <p:spPr bwMode="auto">
              <a:xfrm>
                <a:off x="4369" y="2135"/>
                <a:ext cx="87" cy="22"/>
              </a:xfrm>
              <a:custGeom>
                <a:avLst/>
                <a:gdLst>
                  <a:gd name="T0" fmla="*/ 1 w 87"/>
                  <a:gd name="T1" fmla="*/ 22 h 22"/>
                  <a:gd name="T2" fmla="*/ 87 w 87"/>
                  <a:gd name="T3" fmla="*/ 1 h 22"/>
                  <a:gd name="T4" fmla="*/ 87 w 87"/>
                  <a:gd name="T5" fmla="*/ 0 h 22"/>
                  <a:gd name="T6" fmla="*/ 0 w 87"/>
                  <a:gd name="T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22">
                    <a:moveTo>
                      <a:pt x="1" y="22"/>
                    </a:moveTo>
                    <a:lnTo>
                      <a:pt x="87" y="1"/>
                    </a:lnTo>
                    <a:lnTo>
                      <a:pt x="87" y="0"/>
                    </a:lnTo>
                    <a:lnTo>
                      <a:pt x="0" y="21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4" name="Freeform 217"/>
              <p:cNvSpPr>
                <a:spLocks noEditPoints="1"/>
              </p:cNvSpPr>
              <p:nvPr/>
            </p:nvSpPr>
            <p:spPr bwMode="auto">
              <a:xfrm>
                <a:off x="3651" y="1532"/>
                <a:ext cx="119" cy="83"/>
              </a:xfrm>
              <a:custGeom>
                <a:avLst/>
                <a:gdLst>
                  <a:gd name="T0" fmla="*/ 97 w 119"/>
                  <a:gd name="T1" fmla="*/ 71 h 83"/>
                  <a:gd name="T2" fmla="*/ 88 w 119"/>
                  <a:gd name="T3" fmla="*/ 82 h 83"/>
                  <a:gd name="T4" fmla="*/ 114 w 119"/>
                  <a:gd name="T5" fmla="*/ 83 h 83"/>
                  <a:gd name="T6" fmla="*/ 114 w 119"/>
                  <a:gd name="T7" fmla="*/ 83 h 83"/>
                  <a:gd name="T8" fmla="*/ 116 w 119"/>
                  <a:gd name="T9" fmla="*/ 83 h 83"/>
                  <a:gd name="T10" fmla="*/ 116 w 119"/>
                  <a:gd name="T11" fmla="*/ 83 h 83"/>
                  <a:gd name="T12" fmla="*/ 116 w 119"/>
                  <a:gd name="T13" fmla="*/ 83 h 83"/>
                  <a:gd name="T14" fmla="*/ 106 w 119"/>
                  <a:gd name="T15" fmla="*/ 79 h 83"/>
                  <a:gd name="T16" fmla="*/ 98 w 119"/>
                  <a:gd name="T17" fmla="*/ 72 h 83"/>
                  <a:gd name="T18" fmla="*/ 97 w 119"/>
                  <a:gd name="T19" fmla="*/ 71 h 83"/>
                  <a:gd name="T20" fmla="*/ 21 w 119"/>
                  <a:gd name="T21" fmla="*/ 67 h 83"/>
                  <a:gd name="T22" fmla="*/ 19 w 119"/>
                  <a:gd name="T23" fmla="*/ 69 h 83"/>
                  <a:gd name="T24" fmla="*/ 11 w 119"/>
                  <a:gd name="T25" fmla="*/ 76 h 83"/>
                  <a:gd name="T26" fmla="*/ 0 w 119"/>
                  <a:gd name="T27" fmla="*/ 79 h 83"/>
                  <a:gd name="T28" fmla="*/ 0 w 119"/>
                  <a:gd name="T29" fmla="*/ 79 h 83"/>
                  <a:gd name="T30" fmla="*/ 35 w 119"/>
                  <a:gd name="T31" fmla="*/ 80 h 83"/>
                  <a:gd name="T32" fmla="*/ 21 w 119"/>
                  <a:gd name="T33" fmla="*/ 67 h 83"/>
                  <a:gd name="T34" fmla="*/ 61 w 119"/>
                  <a:gd name="T35" fmla="*/ 2 h 83"/>
                  <a:gd name="T36" fmla="*/ 61 w 119"/>
                  <a:gd name="T37" fmla="*/ 2 h 83"/>
                  <a:gd name="T38" fmla="*/ 119 w 119"/>
                  <a:gd name="T39" fmla="*/ 4 h 83"/>
                  <a:gd name="T40" fmla="*/ 61 w 119"/>
                  <a:gd name="T41" fmla="*/ 2 h 83"/>
                  <a:gd name="T42" fmla="*/ 3 w 119"/>
                  <a:gd name="T43" fmla="*/ 0 h 83"/>
                  <a:gd name="T44" fmla="*/ 11 w 119"/>
                  <a:gd name="T45" fmla="*/ 0 h 83"/>
                  <a:gd name="T46" fmla="*/ 11 w 119"/>
                  <a:gd name="T47" fmla="*/ 0 h 83"/>
                  <a:gd name="T48" fmla="*/ 3 w 119"/>
                  <a:gd name="T4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9" h="83">
                    <a:moveTo>
                      <a:pt x="97" y="71"/>
                    </a:moveTo>
                    <a:cubicBezTo>
                      <a:pt x="88" y="82"/>
                      <a:pt x="88" y="82"/>
                      <a:pt x="88" y="82"/>
                    </a:cubicBezTo>
                    <a:cubicBezTo>
                      <a:pt x="114" y="83"/>
                      <a:pt x="114" y="83"/>
                      <a:pt x="114" y="83"/>
                    </a:cubicBezTo>
                    <a:cubicBezTo>
                      <a:pt x="114" y="83"/>
                      <a:pt x="114" y="83"/>
                      <a:pt x="114" y="83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6" y="83"/>
                      <a:pt x="116" y="83"/>
                      <a:pt x="116" y="83"/>
                    </a:cubicBezTo>
                    <a:cubicBezTo>
                      <a:pt x="112" y="82"/>
                      <a:pt x="109" y="82"/>
                      <a:pt x="106" y="79"/>
                    </a:cubicBezTo>
                    <a:cubicBezTo>
                      <a:pt x="103" y="77"/>
                      <a:pt x="101" y="75"/>
                      <a:pt x="98" y="72"/>
                    </a:cubicBezTo>
                    <a:cubicBezTo>
                      <a:pt x="97" y="71"/>
                      <a:pt x="97" y="71"/>
                      <a:pt x="97" y="71"/>
                    </a:cubicBezTo>
                    <a:moveTo>
                      <a:pt x="21" y="67"/>
                    </a:moveTo>
                    <a:cubicBezTo>
                      <a:pt x="19" y="69"/>
                      <a:pt x="19" y="69"/>
                      <a:pt x="19" y="69"/>
                    </a:cubicBezTo>
                    <a:cubicBezTo>
                      <a:pt x="16" y="72"/>
                      <a:pt x="14" y="74"/>
                      <a:pt x="11" y="76"/>
                    </a:cubicBezTo>
                    <a:cubicBezTo>
                      <a:pt x="7" y="78"/>
                      <a:pt x="4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21" y="67"/>
                      <a:pt x="21" y="67"/>
                      <a:pt x="21" y="67"/>
                    </a:cubicBezTo>
                    <a:moveTo>
                      <a:pt x="61" y="2"/>
                    </a:moveTo>
                    <a:cubicBezTo>
                      <a:pt x="61" y="2"/>
                      <a:pt x="61" y="2"/>
                      <a:pt x="61" y="2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61" y="2"/>
                      <a:pt x="61" y="2"/>
                      <a:pt x="61" y="2"/>
                    </a:cubicBezTo>
                    <a:moveTo>
                      <a:pt x="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5" name="Freeform 218"/>
              <p:cNvSpPr>
                <a:spLocks/>
              </p:cNvSpPr>
              <p:nvPr/>
            </p:nvSpPr>
            <p:spPr bwMode="auto">
              <a:xfrm>
                <a:off x="3651" y="1611"/>
                <a:ext cx="114" cy="55"/>
              </a:xfrm>
              <a:custGeom>
                <a:avLst/>
                <a:gdLst>
                  <a:gd name="T0" fmla="*/ 0 w 114"/>
                  <a:gd name="T1" fmla="*/ 0 h 54"/>
                  <a:gd name="T2" fmla="*/ 2 w 114"/>
                  <a:gd name="T3" fmla="*/ 0 h 54"/>
                  <a:gd name="T4" fmla="*/ 2 w 114"/>
                  <a:gd name="T5" fmla="*/ 2 h 54"/>
                  <a:gd name="T6" fmla="*/ 3 w 114"/>
                  <a:gd name="T7" fmla="*/ 4 h 54"/>
                  <a:gd name="T8" fmla="*/ 4 w 114"/>
                  <a:gd name="T9" fmla="*/ 8 h 54"/>
                  <a:gd name="T10" fmla="*/ 7 w 114"/>
                  <a:gd name="T11" fmla="*/ 11 h 54"/>
                  <a:gd name="T12" fmla="*/ 9 w 114"/>
                  <a:gd name="T13" fmla="*/ 14 h 54"/>
                  <a:gd name="T14" fmla="*/ 45 w 114"/>
                  <a:gd name="T15" fmla="*/ 47 h 54"/>
                  <a:gd name="T16" fmla="*/ 56 w 114"/>
                  <a:gd name="T17" fmla="*/ 54 h 54"/>
                  <a:gd name="T18" fmla="*/ 57 w 114"/>
                  <a:gd name="T19" fmla="*/ 54 h 54"/>
                  <a:gd name="T20" fmla="*/ 68 w 114"/>
                  <a:gd name="T21" fmla="*/ 48 h 54"/>
                  <a:gd name="T22" fmla="*/ 106 w 114"/>
                  <a:gd name="T23" fmla="*/ 17 h 54"/>
                  <a:gd name="T24" fmla="*/ 109 w 114"/>
                  <a:gd name="T25" fmla="*/ 14 h 54"/>
                  <a:gd name="T26" fmla="*/ 111 w 114"/>
                  <a:gd name="T27" fmla="*/ 12 h 54"/>
                  <a:gd name="T28" fmla="*/ 113 w 114"/>
                  <a:gd name="T29" fmla="*/ 8 h 54"/>
                  <a:gd name="T30" fmla="*/ 114 w 114"/>
                  <a:gd name="T31" fmla="*/ 6 h 54"/>
                  <a:gd name="T32" fmla="*/ 114 w 114"/>
                  <a:gd name="T33" fmla="*/ 4 h 54"/>
                  <a:gd name="T34" fmla="*/ 88 w 114"/>
                  <a:gd name="T35" fmla="*/ 3 h 54"/>
                  <a:gd name="T36" fmla="*/ 69 w 114"/>
                  <a:gd name="T37" fmla="*/ 25 h 54"/>
                  <a:gd name="T38" fmla="*/ 66 w 114"/>
                  <a:gd name="T39" fmla="*/ 26 h 54"/>
                  <a:gd name="T40" fmla="*/ 63 w 114"/>
                  <a:gd name="T41" fmla="*/ 25 h 54"/>
                  <a:gd name="T42" fmla="*/ 35 w 114"/>
                  <a:gd name="T43" fmla="*/ 1 h 54"/>
                  <a:gd name="T44" fmla="*/ 0 w 114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4" h="54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6"/>
                      <a:pt x="4" y="7"/>
                      <a:pt x="4" y="8"/>
                    </a:cubicBezTo>
                    <a:cubicBezTo>
                      <a:pt x="5" y="9"/>
                      <a:pt x="6" y="10"/>
                      <a:pt x="7" y="11"/>
                    </a:cubicBezTo>
                    <a:cubicBezTo>
                      <a:pt x="7" y="12"/>
                      <a:pt x="8" y="13"/>
                      <a:pt x="9" y="14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50" y="52"/>
                      <a:pt x="53" y="54"/>
                      <a:pt x="56" y="54"/>
                    </a:cubicBezTo>
                    <a:cubicBezTo>
                      <a:pt x="56" y="54"/>
                      <a:pt x="57" y="54"/>
                      <a:pt x="57" y="54"/>
                    </a:cubicBezTo>
                    <a:cubicBezTo>
                      <a:pt x="60" y="54"/>
                      <a:pt x="63" y="52"/>
                      <a:pt x="68" y="48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7" y="16"/>
                      <a:pt x="108" y="15"/>
                      <a:pt x="109" y="14"/>
                    </a:cubicBezTo>
                    <a:cubicBezTo>
                      <a:pt x="110" y="14"/>
                      <a:pt x="111" y="13"/>
                      <a:pt x="111" y="12"/>
                    </a:cubicBezTo>
                    <a:cubicBezTo>
                      <a:pt x="112" y="10"/>
                      <a:pt x="113" y="9"/>
                      <a:pt x="113" y="8"/>
                    </a:cubicBezTo>
                    <a:cubicBezTo>
                      <a:pt x="114" y="7"/>
                      <a:pt x="114" y="7"/>
                      <a:pt x="114" y="6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8" y="26"/>
                      <a:pt x="67" y="26"/>
                      <a:pt x="66" y="26"/>
                    </a:cubicBezTo>
                    <a:cubicBezTo>
                      <a:pt x="65" y="26"/>
                      <a:pt x="64" y="26"/>
                      <a:pt x="63" y="25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6" name="Freeform 219"/>
              <p:cNvSpPr>
                <a:spLocks/>
              </p:cNvSpPr>
              <p:nvPr/>
            </p:nvSpPr>
            <p:spPr bwMode="auto">
              <a:xfrm>
                <a:off x="3651" y="1612"/>
                <a:ext cx="116" cy="57"/>
              </a:xfrm>
              <a:custGeom>
                <a:avLst/>
                <a:gdLst>
                  <a:gd name="T0" fmla="*/ 0 w 116"/>
                  <a:gd name="T1" fmla="*/ 0 h 56"/>
                  <a:gd name="T2" fmla="*/ 0 w 116"/>
                  <a:gd name="T3" fmla="*/ 0 h 56"/>
                  <a:gd name="T4" fmla="*/ 3 w 116"/>
                  <a:gd name="T5" fmla="*/ 9 h 56"/>
                  <a:gd name="T6" fmla="*/ 8 w 116"/>
                  <a:gd name="T7" fmla="*/ 15 h 56"/>
                  <a:gd name="T8" fmla="*/ 44 w 116"/>
                  <a:gd name="T9" fmla="*/ 49 h 56"/>
                  <a:gd name="T10" fmla="*/ 57 w 116"/>
                  <a:gd name="T11" fmla="*/ 56 h 56"/>
                  <a:gd name="T12" fmla="*/ 69 w 116"/>
                  <a:gd name="T13" fmla="*/ 49 h 56"/>
                  <a:gd name="T14" fmla="*/ 108 w 116"/>
                  <a:gd name="T15" fmla="*/ 18 h 56"/>
                  <a:gd name="T16" fmla="*/ 113 w 116"/>
                  <a:gd name="T17" fmla="*/ 13 h 56"/>
                  <a:gd name="T18" fmla="*/ 116 w 116"/>
                  <a:gd name="T19" fmla="*/ 4 h 56"/>
                  <a:gd name="T20" fmla="*/ 116 w 116"/>
                  <a:gd name="T21" fmla="*/ 4 h 56"/>
                  <a:gd name="T22" fmla="*/ 115 w 116"/>
                  <a:gd name="T23" fmla="*/ 8 h 56"/>
                  <a:gd name="T24" fmla="*/ 115 w 116"/>
                  <a:gd name="T25" fmla="*/ 8 h 56"/>
                  <a:gd name="T26" fmla="*/ 113 w 116"/>
                  <a:gd name="T27" fmla="*/ 12 h 56"/>
                  <a:gd name="T28" fmla="*/ 113 w 116"/>
                  <a:gd name="T29" fmla="*/ 12 h 56"/>
                  <a:gd name="T30" fmla="*/ 108 w 116"/>
                  <a:gd name="T31" fmla="*/ 17 h 56"/>
                  <a:gd name="T32" fmla="*/ 69 w 116"/>
                  <a:gd name="T33" fmla="*/ 48 h 56"/>
                  <a:gd name="T34" fmla="*/ 69 w 116"/>
                  <a:gd name="T35" fmla="*/ 48 h 56"/>
                  <a:gd name="T36" fmla="*/ 69 w 116"/>
                  <a:gd name="T37" fmla="*/ 49 h 56"/>
                  <a:gd name="T38" fmla="*/ 69 w 116"/>
                  <a:gd name="T39" fmla="*/ 49 h 56"/>
                  <a:gd name="T40" fmla="*/ 69 w 116"/>
                  <a:gd name="T41" fmla="*/ 49 h 56"/>
                  <a:gd name="T42" fmla="*/ 69 w 116"/>
                  <a:gd name="T43" fmla="*/ 49 h 56"/>
                  <a:gd name="T44" fmla="*/ 69 w 116"/>
                  <a:gd name="T45" fmla="*/ 49 h 56"/>
                  <a:gd name="T46" fmla="*/ 69 w 116"/>
                  <a:gd name="T47" fmla="*/ 49 h 56"/>
                  <a:gd name="T48" fmla="*/ 69 w 116"/>
                  <a:gd name="T49" fmla="*/ 49 h 56"/>
                  <a:gd name="T50" fmla="*/ 69 w 116"/>
                  <a:gd name="T51" fmla="*/ 49 h 56"/>
                  <a:gd name="T52" fmla="*/ 57 w 116"/>
                  <a:gd name="T53" fmla="*/ 55 h 56"/>
                  <a:gd name="T54" fmla="*/ 57 w 116"/>
                  <a:gd name="T55" fmla="*/ 55 h 56"/>
                  <a:gd name="T56" fmla="*/ 57 w 116"/>
                  <a:gd name="T57" fmla="*/ 55 h 56"/>
                  <a:gd name="T58" fmla="*/ 57 w 116"/>
                  <a:gd name="T59" fmla="*/ 55 h 56"/>
                  <a:gd name="T60" fmla="*/ 57 w 116"/>
                  <a:gd name="T61" fmla="*/ 55 h 56"/>
                  <a:gd name="T62" fmla="*/ 57 w 116"/>
                  <a:gd name="T63" fmla="*/ 55 h 56"/>
                  <a:gd name="T64" fmla="*/ 57 w 116"/>
                  <a:gd name="T65" fmla="*/ 55 h 56"/>
                  <a:gd name="T66" fmla="*/ 57 w 116"/>
                  <a:gd name="T67" fmla="*/ 55 h 56"/>
                  <a:gd name="T68" fmla="*/ 44 w 116"/>
                  <a:gd name="T69" fmla="*/ 48 h 56"/>
                  <a:gd name="T70" fmla="*/ 44 w 116"/>
                  <a:gd name="T71" fmla="*/ 48 h 56"/>
                  <a:gd name="T72" fmla="*/ 44 w 116"/>
                  <a:gd name="T73" fmla="*/ 48 h 56"/>
                  <a:gd name="T74" fmla="*/ 44 w 116"/>
                  <a:gd name="T75" fmla="*/ 48 h 56"/>
                  <a:gd name="T76" fmla="*/ 8 w 116"/>
                  <a:gd name="T77" fmla="*/ 14 h 56"/>
                  <a:gd name="T78" fmla="*/ 3 w 116"/>
                  <a:gd name="T79" fmla="*/ 8 h 56"/>
                  <a:gd name="T80" fmla="*/ 3 w 116"/>
                  <a:gd name="T81" fmla="*/ 8 h 56"/>
                  <a:gd name="T82" fmla="*/ 0 w 116"/>
                  <a:gd name="T83" fmla="*/ 0 h 56"/>
                  <a:gd name="T84" fmla="*/ 0 w 116"/>
                  <a:gd name="T85" fmla="*/ 0 h 56"/>
                  <a:gd name="T86" fmla="*/ 0 w 116"/>
                  <a:gd name="T8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6" h="5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3" y="9"/>
                    </a:cubicBezTo>
                    <a:cubicBezTo>
                      <a:pt x="4" y="12"/>
                      <a:pt x="6" y="13"/>
                      <a:pt x="8" y="15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9" y="54"/>
                      <a:pt x="53" y="56"/>
                      <a:pt x="57" y="56"/>
                    </a:cubicBezTo>
                    <a:cubicBezTo>
                      <a:pt x="60" y="56"/>
                      <a:pt x="64" y="54"/>
                      <a:pt x="69" y="49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10" y="17"/>
                      <a:pt x="112" y="15"/>
                      <a:pt x="113" y="13"/>
                    </a:cubicBezTo>
                    <a:cubicBezTo>
                      <a:pt x="115" y="10"/>
                      <a:pt x="116" y="7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5"/>
                      <a:pt x="116" y="7"/>
                      <a:pt x="115" y="8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15" y="10"/>
                      <a:pt x="114" y="11"/>
                      <a:pt x="11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2" y="14"/>
                      <a:pt x="110" y="16"/>
                      <a:pt x="108" y="17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4" y="53"/>
                      <a:pt x="60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3" y="55"/>
                      <a:pt x="49" y="53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4" y="11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7" name="Freeform 220"/>
              <p:cNvSpPr>
                <a:spLocks/>
              </p:cNvSpPr>
              <p:nvPr/>
            </p:nvSpPr>
            <p:spPr bwMode="auto">
              <a:xfrm>
                <a:off x="3651" y="1611"/>
                <a:ext cx="116" cy="57"/>
              </a:xfrm>
              <a:custGeom>
                <a:avLst/>
                <a:gdLst>
                  <a:gd name="T0" fmla="*/ 0 w 116"/>
                  <a:gd name="T1" fmla="*/ 0 h 56"/>
                  <a:gd name="T2" fmla="*/ 0 w 116"/>
                  <a:gd name="T3" fmla="*/ 1 h 56"/>
                  <a:gd name="T4" fmla="*/ 0 w 116"/>
                  <a:gd name="T5" fmla="*/ 1 h 56"/>
                  <a:gd name="T6" fmla="*/ 3 w 116"/>
                  <a:gd name="T7" fmla="*/ 9 h 56"/>
                  <a:gd name="T8" fmla="*/ 3 w 116"/>
                  <a:gd name="T9" fmla="*/ 9 h 56"/>
                  <a:gd name="T10" fmla="*/ 8 w 116"/>
                  <a:gd name="T11" fmla="*/ 15 h 56"/>
                  <a:gd name="T12" fmla="*/ 44 w 116"/>
                  <a:gd name="T13" fmla="*/ 49 h 56"/>
                  <a:gd name="T14" fmla="*/ 44 w 116"/>
                  <a:gd name="T15" fmla="*/ 49 h 56"/>
                  <a:gd name="T16" fmla="*/ 57 w 116"/>
                  <a:gd name="T17" fmla="*/ 56 h 56"/>
                  <a:gd name="T18" fmla="*/ 57 w 116"/>
                  <a:gd name="T19" fmla="*/ 56 h 56"/>
                  <a:gd name="T20" fmla="*/ 57 w 116"/>
                  <a:gd name="T21" fmla="*/ 56 h 56"/>
                  <a:gd name="T22" fmla="*/ 57 w 116"/>
                  <a:gd name="T23" fmla="*/ 56 h 56"/>
                  <a:gd name="T24" fmla="*/ 69 w 116"/>
                  <a:gd name="T25" fmla="*/ 50 h 56"/>
                  <a:gd name="T26" fmla="*/ 69 w 116"/>
                  <a:gd name="T27" fmla="*/ 50 h 56"/>
                  <a:gd name="T28" fmla="*/ 69 w 116"/>
                  <a:gd name="T29" fmla="*/ 50 h 56"/>
                  <a:gd name="T30" fmla="*/ 69 w 116"/>
                  <a:gd name="T31" fmla="*/ 50 h 56"/>
                  <a:gd name="T32" fmla="*/ 69 w 116"/>
                  <a:gd name="T33" fmla="*/ 49 h 56"/>
                  <a:gd name="T34" fmla="*/ 108 w 116"/>
                  <a:gd name="T35" fmla="*/ 18 h 56"/>
                  <a:gd name="T36" fmla="*/ 113 w 116"/>
                  <a:gd name="T37" fmla="*/ 13 h 56"/>
                  <a:gd name="T38" fmla="*/ 115 w 116"/>
                  <a:gd name="T39" fmla="*/ 9 h 56"/>
                  <a:gd name="T40" fmla="*/ 116 w 116"/>
                  <a:gd name="T41" fmla="*/ 5 h 56"/>
                  <a:gd name="T42" fmla="*/ 116 w 116"/>
                  <a:gd name="T43" fmla="*/ 4 h 56"/>
                  <a:gd name="T44" fmla="*/ 116 w 116"/>
                  <a:gd name="T45" fmla="*/ 4 h 56"/>
                  <a:gd name="T46" fmla="*/ 114 w 116"/>
                  <a:gd name="T47" fmla="*/ 4 h 56"/>
                  <a:gd name="T48" fmla="*/ 114 w 116"/>
                  <a:gd name="T49" fmla="*/ 4 h 56"/>
                  <a:gd name="T50" fmla="*/ 114 w 116"/>
                  <a:gd name="T51" fmla="*/ 6 h 56"/>
                  <a:gd name="T52" fmla="*/ 113 w 116"/>
                  <a:gd name="T53" fmla="*/ 8 h 56"/>
                  <a:gd name="T54" fmla="*/ 111 w 116"/>
                  <a:gd name="T55" fmla="*/ 12 h 56"/>
                  <a:gd name="T56" fmla="*/ 109 w 116"/>
                  <a:gd name="T57" fmla="*/ 14 h 56"/>
                  <a:gd name="T58" fmla="*/ 106 w 116"/>
                  <a:gd name="T59" fmla="*/ 17 h 56"/>
                  <a:gd name="T60" fmla="*/ 68 w 116"/>
                  <a:gd name="T61" fmla="*/ 48 h 56"/>
                  <a:gd name="T62" fmla="*/ 57 w 116"/>
                  <a:gd name="T63" fmla="*/ 54 h 56"/>
                  <a:gd name="T64" fmla="*/ 56 w 116"/>
                  <a:gd name="T65" fmla="*/ 54 h 56"/>
                  <a:gd name="T66" fmla="*/ 45 w 116"/>
                  <a:gd name="T67" fmla="*/ 47 h 56"/>
                  <a:gd name="T68" fmla="*/ 9 w 116"/>
                  <a:gd name="T69" fmla="*/ 14 h 56"/>
                  <a:gd name="T70" fmla="*/ 7 w 116"/>
                  <a:gd name="T71" fmla="*/ 11 h 56"/>
                  <a:gd name="T72" fmla="*/ 4 w 116"/>
                  <a:gd name="T73" fmla="*/ 8 h 56"/>
                  <a:gd name="T74" fmla="*/ 3 w 116"/>
                  <a:gd name="T75" fmla="*/ 4 h 56"/>
                  <a:gd name="T76" fmla="*/ 2 w 116"/>
                  <a:gd name="T77" fmla="*/ 2 h 56"/>
                  <a:gd name="T78" fmla="*/ 2 w 116"/>
                  <a:gd name="T79" fmla="*/ 0 h 56"/>
                  <a:gd name="T80" fmla="*/ 0 w 116"/>
                  <a:gd name="T8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6" h="56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1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2"/>
                      <a:pt x="6" y="13"/>
                      <a:pt x="8" y="15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9" y="54"/>
                      <a:pt x="53" y="56"/>
                      <a:pt x="57" y="56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60" y="56"/>
                      <a:pt x="64" y="54"/>
                      <a:pt x="69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69" y="50"/>
                      <a:pt x="69" y="49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10" y="17"/>
                      <a:pt x="112" y="15"/>
                      <a:pt x="113" y="13"/>
                    </a:cubicBezTo>
                    <a:cubicBezTo>
                      <a:pt x="114" y="12"/>
                      <a:pt x="115" y="11"/>
                      <a:pt x="115" y="9"/>
                    </a:cubicBezTo>
                    <a:cubicBezTo>
                      <a:pt x="116" y="8"/>
                      <a:pt x="116" y="6"/>
                      <a:pt x="116" y="5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7"/>
                      <a:pt x="114" y="7"/>
                      <a:pt x="113" y="8"/>
                    </a:cubicBezTo>
                    <a:cubicBezTo>
                      <a:pt x="113" y="9"/>
                      <a:pt x="112" y="10"/>
                      <a:pt x="111" y="12"/>
                    </a:cubicBezTo>
                    <a:cubicBezTo>
                      <a:pt x="111" y="13"/>
                      <a:pt x="110" y="14"/>
                      <a:pt x="109" y="14"/>
                    </a:cubicBezTo>
                    <a:cubicBezTo>
                      <a:pt x="108" y="15"/>
                      <a:pt x="107" y="16"/>
                      <a:pt x="106" y="17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3" y="52"/>
                      <a:pt x="60" y="54"/>
                      <a:pt x="57" y="54"/>
                    </a:cubicBezTo>
                    <a:cubicBezTo>
                      <a:pt x="57" y="54"/>
                      <a:pt x="56" y="54"/>
                      <a:pt x="56" y="54"/>
                    </a:cubicBezTo>
                    <a:cubicBezTo>
                      <a:pt x="53" y="54"/>
                      <a:pt x="50" y="52"/>
                      <a:pt x="45" y="4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3"/>
                      <a:pt x="7" y="12"/>
                      <a:pt x="7" y="11"/>
                    </a:cubicBezTo>
                    <a:cubicBezTo>
                      <a:pt x="6" y="10"/>
                      <a:pt x="5" y="9"/>
                      <a:pt x="4" y="8"/>
                    </a:cubicBezTo>
                    <a:cubicBezTo>
                      <a:pt x="4" y="7"/>
                      <a:pt x="3" y="6"/>
                      <a:pt x="3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8" name="Freeform 221"/>
              <p:cNvSpPr>
                <a:spLocks noEditPoints="1"/>
              </p:cNvSpPr>
              <p:nvPr/>
            </p:nvSpPr>
            <p:spPr bwMode="auto">
              <a:xfrm>
                <a:off x="3651" y="1533"/>
                <a:ext cx="119" cy="82"/>
              </a:xfrm>
              <a:custGeom>
                <a:avLst/>
                <a:gdLst>
                  <a:gd name="T0" fmla="*/ 20 w 119"/>
                  <a:gd name="T1" fmla="*/ 66 h 82"/>
                  <a:gd name="T2" fmla="*/ 19 w 119"/>
                  <a:gd name="T3" fmla="*/ 67 h 82"/>
                  <a:gd name="T4" fmla="*/ 11 w 119"/>
                  <a:gd name="T5" fmla="*/ 75 h 82"/>
                  <a:gd name="T6" fmla="*/ 0 w 119"/>
                  <a:gd name="T7" fmla="*/ 78 h 82"/>
                  <a:gd name="T8" fmla="*/ 0 w 119"/>
                  <a:gd name="T9" fmla="*/ 78 h 82"/>
                  <a:gd name="T10" fmla="*/ 0 w 119"/>
                  <a:gd name="T11" fmla="*/ 78 h 82"/>
                  <a:gd name="T12" fmla="*/ 11 w 119"/>
                  <a:gd name="T13" fmla="*/ 75 h 82"/>
                  <a:gd name="T14" fmla="*/ 19 w 119"/>
                  <a:gd name="T15" fmla="*/ 68 h 82"/>
                  <a:gd name="T16" fmla="*/ 21 w 119"/>
                  <a:gd name="T17" fmla="*/ 66 h 82"/>
                  <a:gd name="T18" fmla="*/ 20 w 119"/>
                  <a:gd name="T19" fmla="*/ 66 h 82"/>
                  <a:gd name="T20" fmla="*/ 1 w 119"/>
                  <a:gd name="T21" fmla="*/ 49 h 82"/>
                  <a:gd name="T22" fmla="*/ 0 w 119"/>
                  <a:gd name="T23" fmla="*/ 78 h 82"/>
                  <a:gd name="T24" fmla="*/ 1 w 119"/>
                  <a:gd name="T25" fmla="*/ 49 h 82"/>
                  <a:gd name="T26" fmla="*/ 1 w 119"/>
                  <a:gd name="T27" fmla="*/ 49 h 82"/>
                  <a:gd name="T28" fmla="*/ 119 w 119"/>
                  <a:gd name="T29" fmla="*/ 3 h 82"/>
                  <a:gd name="T30" fmla="*/ 116 w 119"/>
                  <a:gd name="T31" fmla="*/ 82 h 82"/>
                  <a:gd name="T32" fmla="*/ 106 w 119"/>
                  <a:gd name="T33" fmla="*/ 78 h 82"/>
                  <a:gd name="T34" fmla="*/ 98 w 119"/>
                  <a:gd name="T35" fmla="*/ 70 h 82"/>
                  <a:gd name="T36" fmla="*/ 98 w 119"/>
                  <a:gd name="T37" fmla="*/ 70 h 82"/>
                  <a:gd name="T38" fmla="*/ 97 w 119"/>
                  <a:gd name="T39" fmla="*/ 70 h 82"/>
                  <a:gd name="T40" fmla="*/ 98 w 119"/>
                  <a:gd name="T41" fmla="*/ 71 h 82"/>
                  <a:gd name="T42" fmla="*/ 106 w 119"/>
                  <a:gd name="T43" fmla="*/ 78 h 82"/>
                  <a:gd name="T44" fmla="*/ 116 w 119"/>
                  <a:gd name="T45" fmla="*/ 82 h 82"/>
                  <a:gd name="T46" fmla="*/ 116 w 119"/>
                  <a:gd name="T47" fmla="*/ 82 h 82"/>
                  <a:gd name="T48" fmla="*/ 119 w 119"/>
                  <a:gd name="T49" fmla="*/ 3 h 82"/>
                  <a:gd name="T50" fmla="*/ 119 w 119"/>
                  <a:gd name="T51" fmla="*/ 3 h 82"/>
                  <a:gd name="T52" fmla="*/ 3 w 119"/>
                  <a:gd name="T53" fmla="*/ 0 h 82"/>
                  <a:gd name="T54" fmla="*/ 2 w 119"/>
                  <a:gd name="T55" fmla="*/ 9 h 82"/>
                  <a:gd name="T56" fmla="*/ 2 w 119"/>
                  <a:gd name="T57" fmla="*/ 9 h 82"/>
                  <a:gd name="T58" fmla="*/ 3 w 119"/>
                  <a:gd name="T59" fmla="*/ 0 h 82"/>
                  <a:gd name="T60" fmla="*/ 3 w 119"/>
                  <a:gd name="T6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9" h="82">
                    <a:moveTo>
                      <a:pt x="20" y="66"/>
                    </a:moveTo>
                    <a:cubicBezTo>
                      <a:pt x="19" y="67"/>
                      <a:pt x="19" y="67"/>
                      <a:pt x="19" y="67"/>
                    </a:cubicBezTo>
                    <a:cubicBezTo>
                      <a:pt x="16" y="70"/>
                      <a:pt x="14" y="73"/>
                      <a:pt x="11" y="75"/>
                    </a:cubicBezTo>
                    <a:cubicBezTo>
                      <a:pt x="7" y="77"/>
                      <a:pt x="4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4" y="78"/>
                      <a:pt x="7" y="77"/>
                      <a:pt x="11" y="75"/>
                    </a:cubicBezTo>
                    <a:cubicBezTo>
                      <a:pt x="14" y="73"/>
                      <a:pt x="16" y="71"/>
                      <a:pt x="19" y="68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0" y="66"/>
                      <a:pt x="20" y="66"/>
                      <a:pt x="20" y="66"/>
                    </a:cubicBezTo>
                    <a:moveTo>
                      <a:pt x="1" y="49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moveTo>
                      <a:pt x="119" y="3"/>
                    </a:moveTo>
                    <a:cubicBezTo>
                      <a:pt x="116" y="82"/>
                      <a:pt x="116" y="82"/>
                      <a:pt x="116" y="82"/>
                    </a:cubicBezTo>
                    <a:cubicBezTo>
                      <a:pt x="112" y="81"/>
                      <a:pt x="109" y="80"/>
                      <a:pt x="106" y="78"/>
                    </a:cubicBezTo>
                    <a:cubicBezTo>
                      <a:pt x="103" y="76"/>
                      <a:pt x="101" y="73"/>
                      <a:pt x="98" y="70"/>
                    </a:cubicBezTo>
                    <a:cubicBezTo>
                      <a:pt x="98" y="70"/>
                      <a:pt x="98" y="70"/>
                      <a:pt x="98" y="70"/>
                    </a:cubicBezTo>
                    <a:cubicBezTo>
                      <a:pt x="97" y="70"/>
                      <a:pt x="97" y="70"/>
                      <a:pt x="97" y="70"/>
                    </a:cubicBezTo>
                    <a:cubicBezTo>
                      <a:pt x="98" y="71"/>
                      <a:pt x="98" y="71"/>
                      <a:pt x="98" y="71"/>
                    </a:cubicBezTo>
                    <a:cubicBezTo>
                      <a:pt x="101" y="74"/>
                      <a:pt x="103" y="76"/>
                      <a:pt x="106" y="78"/>
                    </a:cubicBezTo>
                    <a:cubicBezTo>
                      <a:pt x="109" y="81"/>
                      <a:pt x="112" y="81"/>
                      <a:pt x="116" y="82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moveTo>
                      <a:pt x="3" y="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09" name="Freeform 222"/>
              <p:cNvSpPr>
                <a:spLocks noEditPoints="1"/>
              </p:cNvSpPr>
              <p:nvPr/>
            </p:nvSpPr>
            <p:spPr bwMode="auto">
              <a:xfrm>
                <a:off x="3651" y="1532"/>
                <a:ext cx="119" cy="83"/>
              </a:xfrm>
              <a:custGeom>
                <a:avLst/>
                <a:gdLst>
                  <a:gd name="T0" fmla="*/ 1 w 119"/>
                  <a:gd name="T1" fmla="*/ 50 h 83"/>
                  <a:gd name="T2" fmla="*/ 0 w 119"/>
                  <a:gd name="T3" fmla="*/ 79 h 83"/>
                  <a:gd name="T4" fmla="*/ 0 w 119"/>
                  <a:gd name="T5" fmla="*/ 79 h 83"/>
                  <a:gd name="T6" fmla="*/ 11 w 119"/>
                  <a:gd name="T7" fmla="*/ 76 h 83"/>
                  <a:gd name="T8" fmla="*/ 19 w 119"/>
                  <a:gd name="T9" fmla="*/ 68 h 83"/>
                  <a:gd name="T10" fmla="*/ 20 w 119"/>
                  <a:gd name="T11" fmla="*/ 67 h 83"/>
                  <a:gd name="T12" fmla="*/ 20 w 119"/>
                  <a:gd name="T13" fmla="*/ 67 h 83"/>
                  <a:gd name="T14" fmla="*/ 19 w 119"/>
                  <a:gd name="T15" fmla="*/ 68 h 83"/>
                  <a:gd name="T16" fmla="*/ 10 w 119"/>
                  <a:gd name="T17" fmla="*/ 75 h 83"/>
                  <a:gd name="T18" fmla="*/ 0 w 119"/>
                  <a:gd name="T19" fmla="*/ 79 h 83"/>
                  <a:gd name="T20" fmla="*/ 0 w 119"/>
                  <a:gd name="T21" fmla="*/ 78 h 83"/>
                  <a:gd name="T22" fmla="*/ 11 w 119"/>
                  <a:gd name="T23" fmla="*/ 74 h 83"/>
                  <a:gd name="T24" fmla="*/ 19 w 119"/>
                  <a:gd name="T25" fmla="*/ 67 h 83"/>
                  <a:gd name="T26" fmla="*/ 20 w 119"/>
                  <a:gd name="T27" fmla="*/ 66 h 83"/>
                  <a:gd name="T28" fmla="*/ 1 w 119"/>
                  <a:gd name="T29" fmla="*/ 50 h 83"/>
                  <a:gd name="T30" fmla="*/ 119 w 119"/>
                  <a:gd name="T31" fmla="*/ 4 h 83"/>
                  <a:gd name="T32" fmla="*/ 112 w 119"/>
                  <a:gd name="T33" fmla="*/ 17 h 83"/>
                  <a:gd name="T34" fmla="*/ 95 w 119"/>
                  <a:gd name="T35" fmla="*/ 31 h 83"/>
                  <a:gd name="T36" fmla="*/ 113 w 119"/>
                  <a:gd name="T37" fmla="*/ 47 h 83"/>
                  <a:gd name="T38" fmla="*/ 114 w 119"/>
                  <a:gd name="T39" fmla="*/ 53 h 83"/>
                  <a:gd name="T40" fmla="*/ 98 w 119"/>
                  <a:gd name="T41" fmla="*/ 70 h 83"/>
                  <a:gd name="T42" fmla="*/ 106 w 119"/>
                  <a:gd name="T43" fmla="*/ 78 h 83"/>
                  <a:gd name="T44" fmla="*/ 116 w 119"/>
                  <a:gd name="T45" fmla="*/ 82 h 83"/>
                  <a:gd name="T46" fmla="*/ 116 w 119"/>
                  <a:gd name="T47" fmla="*/ 82 h 83"/>
                  <a:gd name="T48" fmla="*/ 106 w 119"/>
                  <a:gd name="T49" fmla="*/ 79 h 83"/>
                  <a:gd name="T50" fmla="*/ 98 w 119"/>
                  <a:gd name="T51" fmla="*/ 71 h 83"/>
                  <a:gd name="T52" fmla="*/ 98 w 119"/>
                  <a:gd name="T53" fmla="*/ 70 h 83"/>
                  <a:gd name="T54" fmla="*/ 98 w 119"/>
                  <a:gd name="T55" fmla="*/ 71 h 83"/>
                  <a:gd name="T56" fmla="*/ 98 w 119"/>
                  <a:gd name="T57" fmla="*/ 71 h 83"/>
                  <a:gd name="T58" fmla="*/ 106 w 119"/>
                  <a:gd name="T59" fmla="*/ 79 h 83"/>
                  <a:gd name="T60" fmla="*/ 116 w 119"/>
                  <a:gd name="T61" fmla="*/ 83 h 83"/>
                  <a:gd name="T62" fmla="*/ 119 w 119"/>
                  <a:gd name="T63" fmla="*/ 4 h 83"/>
                  <a:gd name="T64" fmla="*/ 119 w 119"/>
                  <a:gd name="T65" fmla="*/ 4 h 83"/>
                  <a:gd name="T66" fmla="*/ 119 w 119"/>
                  <a:gd name="T67" fmla="*/ 4 h 83"/>
                  <a:gd name="T68" fmla="*/ 119 w 119"/>
                  <a:gd name="T69" fmla="*/ 4 h 83"/>
                  <a:gd name="T70" fmla="*/ 119 w 119"/>
                  <a:gd name="T71" fmla="*/ 4 h 83"/>
                  <a:gd name="T72" fmla="*/ 119 w 119"/>
                  <a:gd name="T73" fmla="*/ 4 h 83"/>
                  <a:gd name="T74" fmla="*/ 3 w 119"/>
                  <a:gd name="T75" fmla="*/ 0 h 83"/>
                  <a:gd name="T76" fmla="*/ 3 w 119"/>
                  <a:gd name="T77" fmla="*/ 1 h 83"/>
                  <a:gd name="T78" fmla="*/ 2 w 119"/>
                  <a:gd name="T79" fmla="*/ 10 h 83"/>
                  <a:gd name="T80" fmla="*/ 4 w 119"/>
                  <a:gd name="T81" fmla="*/ 7 h 83"/>
                  <a:gd name="T82" fmla="*/ 3 w 119"/>
                  <a:gd name="T83" fmla="*/ 0 h 83"/>
                  <a:gd name="T84" fmla="*/ 3 w 119"/>
                  <a:gd name="T85" fmla="*/ 0 h 83"/>
                  <a:gd name="T86" fmla="*/ 3 w 119"/>
                  <a:gd name="T87" fmla="*/ 0 h 83"/>
                  <a:gd name="T88" fmla="*/ 3 w 119"/>
                  <a:gd name="T89" fmla="*/ 0 h 83"/>
                  <a:gd name="T90" fmla="*/ 3 w 119"/>
                  <a:gd name="T91" fmla="*/ 0 h 83"/>
                  <a:gd name="T92" fmla="*/ 3 w 119"/>
                  <a:gd name="T9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9" h="83">
                    <a:moveTo>
                      <a:pt x="1" y="5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4" y="79"/>
                      <a:pt x="7" y="78"/>
                      <a:pt x="11" y="76"/>
                    </a:cubicBezTo>
                    <a:cubicBezTo>
                      <a:pt x="14" y="74"/>
                      <a:pt x="16" y="71"/>
                      <a:pt x="19" y="68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6" y="71"/>
                      <a:pt x="14" y="74"/>
                      <a:pt x="10" y="75"/>
                    </a:cubicBezTo>
                    <a:cubicBezTo>
                      <a:pt x="7" y="77"/>
                      <a:pt x="4" y="78"/>
                      <a:pt x="0" y="7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4" y="78"/>
                      <a:pt x="8" y="76"/>
                      <a:pt x="11" y="74"/>
                    </a:cubicBezTo>
                    <a:cubicBezTo>
                      <a:pt x="14" y="73"/>
                      <a:pt x="16" y="70"/>
                      <a:pt x="19" y="67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1" y="50"/>
                      <a:pt x="1" y="50"/>
                      <a:pt x="1" y="50"/>
                    </a:cubicBezTo>
                    <a:moveTo>
                      <a:pt x="119" y="4"/>
                    </a:moveTo>
                    <a:cubicBezTo>
                      <a:pt x="118" y="10"/>
                      <a:pt x="116" y="13"/>
                      <a:pt x="112" y="17"/>
                    </a:cubicBezTo>
                    <a:cubicBezTo>
                      <a:pt x="95" y="31"/>
                      <a:pt x="95" y="31"/>
                      <a:pt x="95" y="31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5" y="49"/>
                      <a:pt x="115" y="51"/>
                      <a:pt x="114" y="53"/>
                    </a:cubicBezTo>
                    <a:cubicBezTo>
                      <a:pt x="98" y="70"/>
                      <a:pt x="98" y="70"/>
                      <a:pt x="98" y="70"/>
                    </a:cubicBezTo>
                    <a:cubicBezTo>
                      <a:pt x="101" y="73"/>
                      <a:pt x="103" y="76"/>
                      <a:pt x="106" y="78"/>
                    </a:cubicBezTo>
                    <a:cubicBezTo>
                      <a:pt x="109" y="80"/>
                      <a:pt x="112" y="82"/>
                      <a:pt x="116" y="82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112" y="82"/>
                      <a:pt x="109" y="81"/>
                      <a:pt x="106" y="79"/>
                    </a:cubicBezTo>
                    <a:cubicBezTo>
                      <a:pt x="103" y="76"/>
                      <a:pt x="101" y="73"/>
                      <a:pt x="98" y="71"/>
                    </a:cubicBezTo>
                    <a:cubicBezTo>
                      <a:pt x="98" y="70"/>
                      <a:pt x="98" y="70"/>
                      <a:pt x="98" y="70"/>
                    </a:cubicBezTo>
                    <a:cubicBezTo>
                      <a:pt x="98" y="71"/>
                      <a:pt x="98" y="71"/>
                      <a:pt x="98" y="71"/>
                    </a:cubicBezTo>
                    <a:cubicBezTo>
                      <a:pt x="98" y="71"/>
                      <a:pt x="98" y="71"/>
                      <a:pt x="98" y="71"/>
                    </a:cubicBezTo>
                    <a:cubicBezTo>
                      <a:pt x="101" y="74"/>
                      <a:pt x="103" y="77"/>
                      <a:pt x="106" y="79"/>
                    </a:cubicBezTo>
                    <a:cubicBezTo>
                      <a:pt x="109" y="81"/>
                      <a:pt x="112" y="82"/>
                      <a:pt x="116" y="83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19" y="4"/>
                      <a:pt x="119" y="4"/>
                      <a:pt x="119" y="4"/>
                    </a:cubicBezTo>
                    <a:moveTo>
                      <a:pt x="119" y="4"/>
                    </a:moveTo>
                    <a:cubicBezTo>
                      <a:pt x="119" y="4"/>
                      <a:pt x="119" y="4"/>
                      <a:pt x="119" y="4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19" y="4"/>
                      <a:pt x="119" y="4"/>
                      <a:pt x="119" y="4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3" y="3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0" name="Freeform 223"/>
              <p:cNvSpPr>
                <a:spLocks noEditPoints="1"/>
              </p:cNvSpPr>
              <p:nvPr/>
            </p:nvSpPr>
            <p:spPr bwMode="auto">
              <a:xfrm>
                <a:off x="3651" y="1598"/>
                <a:ext cx="116" cy="16"/>
              </a:xfrm>
              <a:custGeom>
                <a:avLst/>
                <a:gdLst>
                  <a:gd name="T0" fmla="*/ 98 w 116"/>
                  <a:gd name="T1" fmla="*/ 4 h 16"/>
                  <a:gd name="T2" fmla="*/ 98 w 116"/>
                  <a:gd name="T3" fmla="*/ 4 h 16"/>
                  <a:gd name="T4" fmla="*/ 98 w 116"/>
                  <a:gd name="T5" fmla="*/ 5 h 16"/>
                  <a:gd name="T6" fmla="*/ 106 w 116"/>
                  <a:gd name="T7" fmla="*/ 13 h 16"/>
                  <a:gd name="T8" fmla="*/ 116 w 116"/>
                  <a:gd name="T9" fmla="*/ 16 h 16"/>
                  <a:gd name="T10" fmla="*/ 116 w 116"/>
                  <a:gd name="T11" fmla="*/ 16 h 16"/>
                  <a:gd name="T12" fmla="*/ 106 w 116"/>
                  <a:gd name="T13" fmla="*/ 12 h 16"/>
                  <a:gd name="T14" fmla="*/ 98 w 116"/>
                  <a:gd name="T15" fmla="*/ 4 h 16"/>
                  <a:gd name="T16" fmla="*/ 20 w 116"/>
                  <a:gd name="T17" fmla="*/ 0 h 16"/>
                  <a:gd name="T18" fmla="*/ 19 w 116"/>
                  <a:gd name="T19" fmla="*/ 1 h 16"/>
                  <a:gd name="T20" fmla="*/ 11 w 116"/>
                  <a:gd name="T21" fmla="*/ 8 h 16"/>
                  <a:gd name="T22" fmla="*/ 0 w 116"/>
                  <a:gd name="T23" fmla="*/ 12 h 16"/>
                  <a:gd name="T24" fmla="*/ 0 w 116"/>
                  <a:gd name="T25" fmla="*/ 13 h 16"/>
                  <a:gd name="T26" fmla="*/ 10 w 116"/>
                  <a:gd name="T27" fmla="*/ 9 h 16"/>
                  <a:gd name="T28" fmla="*/ 19 w 116"/>
                  <a:gd name="T29" fmla="*/ 2 h 16"/>
                  <a:gd name="T30" fmla="*/ 20 w 116"/>
                  <a:gd name="T31" fmla="*/ 1 h 16"/>
                  <a:gd name="T32" fmla="*/ 20 w 116"/>
                  <a:gd name="T3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6" h="16">
                    <a:moveTo>
                      <a:pt x="98" y="4"/>
                    </a:moveTo>
                    <a:cubicBezTo>
                      <a:pt x="98" y="4"/>
                      <a:pt x="98" y="4"/>
                      <a:pt x="98" y="4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101" y="7"/>
                      <a:pt x="103" y="10"/>
                      <a:pt x="106" y="13"/>
                    </a:cubicBezTo>
                    <a:cubicBezTo>
                      <a:pt x="109" y="15"/>
                      <a:pt x="112" y="16"/>
                      <a:pt x="116" y="16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2" y="16"/>
                      <a:pt x="109" y="14"/>
                      <a:pt x="106" y="12"/>
                    </a:cubicBezTo>
                    <a:cubicBezTo>
                      <a:pt x="103" y="10"/>
                      <a:pt x="101" y="7"/>
                      <a:pt x="98" y="4"/>
                    </a:cubicBezTo>
                    <a:moveTo>
                      <a:pt x="20" y="0"/>
                    </a:moveTo>
                    <a:cubicBezTo>
                      <a:pt x="19" y="1"/>
                      <a:pt x="19" y="1"/>
                      <a:pt x="19" y="1"/>
                    </a:cubicBezTo>
                    <a:cubicBezTo>
                      <a:pt x="16" y="4"/>
                      <a:pt x="14" y="7"/>
                      <a:pt x="11" y="8"/>
                    </a:cubicBezTo>
                    <a:cubicBezTo>
                      <a:pt x="8" y="10"/>
                      <a:pt x="4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4" y="12"/>
                      <a:pt x="7" y="11"/>
                      <a:pt x="10" y="9"/>
                    </a:cubicBezTo>
                    <a:cubicBezTo>
                      <a:pt x="14" y="8"/>
                      <a:pt x="16" y="5"/>
                      <a:pt x="19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1" name="Freeform 224"/>
              <p:cNvSpPr>
                <a:spLocks noEditPoints="1"/>
              </p:cNvSpPr>
              <p:nvPr/>
            </p:nvSpPr>
            <p:spPr bwMode="auto">
              <a:xfrm>
                <a:off x="3654" y="1532"/>
                <a:ext cx="116" cy="31"/>
              </a:xfrm>
              <a:custGeom>
                <a:avLst/>
                <a:gdLst>
                  <a:gd name="T0" fmla="*/ 116 w 116"/>
                  <a:gd name="T1" fmla="*/ 4 h 31"/>
                  <a:gd name="T2" fmla="*/ 109 w 116"/>
                  <a:gd name="T3" fmla="*/ 16 h 31"/>
                  <a:gd name="T4" fmla="*/ 91 w 116"/>
                  <a:gd name="T5" fmla="*/ 30 h 31"/>
                  <a:gd name="T6" fmla="*/ 92 w 116"/>
                  <a:gd name="T7" fmla="*/ 31 h 31"/>
                  <a:gd name="T8" fmla="*/ 109 w 116"/>
                  <a:gd name="T9" fmla="*/ 17 h 31"/>
                  <a:gd name="T10" fmla="*/ 116 w 116"/>
                  <a:gd name="T11" fmla="*/ 4 h 31"/>
                  <a:gd name="T12" fmla="*/ 116 w 116"/>
                  <a:gd name="T13" fmla="*/ 4 h 31"/>
                  <a:gd name="T14" fmla="*/ 116 w 116"/>
                  <a:gd name="T15" fmla="*/ 4 h 31"/>
                  <a:gd name="T16" fmla="*/ 116 w 116"/>
                  <a:gd name="T17" fmla="*/ 4 h 31"/>
                  <a:gd name="T18" fmla="*/ 116 w 116"/>
                  <a:gd name="T19" fmla="*/ 4 h 31"/>
                  <a:gd name="T20" fmla="*/ 0 w 116"/>
                  <a:gd name="T21" fmla="*/ 0 h 31"/>
                  <a:gd name="T22" fmla="*/ 0 w 116"/>
                  <a:gd name="T23" fmla="*/ 0 h 31"/>
                  <a:gd name="T24" fmla="*/ 1 w 116"/>
                  <a:gd name="T25" fmla="*/ 7 h 31"/>
                  <a:gd name="T26" fmla="*/ 2 w 116"/>
                  <a:gd name="T27" fmla="*/ 7 h 31"/>
                  <a:gd name="T28" fmla="*/ 0 w 116"/>
                  <a:gd name="T29" fmla="*/ 0 h 31"/>
                  <a:gd name="T30" fmla="*/ 0 w 116"/>
                  <a:gd name="T31" fmla="*/ 0 h 31"/>
                  <a:gd name="T32" fmla="*/ 0 w 116"/>
                  <a:gd name="T3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6" h="31">
                    <a:moveTo>
                      <a:pt x="116" y="4"/>
                    </a:moveTo>
                    <a:cubicBezTo>
                      <a:pt x="115" y="10"/>
                      <a:pt x="113" y="12"/>
                      <a:pt x="109" y="16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13" y="13"/>
                      <a:pt x="115" y="10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2" name="Freeform 225"/>
              <p:cNvSpPr>
                <a:spLocks noEditPoints="1"/>
              </p:cNvSpPr>
              <p:nvPr/>
            </p:nvSpPr>
            <p:spPr bwMode="auto">
              <a:xfrm>
                <a:off x="3654" y="1532"/>
                <a:ext cx="116" cy="30"/>
              </a:xfrm>
              <a:custGeom>
                <a:avLst/>
                <a:gdLst>
                  <a:gd name="T0" fmla="*/ 58 w 116"/>
                  <a:gd name="T1" fmla="*/ 2 h 30"/>
                  <a:gd name="T2" fmla="*/ 91 w 116"/>
                  <a:gd name="T3" fmla="*/ 30 h 30"/>
                  <a:gd name="T4" fmla="*/ 109 w 116"/>
                  <a:gd name="T5" fmla="*/ 15 h 30"/>
                  <a:gd name="T6" fmla="*/ 115 w 116"/>
                  <a:gd name="T7" fmla="*/ 8 h 30"/>
                  <a:gd name="T8" fmla="*/ 109 w 116"/>
                  <a:gd name="T9" fmla="*/ 16 h 30"/>
                  <a:gd name="T10" fmla="*/ 91 w 116"/>
                  <a:gd name="T11" fmla="*/ 30 h 30"/>
                  <a:gd name="T12" fmla="*/ 91 w 116"/>
                  <a:gd name="T13" fmla="*/ 30 h 30"/>
                  <a:gd name="T14" fmla="*/ 109 w 116"/>
                  <a:gd name="T15" fmla="*/ 16 h 30"/>
                  <a:gd name="T16" fmla="*/ 116 w 116"/>
                  <a:gd name="T17" fmla="*/ 4 h 30"/>
                  <a:gd name="T18" fmla="*/ 116 w 116"/>
                  <a:gd name="T19" fmla="*/ 4 h 30"/>
                  <a:gd name="T20" fmla="*/ 116 w 116"/>
                  <a:gd name="T21" fmla="*/ 4 h 30"/>
                  <a:gd name="T22" fmla="*/ 116 w 116"/>
                  <a:gd name="T23" fmla="*/ 4 h 30"/>
                  <a:gd name="T24" fmla="*/ 58 w 116"/>
                  <a:gd name="T25" fmla="*/ 2 h 30"/>
                  <a:gd name="T26" fmla="*/ 0 w 116"/>
                  <a:gd name="T27" fmla="*/ 0 h 30"/>
                  <a:gd name="T28" fmla="*/ 0 w 116"/>
                  <a:gd name="T29" fmla="*/ 0 h 30"/>
                  <a:gd name="T30" fmla="*/ 0 w 116"/>
                  <a:gd name="T31" fmla="*/ 0 h 30"/>
                  <a:gd name="T32" fmla="*/ 0 w 116"/>
                  <a:gd name="T33" fmla="*/ 0 h 30"/>
                  <a:gd name="T34" fmla="*/ 2 w 116"/>
                  <a:gd name="T35" fmla="*/ 7 h 30"/>
                  <a:gd name="T36" fmla="*/ 2 w 116"/>
                  <a:gd name="T37" fmla="*/ 7 h 30"/>
                  <a:gd name="T38" fmla="*/ 1 w 116"/>
                  <a:gd name="T39" fmla="*/ 4 h 30"/>
                  <a:gd name="T40" fmla="*/ 2 w 116"/>
                  <a:gd name="T41" fmla="*/ 7 h 30"/>
                  <a:gd name="T42" fmla="*/ 8 w 116"/>
                  <a:gd name="T43" fmla="*/ 0 h 30"/>
                  <a:gd name="T44" fmla="*/ 0 w 116"/>
                  <a:gd name="T4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30">
                    <a:moveTo>
                      <a:pt x="58" y="2"/>
                    </a:moveTo>
                    <a:cubicBezTo>
                      <a:pt x="91" y="30"/>
                      <a:pt x="91" y="30"/>
                      <a:pt x="91" y="30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12" y="12"/>
                      <a:pt x="113" y="10"/>
                      <a:pt x="115" y="8"/>
                    </a:cubicBezTo>
                    <a:cubicBezTo>
                      <a:pt x="113" y="11"/>
                      <a:pt x="112" y="13"/>
                      <a:pt x="109" y="16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91" y="30"/>
                      <a:pt x="91" y="30"/>
                      <a:pt x="91" y="30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13" y="12"/>
                      <a:pt x="115" y="10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58" y="2"/>
                      <a:pt x="58" y="2"/>
                      <a:pt x="58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2" y="7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3" name="Freeform 226"/>
              <p:cNvSpPr>
                <a:spLocks noEditPoints="1"/>
              </p:cNvSpPr>
              <p:nvPr/>
            </p:nvSpPr>
            <p:spPr bwMode="auto">
              <a:xfrm>
                <a:off x="3655" y="1536"/>
                <a:ext cx="114" cy="26"/>
              </a:xfrm>
              <a:custGeom>
                <a:avLst/>
                <a:gdLst>
                  <a:gd name="T0" fmla="*/ 114 w 114"/>
                  <a:gd name="T1" fmla="*/ 4 h 26"/>
                  <a:gd name="T2" fmla="*/ 108 w 114"/>
                  <a:gd name="T3" fmla="*/ 11 h 26"/>
                  <a:gd name="T4" fmla="*/ 90 w 114"/>
                  <a:gd name="T5" fmla="*/ 26 h 26"/>
                  <a:gd name="T6" fmla="*/ 90 w 114"/>
                  <a:gd name="T7" fmla="*/ 26 h 26"/>
                  <a:gd name="T8" fmla="*/ 108 w 114"/>
                  <a:gd name="T9" fmla="*/ 12 h 26"/>
                  <a:gd name="T10" fmla="*/ 114 w 114"/>
                  <a:gd name="T11" fmla="*/ 4 h 26"/>
                  <a:gd name="T12" fmla="*/ 0 w 114"/>
                  <a:gd name="T13" fmla="*/ 0 h 26"/>
                  <a:gd name="T14" fmla="*/ 1 w 114"/>
                  <a:gd name="T15" fmla="*/ 3 h 26"/>
                  <a:gd name="T16" fmla="*/ 1 w 114"/>
                  <a:gd name="T17" fmla="*/ 3 h 26"/>
                  <a:gd name="T18" fmla="*/ 0 w 114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26">
                    <a:moveTo>
                      <a:pt x="114" y="4"/>
                    </a:moveTo>
                    <a:cubicBezTo>
                      <a:pt x="112" y="6"/>
                      <a:pt x="111" y="8"/>
                      <a:pt x="108" y="11"/>
                    </a:cubicBezTo>
                    <a:cubicBezTo>
                      <a:pt x="90" y="26"/>
                      <a:pt x="90" y="26"/>
                      <a:pt x="90" y="26"/>
                    </a:cubicBezTo>
                    <a:cubicBezTo>
                      <a:pt x="90" y="26"/>
                      <a:pt x="90" y="26"/>
                      <a:pt x="90" y="26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11" y="9"/>
                      <a:pt x="112" y="7"/>
                      <a:pt x="114" y="4"/>
                    </a:cubicBezTo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4" name="Freeform 227"/>
              <p:cNvSpPr>
                <a:spLocks noEditPoints="1"/>
              </p:cNvSpPr>
              <p:nvPr/>
            </p:nvSpPr>
            <p:spPr bwMode="auto">
              <a:xfrm>
                <a:off x="3634" y="1509"/>
                <a:ext cx="132" cy="129"/>
              </a:xfrm>
              <a:custGeom>
                <a:avLst/>
                <a:gdLst>
                  <a:gd name="T0" fmla="*/ 85 w 132"/>
                  <a:gd name="T1" fmla="*/ 112 h 128"/>
                  <a:gd name="T2" fmla="*/ 19 w 132"/>
                  <a:gd name="T3" fmla="*/ 53 h 128"/>
                  <a:gd name="T4" fmla="*/ 85 w 132"/>
                  <a:gd name="T5" fmla="*/ 112 h 128"/>
                  <a:gd name="T6" fmla="*/ 95 w 132"/>
                  <a:gd name="T7" fmla="*/ 101 h 128"/>
                  <a:gd name="T8" fmla="*/ 28 w 132"/>
                  <a:gd name="T9" fmla="*/ 43 h 128"/>
                  <a:gd name="T10" fmla="*/ 95 w 132"/>
                  <a:gd name="T11" fmla="*/ 101 h 128"/>
                  <a:gd name="T12" fmla="*/ 49 w 132"/>
                  <a:gd name="T13" fmla="*/ 0 h 128"/>
                  <a:gd name="T14" fmla="*/ 46 w 132"/>
                  <a:gd name="T15" fmla="*/ 2 h 128"/>
                  <a:gd name="T16" fmla="*/ 28 w 132"/>
                  <a:gd name="T17" fmla="*/ 23 h 128"/>
                  <a:gd name="T18" fmla="*/ 28 w 132"/>
                  <a:gd name="T19" fmla="*/ 23 h 128"/>
                  <a:gd name="T20" fmla="*/ 22 w 132"/>
                  <a:gd name="T21" fmla="*/ 30 h 128"/>
                  <a:gd name="T22" fmla="*/ 22 w 132"/>
                  <a:gd name="T23" fmla="*/ 30 h 128"/>
                  <a:gd name="T24" fmla="*/ 22 w 132"/>
                  <a:gd name="T25" fmla="*/ 30 h 128"/>
                  <a:gd name="T26" fmla="*/ 21 w 132"/>
                  <a:gd name="T27" fmla="*/ 30 h 128"/>
                  <a:gd name="T28" fmla="*/ 19 w 132"/>
                  <a:gd name="T29" fmla="*/ 33 h 128"/>
                  <a:gd name="T30" fmla="*/ 19 w 132"/>
                  <a:gd name="T31" fmla="*/ 33 h 128"/>
                  <a:gd name="T32" fmla="*/ 1 w 132"/>
                  <a:gd name="T33" fmla="*/ 53 h 128"/>
                  <a:gd name="T34" fmla="*/ 2 w 132"/>
                  <a:gd name="T35" fmla="*/ 59 h 128"/>
                  <a:gd name="T36" fmla="*/ 18 w 132"/>
                  <a:gd name="T37" fmla="*/ 73 h 128"/>
                  <a:gd name="T38" fmla="*/ 18 w 132"/>
                  <a:gd name="T39" fmla="*/ 73 h 128"/>
                  <a:gd name="T40" fmla="*/ 37 w 132"/>
                  <a:gd name="T41" fmla="*/ 89 h 128"/>
                  <a:gd name="T42" fmla="*/ 37 w 132"/>
                  <a:gd name="T43" fmla="*/ 90 h 128"/>
                  <a:gd name="T44" fmla="*/ 37 w 132"/>
                  <a:gd name="T45" fmla="*/ 90 h 128"/>
                  <a:gd name="T46" fmla="*/ 38 w 132"/>
                  <a:gd name="T47" fmla="*/ 90 h 128"/>
                  <a:gd name="T48" fmla="*/ 52 w 132"/>
                  <a:gd name="T49" fmla="*/ 103 h 128"/>
                  <a:gd name="T50" fmla="*/ 80 w 132"/>
                  <a:gd name="T51" fmla="*/ 127 h 128"/>
                  <a:gd name="T52" fmla="*/ 83 w 132"/>
                  <a:gd name="T53" fmla="*/ 128 h 128"/>
                  <a:gd name="T54" fmla="*/ 86 w 132"/>
                  <a:gd name="T55" fmla="*/ 127 h 128"/>
                  <a:gd name="T56" fmla="*/ 105 w 132"/>
                  <a:gd name="T57" fmla="*/ 105 h 128"/>
                  <a:gd name="T58" fmla="*/ 114 w 132"/>
                  <a:gd name="T59" fmla="*/ 94 h 128"/>
                  <a:gd name="T60" fmla="*/ 115 w 132"/>
                  <a:gd name="T61" fmla="*/ 94 h 128"/>
                  <a:gd name="T62" fmla="*/ 115 w 132"/>
                  <a:gd name="T63" fmla="*/ 93 h 128"/>
                  <a:gd name="T64" fmla="*/ 115 w 132"/>
                  <a:gd name="T65" fmla="*/ 93 h 128"/>
                  <a:gd name="T66" fmla="*/ 131 w 132"/>
                  <a:gd name="T67" fmla="*/ 76 h 128"/>
                  <a:gd name="T68" fmla="*/ 130 w 132"/>
                  <a:gd name="T69" fmla="*/ 70 h 128"/>
                  <a:gd name="T70" fmla="*/ 112 w 132"/>
                  <a:gd name="T71" fmla="*/ 54 h 128"/>
                  <a:gd name="T72" fmla="*/ 111 w 132"/>
                  <a:gd name="T73" fmla="*/ 53 h 128"/>
                  <a:gd name="T74" fmla="*/ 111 w 132"/>
                  <a:gd name="T75" fmla="*/ 53 h 128"/>
                  <a:gd name="T76" fmla="*/ 111 w 132"/>
                  <a:gd name="T77" fmla="*/ 53 h 128"/>
                  <a:gd name="T78" fmla="*/ 78 w 132"/>
                  <a:gd name="T79" fmla="*/ 25 h 128"/>
                  <a:gd name="T80" fmla="*/ 78 w 132"/>
                  <a:gd name="T81" fmla="*/ 25 h 128"/>
                  <a:gd name="T82" fmla="*/ 52 w 132"/>
                  <a:gd name="T83" fmla="*/ 1 h 128"/>
                  <a:gd name="T84" fmla="*/ 49 w 132"/>
                  <a:gd name="T8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2" h="128">
                    <a:moveTo>
                      <a:pt x="85" y="112"/>
                    </a:moveTo>
                    <a:cubicBezTo>
                      <a:pt x="19" y="53"/>
                      <a:pt x="19" y="53"/>
                      <a:pt x="19" y="53"/>
                    </a:cubicBezTo>
                    <a:cubicBezTo>
                      <a:pt x="85" y="112"/>
                      <a:pt x="85" y="112"/>
                      <a:pt x="85" y="112"/>
                    </a:cubicBezTo>
                    <a:moveTo>
                      <a:pt x="95" y="101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95" y="101"/>
                      <a:pt x="95" y="101"/>
                      <a:pt x="95" y="101"/>
                    </a:cubicBezTo>
                    <a:moveTo>
                      <a:pt x="49" y="0"/>
                    </a:moveTo>
                    <a:cubicBezTo>
                      <a:pt x="48" y="0"/>
                      <a:pt x="47" y="1"/>
                      <a:pt x="46" y="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5"/>
                      <a:pt x="0" y="57"/>
                      <a:pt x="2" y="59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37" y="89"/>
                      <a:pt x="37" y="89"/>
                      <a:pt x="37" y="89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80" y="127"/>
                      <a:pt x="80" y="127"/>
                      <a:pt x="80" y="127"/>
                    </a:cubicBezTo>
                    <a:cubicBezTo>
                      <a:pt x="81" y="128"/>
                      <a:pt x="82" y="128"/>
                      <a:pt x="83" y="128"/>
                    </a:cubicBezTo>
                    <a:cubicBezTo>
                      <a:pt x="84" y="128"/>
                      <a:pt x="85" y="128"/>
                      <a:pt x="86" y="127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14" y="94"/>
                      <a:pt x="114" y="94"/>
                      <a:pt x="114" y="94"/>
                    </a:cubicBezTo>
                    <a:cubicBezTo>
                      <a:pt x="115" y="94"/>
                      <a:pt x="115" y="94"/>
                      <a:pt x="115" y="94"/>
                    </a:cubicBezTo>
                    <a:cubicBezTo>
                      <a:pt x="115" y="93"/>
                      <a:pt x="115" y="93"/>
                      <a:pt x="115" y="93"/>
                    </a:cubicBezTo>
                    <a:cubicBezTo>
                      <a:pt x="115" y="93"/>
                      <a:pt x="115" y="93"/>
                      <a:pt x="115" y="93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2" y="74"/>
                      <a:pt x="132" y="72"/>
                      <a:pt x="130" y="70"/>
                    </a:cubicBezTo>
                    <a:cubicBezTo>
                      <a:pt x="112" y="54"/>
                      <a:pt x="112" y="54"/>
                      <a:pt x="112" y="54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1" y="1"/>
                      <a:pt x="50" y="0"/>
                      <a:pt x="49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5" name="Freeform 228"/>
              <p:cNvSpPr>
                <a:spLocks/>
              </p:cNvSpPr>
              <p:nvPr/>
            </p:nvSpPr>
            <p:spPr bwMode="auto">
              <a:xfrm>
                <a:off x="3653" y="1562"/>
                <a:ext cx="66" cy="59"/>
              </a:xfrm>
              <a:custGeom>
                <a:avLst/>
                <a:gdLst>
                  <a:gd name="T0" fmla="*/ 0 w 66"/>
                  <a:gd name="T1" fmla="*/ 0 h 59"/>
                  <a:gd name="T2" fmla="*/ 66 w 66"/>
                  <a:gd name="T3" fmla="*/ 59 h 59"/>
                  <a:gd name="T4" fmla="*/ 0 w 66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" h="59">
                    <a:moveTo>
                      <a:pt x="0" y="0"/>
                    </a:moveTo>
                    <a:lnTo>
                      <a:pt x="66" y="5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6" name="Freeform 229"/>
              <p:cNvSpPr>
                <a:spLocks/>
              </p:cNvSpPr>
              <p:nvPr/>
            </p:nvSpPr>
            <p:spPr bwMode="auto">
              <a:xfrm>
                <a:off x="3653" y="1562"/>
                <a:ext cx="66" cy="59"/>
              </a:xfrm>
              <a:custGeom>
                <a:avLst/>
                <a:gdLst>
                  <a:gd name="T0" fmla="*/ 0 w 66"/>
                  <a:gd name="T1" fmla="*/ 0 h 59"/>
                  <a:gd name="T2" fmla="*/ 66 w 66"/>
                  <a:gd name="T3" fmla="*/ 59 h 59"/>
                  <a:gd name="T4" fmla="*/ 0 w 66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" h="59">
                    <a:moveTo>
                      <a:pt x="0" y="0"/>
                    </a:moveTo>
                    <a:lnTo>
                      <a:pt x="66" y="59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7" name="Freeform 230"/>
              <p:cNvSpPr>
                <a:spLocks/>
              </p:cNvSpPr>
              <p:nvPr/>
            </p:nvSpPr>
            <p:spPr bwMode="auto">
              <a:xfrm>
                <a:off x="3662" y="1552"/>
                <a:ext cx="67" cy="58"/>
              </a:xfrm>
              <a:custGeom>
                <a:avLst/>
                <a:gdLst>
                  <a:gd name="T0" fmla="*/ 0 w 67"/>
                  <a:gd name="T1" fmla="*/ 0 h 58"/>
                  <a:gd name="T2" fmla="*/ 67 w 67"/>
                  <a:gd name="T3" fmla="*/ 58 h 58"/>
                  <a:gd name="T4" fmla="*/ 0 w 67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58">
                    <a:moveTo>
                      <a:pt x="0" y="0"/>
                    </a:moveTo>
                    <a:lnTo>
                      <a:pt x="67" y="58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18" name="Freeform 231"/>
              <p:cNvSpPr>
                <a:spLocks/>
              </p:cNvSpPr>
              <p:nvPr/>
            </p:nvSpPr>
            <p:spPr bwMode="auto">
              <a:xfrm>
                <a:off x="3662" y="1552"/>
                <a:ext cx="67" cy="58"/>
              </a:xfrm>
              <a:custGeom>
                <a:avLst/>
                <a:gdLst>
                  <a:gd name="T0" fmla="*/ 0 w 67"/>
                  <a:gd name="T1" fmla="*/ 0 h 58"/>
                  <a:gd name="T2" fmla="*/ 67 w 67"/>
                  <a:gd name="T3" fmla="*/ 58 h 58"/>
                  <a:gd name="T4" fmla="*/ 0 w 67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58">
                    <a:moveTo>
                      <a:pt x="0" y="0"/>
                    </a:moveTo>
                    <a:lnTo>
                      <a:pt x="67" y="58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819" name="Picture 232"/>
              <p:cNvPicPr>
                <a:picLocks noChangeAspect="1" noChangeArrowheads="1"/>
              </p:cNvPicPr>
              <p:nvPr/>
            </p:nvPicPr>
            <p:blipFill>
              <a:blip r:embed="rId9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7" y="1534"/>
                <a:ext cx="127" cy="90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820" name="Picture 233"/>
              <p:cNvPicPr>
                <a:picLocks noChangeAspect="1" noChangeArrowheads="1"/>
              </p:cNvPicPr>
              <p:nvPr/>
            </p:nvPicPr>
            <p:blipFill>
              <a:blip r:embed="rId10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7" y="1613"/>
                <a:ext cx="126" cy="67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821" name="Freeform 234"/>
              <p:cNvSpPr>
                <a:spLocks/>
              </p:cNvSpPr>
              <p:nvPr/>
            </p:nvSpPr>
            <p:spPr bwMode="auto">
              <a:xfrm>
                <a:off x="3651" y="1617"/>
                <a:ext cx="117" cy="60"/>
              </a:xfrm>
              <a:custGeom>
                <a:avLst/>
                <a:gdLst>
                  <a:gd name="T0" fmla="*/ 0 w 117"/>
                  <a:gd name="T1" fmla="*/ 0 h 59"/>
                  <a:gd name="T2" fmla="*/ 0 w 117"/>
                  <a:gd name="T3" fmla="*/ 0 h 59"/>
                  <a:gd name="T4" fmla="*/ 3 w 117"/>
                  <a:gd name="T5" fmla="*/ 8 h 59"/>
                  <a:gd name="T6" fmla="*/ 8 w 117"/>
                  <a:gd name="T7" fmla="*/ 14 h 59"/>
                  <a:gd name="T8" fmla="*/ 44 w 117"/>
                  <a:gd name="T9" fmla="*/ 48 h 59"/>
                  <a:gd name="T10" fmla="*/ 70 w 117"/>
                  <a:gd name="T11" fmla="*/ 48 h 59"/>
                  <a:gd name="T12" fmla="*/ 108 w 117"/>
                  <a:gd name="T13" fmla="*/ 17 h 59"/>
                  <a:gd name="T14" fmla="*/ 113 w 117"/>
                  <a:gd name="T15" fmla="*/ 12 h 59"/>
                  <a:gd name="T16" fmla="*/ 116 w 117"/>
                  <a:gd name="T17" fmla="*/ 4 h 59"/>
                  <a:gd name="T18" fmla="*/ 117 w 117"/>
                  <a:gd name="T19" fmla="*/ 4 h 59"/>
                  <a:gd name="T20" fmla="*/ 113 w 117"/>
                  <a:gd name="T21" fmla="*/ 13 h 59"/>
                  <a:gd name="T22" fmla="*/ 108 w 117"/>
                  <a:gd name="T23" fmla="*/ 18 h 59"/>
                  <a:gd name="T24" fmla="*/ 70 w 117"/>
                  <a:gd name="T25" fmla="*/ 49 h 59"/>
                  <a:gd name="T26" fmla="*/ 44 w 117"/>
                  <a:gd name="T27" fmla="*/ 48 h 59"/>
                  <a:gd name="T28" fmla="*/ 8 w 117"/>
                  <a:gd name="T29" fmla="*/ 15 h 59"/>
                  <a:gd name="T30" fmla="*/ 3 w 117"/>
                  <a:gd name="T31" fmla="*/ 9 h 59"/>
                  <a:gd name="T32" fmla="*/ 0 w 117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5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3" y="8"/>
                    </a:cubicBezTo>
                    <a:cubicBezTo>
                      <a:pt x="4" y="11"/>
                      <a:pt x="6" y="12"/>
                      <a:pt x="8" y="14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55" y="58"/>
                      <a:pt x="58" y="58"/>
                      <a:pt x="70" y="4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6"/>
                      <a:pt x="112" y="14"/>
                      <a:pt x="113" y="12"/>
                    </a:cubicBezTo>
                    <a:cubicBezTo>
                      <a:pt x="115" y="10"/>
                      <a:pt x="116" y="7"/>
                      <a:pt x="116" y="4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12" y="15"/>
                      <a:pt x="110" y="17"/>
                      <a:pt x="108" y="18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58" y="59"/>
                      <a:pt x="55" y="59"/>
                      <a:pt x="44" y="48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2"/>
                      <a:pt x="3" y="9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822" name="Picture 235"/>
              <p:cNvPicPr>
                <a:picLocks noChangeAspect="1" noChangeArrowheads="1"/>
              </p:cNvPicPr>
              <p:nvPr/>
            </p:nvPicPr>
            <p:blipFill>
              <a:blip r:embed="rId11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7" y="1613"/>
                <a:ext cx="126" cy="67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823" name="Picture 236"/>
              <p:cNvPicPr>
                <a:picLocks noChangeAspect="1" noChangeArrowheads="1"/>
              </p:cNvPicPr>
              <p:nvPr/>
            </p:nvPicPr>
            <p:blipFill>
              <a:blip r:embed="rId1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7" y="1534"/>
                <a:ext cx="127" cy="90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824" name="Freeform 237"/>
              <p:cNvSpPr>
                <a:spLocks/>
              </p:cNvSpPr>
              <p:nvPr/>
            </p:nvSpPr>
            <p:spPr bwMode="auto">
              <a:xfrm>
                <a:off x="3651" y="1537"/>
                <a:ext cx="119" cy="83"/>
              </a:xfrm>
              <a:custGeom>
                <a:avLst/>
                <a:gdLst>
                  <a:gd name="T0" fmla="*/ 117 w 119"/>
                  <a:gd name="T1" fmla="*/ 83 h 83"/>
                  <a:gd name="T2" fmla="*/ 106 w 119"/>
                  <a:gd name="T3" fmla="*/ 79 h 83"/>
                  <a:gd name="T4" fmla="*/ 98 w 119"/>
                  <a:gd name="T5" fmla="*/ 71 h 83"/>
                  <a:gd name="T6" fmla="*/ 60 w 119"/>
                  <a:gd name="T7" fmla="*/ 29 h 83"/>
                  <a:gd name="T8" fmla="*/ 19 w 119"/>
                  <a:gd name="T9" fmla="*/ 68 h 83"/>
                  <a:gd name="T10" fmla="*/ 11 w 119"/>
                  <a:gd name="T11" fmla="*/ 76 h 83"/>
                  <a:gd name="T12" fmla="*/ 0 w 119"/>
                  <a:gd name="T13" fmla="*/ 79 h 83"/>
                  <a:gd name="T14" fmla="*/ 3 w 119"/>
                  <a:gd name="T15" fmla="*/ 0 h 83"/>
                  <a:gd name="T16" fmla="*/ 61 w 119"/>
                  <a:gd name="T17" fmla="*/ 2 h 83"/>
                  <a:gd name="T18" fmla="*/ 61 w 119"/>
                  <a:gd name="T19" fmla="*/ 2 h 83"/>
                  <a:gd name="T20" fmla="*/ 119 w 119"/>
                  <a:gd name="T21" fmla="*/ 4 h 83"/>
                  <a:gd name="T22" fmla="*/ 117 w 119"/>
                  <a:gd name="T2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" h="83">
                    <a:moveTo>
                      <a:pt x="117" y="83"/>
                    </a:moveTo>
                    <a:cubicBezTo>
                      <a:pt x="113" y="82"/>
                      <a:pt x="109" y="81"/>
                      <a:pt x="106" y="79"/>
                    </a:cubicBezTo>
                    <a:cubicBezTo>
                      <a:pt x="103" y="77"/>
                      <a:pt x="101" y="74"/>
                      <a:pt x="98" y="71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6" y="71"/>
                      <a:pt x="14" y="74"/>
                      <a:pt x="11" y="76"/>
                    </a:cubicBezTo>
                    <a:cubicBezTo>
                      <a:pt x="8" y="78"/>
                      <a:pt x="4" y="79"/>
                      <a:pt x="0" y="79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119" y="4"/>
                      <a:pt x="119" y="4"/>
                      <a:pt x="119" y="4"/>
                    </a:cubicBezTo>
                    <a:lnTo>
                      <a:pt x="117" y="8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825" name="Picture 23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7" y="1561"/>
                <a:ext cx="124" cy="63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826" name="Picture 239"/>
              <p:cNvPicPr>
                <a:picLocks noChangeAspect="1" noChangeArrowheads="1"/>
              </p:cNvPicPr>
              <p:nvPr/>
            </p:nvPicPr>
            <p:blipFill>
              <a:blip r:embed="rId14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0" y="1534"/>
                <a:ext cx="123" cy="51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827" name="Freeform 240"/>
              <p:cNvSpPr>
                <a:spLocks/>
              </p:cNvSpPr>
              <p:nvPr/>
            </p:nvSpPr>
            <p:spPr bwMode="auto">
              <a:xfrm>
                <a:off x="3654" y="1537"/>
                <a:ext cx="116" cy="43"/>
              </a:xfrm>
              <a:custGeom>
                <a:avLst/>
                <a:gdLst>
                  <a:gd name="T0" fmla="*/ 56 w 116"/>
                  <a:gd name="T1" fmla="*/ 43 h 43"/>
                  <a:gd name="T2" fmla="*/ 57 w 116"/>
                  <a:gd name="T3" fmla="*/ 43 h 43"/>
                  <a:gd name="T4" fmla="*/ 69 w 116"/>
                  <a:gd name="T5" fmla="*/ 43 h 43"/>
                  <a:gd name="T6" fmla="*/ 73 w 116"/>
                  <a:gd name="T7" fmla="*/ 43 h 43"/>
                  <a:gd name="T8" fmla="*/ 81 w 116"/>
                  <a:gd name="T9" fmla="*/ 39 h 43"/>
                  <a:gd name="T10" fmla="*/ 109 w 116"/>
                  <a:gd name="T11" fmla="*/ 16 h 43"/>
                  <a:gd name="T12" fmla="*/ 116 w 116"/>
                  <a:gd name="T13" fmla="*/ 4 h 43"/>
                  <a:gd name="T14" fmla="*/ 58 w 116"/>
                  <a:gd name="T15" fmla="*/ 2 h 43"/>
                  <a:gd name="T16" fmla="*/ 58 w 116"/>
                  <a:gd name="T17" fmla="*/ 2 h 43"/>
                  <a:gd name="T18" fmla="*/ 0 w 116"/>
                  <a:gd name="T19" fmla="*/ 0 h 43"/>
                  <a:gd name="T20" fmla="*/ 6 w 116"/>
                  <a:gd name="T21" fmla="*/ 13 h 43"/>
                  <a:gd name="T22" fmla="*/ 33 w 116"/>
                  <a:gd name="T23" fmla="*/ 38 h 43"/>
                  <a:gd name="T24" fmla="*/ 40 w 116"/>
                  <a:gd name="T25" fmla="*/ 42 h 43"/>
                  <a:gd name="T26" fmla="*/ 44 w 116"/>
                  <a:gd name="T27" fmla="*/ 43 h 43"/>
                  <a:gd name="T28" fmla="*/ 56 w 116"/>
                  <a:gd name="T2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6" h="43">
                    <a:moveTo>
                      <a:pt x="56" y="43"/>
                    </a:moveTo>
                    <a:cubicBezTo>
                      <a:pt x="57" y="43"/>
                      <a:pt x="57" y="43"/>
                      <a:pt x="57" y="43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70" y="43"/>
                      <a:pt x="71" y="43"/>
                      <a:pt x="73" y="43"/>
                    </a:cubicBezTo>
                    <a:cubicBezTo>
                      <a:pt x="76" y="43"/>
                      <a:pt x="78" y="41"/>
                      <a:pt x="81" y="39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13" y="12"/>
                      <a:pt x="115" y="9"/>
                      <a:pt x="116" y="4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2" y="9"/>
                      <a:pt x="6" y="13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5" y="40"/>
                      <a:pt x="37" y="41"/>
                      <a:pt x="40" y="42"/>
                    </a:cubicBezTo>
                    <a:cubicBezTo>
                      <a:pt x="42" y="42"/>
                      <a:pt x="43" y="43"/>
                      <a:pt x="44" y="43"/>
                    </a:cubicBezTo>
                    <a:lnTo>
                      <a:pt x="56" y="4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pic>
            <p:nvPicPr>
              <p:cNvPr id="828" name="Picture 241"/>
              <p:cNvPicPr>
                <a:picLocks noChangeAspect="1" noChangeArrowheads="1"/>
              </p:cNvPicPr>
              <p:nvPr/>
            </p:nvPicPr>
            <p:blipFill>
              <a:blip r:embed="rId15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" y="1536"/>
                <a:ext cx="123" cy="48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829" name="Freeform 242"/>
              <p:cNvSpPr>
                <a:spLocks/>
              </p:cNvSpPr>
              <p:nvPr/>
            </p:nvSpPr>
            <p:spPr bwMode="auto">
              <a:xfrm>
                <a:off x="3634" y="1514"/>
                <a:ext cx="132" cy="130"/>
              </a:xfrm>
              <a:custGeom>
                <a:avLst/>
                <a:gdLst>
                  <a:gd name="T0" fmla="*/ 2 w 132"/>
                  <a:gd name="T1" fmla="*/ 59 h 129"/>
                  <a:gd name="T2" fmla="*/ 80 w 132"/>
                  <a:gd name="T3" fmla="*/ 127 h 129"/>
                  <a:gd name="T4" fmla="*/ 86 w 132"/>
                  <a:gd name="T5" fmla="*/ 127 h 129"/>
                  <a:gd name="T6" fmla="*/ 131 w 132"/>
                  <a:gd name="T7" fmla="*/ 76 h 129"/>
                  <a:gd name="T8" fmla="*/ 130 w 132"/>
                  <a:gd name="T9" fmla="*/ 70 h 129"/>
                  <a:gd name="T10" fmla="*/ 52 w 132"/>
                  <a:gd name="T11" fmla="*/ 1 h 129"/>
                  <a:gd name="T12" fmla="*/ 47 w 132"/>
                  <a:gd name="T13" fmla="*/ 2 h 129"/>
                  <a:gd name="T14" fmla="*/ 1 w 132"/>
                  <a:gd name="T15" fmla="*/ 53 h 129"/>
                  <a:gd name="T16" fmla="*/ 2 w 132"/>
                  <a:gd name="T17" fmla="*/ 5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129">
                    <a:moveTo>
                      <a:pt x="2" y="59"/>
                    </a:moveTo>
                    <a:cubicBezTo>
                      <a:pt x="80" y="127"/>
                      <a:pt x="80" y="127"/>
                      <a:pt x="80" y="127"/>
                    </a:cubicBezTo>
                    <a:cubicBezTo>
                      <a:pt x="82" y="129"/>
                      <a:pt x="84" y="129"/>
                      <a:pt x="86" y="127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2" y="74"/>
                      <a:pt x="132" y="71"/>
                      <a:pt x="130" y="70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48" y="0"/>
                      <a:pt x="47" y="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5"/>
                      <a:pt x="0" y="57"/>
                      <a:pt x="2" y="5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0" name="Freeform 243"/>
              <p:cNvSpPr>
                <a:spLocks/>
              </p:cNvSpPr>
              <p:nvPr/>
            </p:nvSpPr>
            <p:spPr bwMode="auto">
              <a:xfrm>
                <a:off x="3652" y="1567"/>
                <a:ext cx="68" cy="59"/>
              </a:xfrm>
              <a:custGeom>
                <a:avLst/>
                <a:gdLst>
                  <a:gd name="T0" fmla="*/ 68 w 68"/>
                  <a:gd name="T1" fmla="*/ 58 h 59"/>
                  <a:gd name="T2" fmla="*/ 1 w 68"/>
                  <a:gd name="T3" fmla="*/ 0 h 59"/>
                  <a:gd name="T4" fmla="*/ 0 w 68"/>
                  <a:gd name="T5" fmla="*/ 1 h 59"/>
                  <a:gd name="T6" fmla="*/ 67 w 68"/>
                  <a:gd name="T7" fmla="*/ 59 h 59"/>
                  <a:gd name="T8" fmla="*/ 68 w 68"/>
                  <a:gd name="T9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59">
                    <a:moveTo>
                      <a:pt x="68" y="58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67" y="59"/>
                    </a:lnTo>
                    <a:lnTo>
                      <a:pt x="68" y="5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1" name="Freeform 244"/>
              <p:cNvSpPr>
                <a:spLocks/>
              </p:cNvSpPr>
              <p:nvPr/>
            </p:nvSpPr>
            <p:spPr bwMode="auto">
              <a:xfrm>
                <a:off x="3652" y="1567"/>
                <a:ext cx="68" cy="59"/>
              </a:xfrm>
              <a:custGeom>
                <a:avLst/>
                <a:gdLst>
                  <a:gd name="T0" fmla="*/ 68 w 68"/>
                  <a:gd name="T1" fmla="*/ 58 h 59"/>
                  <a:gd name="T2" fmla="*/ 1 w 68"/>
                  <a:gd name="T3" fmla="*/ 0 h 59"/>
                  <a:gd name="T4" fmla="*/ 0 w 68"/>
                  <a:gd name="T5" fmla="*/ 1 h 59"/>
                  <a:gd name="T6" fmla="*/ 67 w 68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59">
                    <a:moveTo>
                      <a:pt x="68" y="58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67" y="59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2" name="Freeform 245"/>
              <p:cNvSpPr>
                <a:spLocks/>
              </p:cNvSpPr>
              <p:nvPr/>
            </p:nvSpPr>
            <p:spPr bwMode="auto">
              <a:xfrm>
                <a:off x="3662" y="1557"/>
                <a:ext cx="67" cy="59"/>
              </a:xfrm>
              <a:custGeom>
                <a:avLst/>
                <a:gdLst>
                  <a:gd name="T0" fmla="*/ 67 w 67"/>
                  <a:gd name="T1" fmla="*/ 58 h 59"/>
                  <a:gd name="T2" fmla="*/ 0 w 67"/>
                  <a:gd name="T3" fmla="*/ 0 h 59"/>
                  <a:gd name="T4" fmla="*/ 0 w 67"/>
                  <a:gd name="T5" fmla="*/ 0 h 59"/>
                  <a:gd name="T6" fmla="*/ 67 w 67"/>
                  <a:gd name="T7" fmla="*/ 59 h 59"/>
                  <a:gd name="T8" fmla="*/ 67 w 67"/>
                  <a:gd name="T9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59">
                    <a:moveTo>
                      <a:pt x="67" y="5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7" y="59"/>
                    </a:lnTo>
                    <a:lnTo>
                      <a:pt x="67" y="5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3" name="Freeform 246"/>
              <p:cNvSpPr>
                <a:spLocks/>
              </p:cNvSpPr>
              <p:nvPr/>
            </p:nvSpPr>
            <p:spPr bwMode="auto">
              <a:xfrm>
                <a:off x="3662" y="1557"/>
                <a:ext cx="67" cy="59"/>
              </a:xfrm>
              <a:custGeom>
                <a:avLst/>
                <a:gdLst>
                  <a:gd name="T0" fmla="*/ 67 w 67"/>
                  <a:gd name="T1" fmla="*/ 58 h 59"/>
                  <a:gd name="T2" fmla="*/ 0 w 67"/>
                  <a:gd name="T3" fmla="*/ 0 h 59"/>
                  <a:gd name="T4" fmla="*/ 0 w 67"/>
                  <a:gd name="T5" fmla="*/ 0 h 59"/>
                  <a:gd name="T6" fmla="*/ 67 w 67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59">
                    <a:moveTo>
                      <a:pt x="67" y="5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7" y="59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4" name="Freeform 247"/>
              <p:cNvSpPr>
                <a:spLocks/>
              </p:cNvSpPr>
              <p:nvPr/>
            </p:nvSpPr>
            <p:spPr bwMode="auto">
              <a:xfrm>
                <a:off x="3239" y="2041"/>
                <a:ext cx="12" cy="12"/>
              </a:xfrm>
              <a:custGeom>
                <a:avLst/>
                <a:gdLst>
                  <a:gd name="T0" fmla="*/ 5 w 12"/>
                  <a:gd name="T1" fmla="*/ 1 h 12"/>
                  <a:gd name="T2" fmla="*/ 12 w 12"/>
                  <a:gd name="T3" fmla="*/ 5 h 12"/>
                  <a:gd name="T4" fmla="*/ 7 w 12"/>
                  <a:gd name="T5" fmla="*/ 12 h 12"/>
                  <a:gd name="T6" fmla="*/ 0 w 12"/>
                  <a:gd name="T7" fmla="*/ 7 h 12"/>
                  <a:gd name="T8" fmla="*/ 5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5" y="1"/>
                    </a:moveTo>
                    <a:cubicBezTo>
                      <a:pt x="8" y="0"/>
                      <a:pt x="11" y="2"/>
                      <a:pt x="12" y="5"/>
                    </a:cubicBezTo>
                    <a:cubicBezTo>
                      <a:pt x="12" y="8"/>
                      <a:pt x="10" y="11"/>
                      <a:pt x="7" y="12"/>
                    </a:cubicBezTo>
                    <a:cubicBezTo>
                      <a:pt x="4" y="12"/>
                      <a:pt x="1" y="10"/>
                      <a:pt x="0" y="7"/>
                    </a:cubicBezTo>
                    <a:cubicBezTo>
                      <a:pt x="0" y="4"/>
                      <a:pt x="2" y="1"/>
                      <a:pt x="5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5" name="Freeform 248"/>
              <p:cNvSpPr>
                <a:spLocks/>
              </p:cNvSpPr>
              <p:nvPr/>
            </p:nvSpPr>
            <p:spPr bwMode="auto">
              <a:xfrm>
                <a:off x="3172" y="2043"/>
                <a:ext cx="189" cy="232"/>
              </a:xfrm>
              <a:custGeom>
                <a:avLst/>
                <a:gdLst>
                  <a:gd name="T0" fmla="*/ 0 w 189"/>
                  <a:gd name="T1" fmla="*/ 27 h 232"/>
                  <a:gd name="T2" fmla="*/ 153 w 189"/>
                  <a:gd name="T3" fmla="*/ 0 h 232"/>
                  <a:gd name="T4" fmla="*/ 189 w 189"/>
                  <a:gd name="T5" fmla="*/ 205 h 232"/>
                  <a:gd name="T6" fmla="*/ 37 w 189"/>
                  <a:gd name="T7" fmla="*/ 232 h 232"/>
                  <a:gd name="T8" fmla="*/ 0 w 189"/>
                  <a:gd name="T9" fmla="*/ 27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232">
                    <a:moveTo>
                      <a:pt x="0" y="27"/>
                    </a:moveTo>
                    <a:lnTo>
                      <a:pt x="153" y="0"/>
                    </a:lnTo>
                    <a:lnTo>
                      <a:pt x="189" y="205"/>
                    </a:lnTo>
                    <a:lnTo>
                      <a:pt x="37" y="232"/>
                    </a:lnTo>
                    <a:lnTo>
                      <a:pt x="0" y="2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6" name="Freeform 249"/>
              <p:cNvSpPr>
                <a:spLocks/>
              </p:cNvSpPr>
              <p:nvPr/>
            </p:nvSpPr>
            <p:spPr bwMode="auto">
              <a:xfrm>
                <a:off x="3172" y="2043"/>
                <a:ext cx="189" cy="232"/>
              </a:xfrm>
              <a:custGeom>
                <a:avLst/>
                <a:gdLst>
                  <a:gd name="T0" fmla="*/ 0 w 189"/>
                  <a:gd name="T1" fmla="*/ 27 h 232"/>
                  <a:gd name="T2" fmla="*/ 153 w 189"/>
                  <a:gd name="T3" fmla="*/ 0 h 232"/>
                  <a:gd name="T4" fmla="*/ 189 w 189"/>
                  <a:gd name="T5" fmla="*/ 205 h 232"/>
                  <a:gd name="T6" fmla="*/ 37 w 189"/>
                  <a:gd name="T7" fmla="*/ 232 h 232"/>
                  <a:gd name="T8" fmla="*/ 0 w 189"/>
                  <a:gd name="T9" fmla="*/ 27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232">
                    <a:moveTo>
                      <a:pt x="0" y="27"/>
                    </a:moveTo>
                    <a:lnTo>
                      <a:pt x="153" y="0"/>
                    </a:lnTo>
                    <a:lnTo>
                      <a:pt x="189" y="205"/>
                    </a:lnTo>
                    <a:lnTo>
                      <a:pt x="37" y="232"/>
                    </a:lnTo>
                    <a:lnTo>
                      <a:pt x="0" y="27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38" name="Freeform 251"/>
              <p:cNvSpPr>
                <a:spLocks/>
              </p:cNvSpPr>
              <p:nvPr/>
            </p:nvSpPr>
            <p:spPr bwMode="auto">
              <a:xfrm>
                <a:off x="3174" y="2074"/>
                <a:ext cx="185" cy="200"/>
              </a:xfrm>
              <a:custGeom>
                <a:avLst/>
                <a:gdLst>
                  <a:gd name="T0" fmla="*/ 0 w 185"/>
                  <a:gd name="T1" fmla="*/ 0 h 200"/>
                  <a:gd name="T2" fmla="*/ 36 w 185"/>
                  <a:gd name="T3" fmla="*/ 200 h 200"/>
                  <a:gd name="T4" fmla="*/ 185 w 185"/>
                  <a:gd name="T5" fmla="*/ 173 h 200"/>
                  <a:gd name="T6" fmla="*/ 0 w 185"/>
                  <a:gd name="T7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5" h="200">
                    <a:moveTo>
                      <a:pt x="0" y="0"/>
                    </a:moveTo>
                    <a:lnTo>
                      <a:pt x="36" y="200"/>
                    </a:lnTo>
                    <a:lnTo>
                      <a:pt x="185" y="17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44" name="Freeform 257"/>
              <p:cNvSpPr>
                <a:spLocks/>
              </p:cNvSpPr>
              <p:nvPr/>
            </p:nvSpPr>
            <p:spPr bwMode="auto">
              <a:xfrm>
                <a:off x="2946" y="2709"/>
                <a:ext cx="272" cy="383"/>
              </a:xfrm>
              <a:custGeom>
                <a:avLst/>
                <a:gdLst>
                  <a:gd name="T0" fmla="*/ 267 w 270"/>
                  <a:gd name="T1" fmla="*/ 327 h 381"/>
                  <a:gd name="T2" fmla="*/ 269 w 270"/>
                  <a:gd name="T3" fmla="*/ 321 h 381"/>
                  <a:gd name="T4" fmla="*/ 125 w 270"/>
                  <a:gd name="T5" fmla="*/ 4 h 381"/>
                  <a:gd name="T6" fmla="*/ 119 w 270"/>
                  <a:gd name="T7" fmla="*/ 1 h 381"/>
                  <a:gd name="T8" fmla="*/ 3 w 270"/>
                  <a:gd name="T9" fmla="*/ 54 h 381"/>
                  <a:gd name="T10" fmla="*/ 1 w 270"/>
                  <a:gd name="T11" fmla="*/ 60 h 381"/>
                  <a:gd name="T12" fmla="*/ 145 w 270"/>
                  <a:gd name="T13" fmla="*/ 377 h 381"/>
                  <a:gd name="T14" fmla="*/ 151 w 270"/>
                  <a:gd name="T15" fmla="*/ 380 h 381"/>
                  <a:gd name="T16" fmla="*/ 267 w 270"/>
                  <a:gd name="T17" fmla="*/ 327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0" h="381">
                    <a:moveTo>
                      <a:pt x="267" y="327"/>
                    </a:moveTo>
                    <a:cubicBezTo>
                      <a:pt x="269" y="326"/>
                      <a:pt x="270" y="323"/>
                      <a:pt x="269" y="321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4" y="1"/>
                      <a:pt x="122" y="0"/>
                      <a:pt x="119" y="1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0" y="58"/>
                      <a:pt x="1" y="60"/>
                    </a:cubicBezTo>
                    <a:cubicBezTo>
                      <a:pt x="145" y="377"/>
                      <a:pt x="145" y="377"/>
                      <a:pt x="145" y="377"/>
                    </a:cubicBezTo>
                    <a:cubicBezTo>
                      <a:pt x="146" y="380"/>
                      <a:pt x="148" y="381"/>
                      <a:pt x="151" y="380"/>
                    </a:cubicBezTo>
                    <a:lnTo>
                      <a:pt x="267" y="32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45" name="Freeform 258"/>
              <p:cNvSpPr>
                <a:spLocks/>
              </p:cNvSpPr>
              <p:nvPr/>
            </p:nvSpPr>
            <p:spPr bwMode="auto">
              <a:xfrm>
                <a:off x="3046" y="2721"/>
                <a:ext cx="26" cy="27"/>
              </a:xfrm>
              <a:custGeom>
                <a:avLst/>
                <a:gdLst>
                  <a:gd name="T0" fmla="*/ 9 w 26"/>
                  <a:gd name="T1" fmla="*/ 25 h 26"/>
                  <a:gd name="T2" fmla="*/ 8 w 26"/>
                  <a:gd name="T3" fmla="*/ 25 h 26"/>
                  <a:gd name="T4" fmla="*/ 1 w 26"/>
                  <a:gd name="T5" fmla="*/ 9 h 26"/>
                  <a:gd name="T6" fmla="*/ 1 w 26"/>
                  <a:gd name="T7" fmla="*/ 8 h 26"/>
                  <a:gd name="T8" fmla="*/ 17 w 26"/>
                  <a:gd name="T9" fmla="*/ 1 h 26"/>
                  <a:gd name="T10" fmla="*/ 18 w 26"/>
                  <a:gd name="T11" fmla="*/ 1 h 26"/>
                  <a:gd name="T12" fmla="*/ 25 w 26"/>
                  <a:gd name="T13" fmla="*/ 17 h 26"/>
                  <a:gd name="T14" fmla="*/ 25 w 26"/>
                  <a:gd name="T15" fmla="*/ 18 h 26"/>
                  <a:gd name="T16" fmla="*/ 9 w 26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9" y="25"/>
                    </a:moveTo>
                    <a:cubicBezTo>
                      <a:pt x="9" y="26"/>
                      <a:pt x="8" y="25"/>
                      <a:pt x="8" y="25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46" name="Freeform 259"/>
              <p:cNvSpPr>
                <a:spLocks/>
              </p:cNvSpPr>
              <p:nvPr/>
            </p:nvSpPr>
            <p:spPr bwMode="auto">
              <a:xfrm>
                <a:off x="3039" y="2765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9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0 h 25"/>
                  <a:gd name="T12" fmla="*/ 26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7"/>
                      <a:pt x="26" y="17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47" name="Freeform 260"/>
              <p:cNvSpPr>
                <a:spLocks/>
              </p:cNvSpPr>
              <p:nvPr/>
            </p:nvSpPr>
            <p:spPr bwMode="auto">
              <a:xfrm>
                <a:off x="3020" y="2780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0 w 26"/>
                  <a:gd name="T5" fmla="*/ 8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0 h 25"/>
                  <a:gd name="T12" fmla="*/ 25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8" y="25"/>
                      <a:pt x="8" y="25"/>
                      <a:pt x="8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7"/>
                      <a:pt x="25" y="17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48" name="Freeform 261"/>
              <p:cNvSpPr>
                <a:spLocks/>
              </p:cNvSpPr>
              <p:nvPr/>
            </p:nvSpPr>
            <p:spPr bwMode="auto">
              <a:xfrm>
                <a:off x="2993" y="2779"/>
                <a:ext cx="26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7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49" name="Freeform 262"/>
              <p:cNvSpPr>
                <a:spLocks/>
              </p:cNvSpPr>
              <p:nvPr/>
            </p:nvSpPr>
            <p:spPr bwMode="auto">
              <a:xfrm>
                <a:off x="2956" y="2762"/>
                <a:ext cx="28" cy="26"/>
              </a:xfrm>
              <a:custGeom>
                <a:avLst/>
                <a:gdLst>
                  <a:gd name="T0" fmla="*/ 9 w 28"/>
                  <a:gd name="T1" fmla="*/ 26 h 26"/>
                  <a:gd name="T2" fmla="*/ 8 w 28"/>
                  <a:gd name="T3" fmla="*/ 25 h 26"/>
                  <a:gd name="T4" fmla="*/ 1 w 28"/>
                  <a:gd name="T5" fmla="*/ 10 h 26"/>
                  <a:gd name="T6" fmla="*/ 1 w 28"/>
                  <a:gd name="T7" fmla="*/ 8 h 26"/>
                  <a:gd name="T8" fmla="*/ 19 w 28"/>
                  <a:gd name="T9" fmla="*/ 0 h 26"/>
                  <a:gd name="T10" fmla="*/ 21 w 28"/>
                  <a:gd name="T11" fmla="*/ 0 h 26"/>
                  <a:gd name="T12" fmla="*/ 28 w 28"/>
                  <a:gd name="T13" fmla="*/ 16 h 26"/>
                  <a:gd name="T14" fmla="*/ 28 w 28"/>
                  <a:gd name="T15" fmla="*/ 18 h 26"/>
                  <a:gd name="T16" fmla="*/ 9 w 28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6">
                    <a:moveTo>
                      <a:pt x="9" y="26"/>
                    </a:moveTo>
                    <a:cubicBezTo>
                      <a:pt x="9" y="26"/>
                      <a:pt x="8" y="26"/>
                      <a:pt x="8" y="25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1" y="0"/>
                      <a:pt x="21" y="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7"/>
                      <a:pt x="28" y="17"/>
                      <a:pt x="28" y="18"/>
                    </a:cubicBezTo>
                    <a:lnTo>
                      <a:pt x="9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0" name="Freeform 263"/>
              <p:cNvSpPr>
                <a:spLocks/>
              </p:cNvSpPr>
              <p:nvPr/>
            </p:nvSpPr>
            <p:spPr bwMode="auto">
              <a:xfrm>
                <a:off x="2966" y="2783"/>
                <a:ext cx="28" cy="27"/>
              </a:xfrm>
              <a:custGeom>
                <a:avLst/>
                <a:gdLst>
                  <a:gd name="T0" fmla="*/ 9 w 28"/>
                  <a:gd name="T1" fmla="*/ 26 h 27"/>
                  <a:gd name="T2" fmla="*/ 7 w 28"/>
                  <a:gd name="T3" fmla="*/ 26 h 27"/>
                  <a:gd name="T4" fmla="*/ 0 w 28"/>
                  <a:gd name="T5" fmla="*/ 10 h 27"/>
                  <a:gd name="T6" fmla="*/ 1 w 28"/>
                  <a:gd name="T7" fmla="*/ 9 h 27"/>
                  <a:gd name="T8" fmla="*/ 19 w 28"/>
                  <a:gd name="T9" fmla="*/ 0 h 27"/>
                  <a:gd name="T10" fmla="*/ 21 w 28"/>
                  <a:gd name="T11" fmla="*/ 1 h 27"/>
                  <a:gd name="T12" fmla="*/ 28 w 28"/>
                  <a:gd name="T13" fmla="*/ 17 h 27"/>
                  <a:gd name="T14" fmla="*/ 27 w 28"/>
                  <a:gd name="T15" fmla="*/ 18 h 27"/>
                  <a:gd name="T16" fmla="*/ 9 w 28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7">
                    <a:moveTo>
                      <a:pt x="9" y="26"/>
                    </a:moveTo>
                    <a:cubicBezTo>
                      <a:pt x="8" y="27"/>
                      <a:pt x="8" y="26"/>
                      <a:pt x="7" y="2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1" y="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7" y="18"/>
                    </a:cubicBezTo>
                    <a:lnTo>
                      <a:pt x="9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1" name="Freeform 264"/>
              <p:cNvSpPr>
                <a:spLocks/>
              </p:cNvSpPr>
              <p:nvPr/>
            </p:nvSpPr>
            <p:spPr bwMode="auto">
              <a:xfrm>
                <a:off x="2976" y="2805"/>
                <a:ext cx="29" cy="26"/>
              </a:xfrm>
              <a:custGeom>
                <a:avLst/>
                <a:gdLst>
                  <a:gd name="T0" fmla="*/ 9 w 28"/>
                  <a:gd name="T1" fmla="*/ 26 h 26"/>
                  <a:gd name="T2" fmla="*/ 7 w 28"/>
                  <a:gd name="T3" fmla="*/ 25 h 26"/>
                  <a:gd name="T4" fmla="*/ 0 w 28"/>
                  <a:gd name="T5" fmla="*/ 10 h 26"/>
                  <a:gd name="T6" fmla="*/ 1 w 28"/>
                  <a:gd name="T7" fmla="*/ 8 h 26"/>
                  <a:gd name="T8" fmla="*/ 19 w 28"/>
                  <a:gd name="T9" fmla="*/ 0 h 26"/>
                  <a:gd name="T10" fmla="*/ 20 w 28"/>
                  <a:gd name="T11" fmla="*/ 0 h 26"/>
                  <a:gd name="T12" fmla="*/ 28 w 28"/>
                  <a:gd name="T13" fmla="*/ 16 h 26"/>
                  <a:gd name="T14" fmla="*/ 27 w 28"/>
                  <a:gd name="T15" fmla="*/ 18 h 26"/>
                  <a:gd name="T16" fmla="*/ 9 w 28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6">
                    <a:moveTo>
                      <a:pt x="9" y="26"/>
                    </a:moveTo>
                    <a:cubicBezTo>
                      <a:pt x="8" y="26"/>
                      <a:pt x="7" y="26"/>
                      <a:pt x="7" y="2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7"/>
                      <a:pt x="28" y="17"/>
                      <a:pt x="27" y="18"/>
                    </a:cubicBezTo>
                    <a:lnTo>
                      <a:pt x="9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2" name="Freeform 265"/>
              <p:cNvSpPr>
                <a:spLocks/>
              </p:cNvSpPr>
              <p:nvPr/>
            </p:nvSpPr>
            <p:spPr bwMode="auto">
              <a:xfrm>
                <a:off x="3060" y="2989"/>
                <a:ext cx="28" cy="27"/>
              </a:xfrm>
              <a:custGeom>
                <a:avLst/>
                <a:gdLst>
                  <a:gd name="T0" fmla="*/ 9 w 28"/>
                  <a:gd name="T1" fmla="*/ 27 h 27"/>
                  <a:gd name="T2" fmla="*/ 8 w 28"/>
                  <a:gd name="T3" fmla="*/ 26 h 27"/>
                  <a:gd name="T4" fmla="*/ 0 w 28"/>
                  <a:gd name="T5" fmla="*/ 10 h 27"/>
                  <a:gd name="T6" fmla="*/ 1 w 28"/>
                  <a:gd name="T7" fmla="*/ 9 h 27"/>
                  <a:gd name="T8" fmla="*/ 19 w 28"/>
                  <a:gd name="T9" fmla="*/ 1 h 27"/>
                  <a:gd name="T10" fmla="*/ 21 w 28"/>
                  <a:gd name="T11" fmla="*/ 1 h 27"/>
                  <a:gd name="T12" fmla="*/ 28 w 28"/>
                  <a:gd name="T13" fmla="*/ 17 h 27"/>
                  <a:gd name="T14" fmla="*/ 27 w 28"/>
                  <a:gd name="T15" fmla="*/ 18 h 27"/>
                  <a:gd name="T16" fmla="*/ 9 w 28"/>
                  <a:gd name="T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7">
                    <a:moveTo>
                      <a:pt x="9" y="27"/>
                    </a:moveTo>
                    <a:cubicBezTo>
                      <a:pt x="8" y="27"/>
                      <a:pt x="8" y="27"/>
                      <a:pt x="8" y="2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0"/>
                      <a:pt x="21" y="1"/>
                      <a:pt x="21" y="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7" y="18"/>
                    </a:cubicBezTo>
                    <a:lnTo>
                      <a:pt x="9" y="2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3" name="Freeform 266"/>
              <p:cNvSpPr>
                <a:spLocks/>
              </p:cNvSpPr>
              <p:nvPr/>
            </p:nvSpPr>
            <p:spPr bwMode="auto">
              <a:xfrm>
                <a:off x="3070" y="3016"/>
                <a:ext cx="18" cy="22"/>
              </a:xfrm>
              <a:custGeom>
                <a:avLst/>
                <a:gdLst>
                  <a:gd name="T0" fmla="*/ 9 w 18"/>
                  <a:gd name="T1" fmla="*/ 21 h 22"/>
                  <a:gd name="T2" fmla="*/ 7 w 18"/>
                  <a:gd name="T3" fmla="*/ 21 h 22"/>
                  <a:gd name="T4" fmla="*/ 0 w 18"/>
                  <a:gd name="T5" fmla="*/ 5 h 22"/>
                  <a:gd name="T6" fmla="*/ 1 w 18"/>
                  <a:gd name="T7" fmla="*/ 4 h 22"/>
                  <a:gd name="T8" fmla="*/ 9 w 18"/>
                  <a:gd name="T9" fmla="*/ 0 h 22"/>
                  <a:gd name="T10" fmla="*/ 10 w 18"/>
                  <a:gd name="T11" fmla="*/ 0 h 22"/>
                  <a:gd name="T12" fmla="*/ 18 w 18"/>
                  <a:gd name="T13" fmla="*/ 16 h 22"/>
                  <a:gd name="T14" fmla="*/ 17 w 18"/>
                  <a:gd name="T15" fmla="*/ 18 h 22"/>
                  <a:gd name="T16" fmla="*/ 9 w 18"/>
                  <a:gd name="T1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2">
                    <a:moveTo>
                      <a:pt x="9" y="21"/>
                    </a:moveTo>
                    <a:cubicBezTo>
                      <a:pt x="8" y="22"/>
                      <a:pt x="8" y="21"/>
                      <a:pt x="7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7"/>
                      <a:pt x="18" y="17"/>
                      <a:pt x="17" y="18"/>
                    </a:cubicBezTo>
                    <a:lnTo>
                      <a:pt x="9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4" name="Freeform 267"/>
              <p:cNvSpPr>
                <a:spLocks/>
              </p:cNvSpPr>
              <p:nvPr/>
            </p:nvSpPr>
            <p:spPr bwMode="auto">
              <a:xfrm>
                <a:off x="3090" y="3059"/>
                <a:ext cx="17" cy="22"/>
              </a:xfrm>
              <a:custGeom>
                <a:avLst/>
                <a:gdLst>
                  <a:gd name="T0" fmla="*/ 8 w 17"/>
                  <a:gd name="T1" fmla="*/ 21 h 22"/>
                  <a:gd name="T2" fmla="*/ 7 w 17"/>
                  <a:gd name="T3" fmla="*/ 21 h 22"/>
                  <a:gd name="T4" fmla="*/ 0 w 17"/>
                  <a:gd name="T5" fmla="*/ 5 h 22"/>
                  <a:gd name="T6" fmla="*/ 0 w 17"/>
                  <a:gd name="T7" fmla="*/ 4 h 22"/>
                  <a:gd name="T8" fmla="*/ 9 w 17"/>
                  <a:gd name="T9" fmla="*/ 0 h 22"/>
                  <a:gd name="T10" fmla="*/ 10 w 17"/>
                  <a:gd name="T11" fmla="*/ 1 h 22"/>
                  <a:gd name="T12" fmla="*/ 17 w 17"/>
                  <a:gd name="T13" fmla="*/ 16 h 22"/>
                  <a:gd name="T14" fmla="*/ 17 w 17"/>
                  <a:gd name="T15" fmla="*/ 18 h 22"/>
                  <a:gd name="T16" fmla="*/ 8 w 17"/>
                  <a:gd name="T1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2">
                    <a:moveTo>
                      <a:pt x="8" y="21"/>
                    </a:moveTo>
                    <a:cubicBezTo>
                      <a:pt x="8" y="22"/>
                      <a:pt x="7" y="21"/>
                      <a:pt x="7" y="2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1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7"/>
                      <a:pt x="17" y="18"/>
                      <a:pt x="17" y="18"/>
                    </a:cubicBezTo>
                    <a:lnTo>
                      <a:pt x="8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5" name="Freeform 268"/>
              <p:cNvSpPr>
                <a:spLocks/>
              </p:cNvSpPr>
              <p:nvPr/>
            </p:nvSpPr>
            <p:spPr bwMode="auto">
              <a:xfrm>
                <a:off x="2986" y="2826"/>
                <a:ext cx="31" cy="32"/>
              </a:xfrm>
              <a:custGeom>
                <a:avLst/>
                <a:gdLst>
                  <a:gd name="T0" fmla="*/ 11 w 30"/>
                  <a:gd name="T1" fmla="*/ 32 h 32"/>
                  <a:gd name="T2" fmla="*/ 9 w 30"/>
                  <a:gd name="T3" fmla="*/ 31 h 32"/>
                  <a:gd name="T4" fmla="*/ 0 w 30"/>
                  <a:gd name="T5" fmla="*/ 10 h 32"/>
                  <a:gd name="T6" fmla="*/ 0 w 30"/>
                  <a:gd name="T7" fmla="*/ 9 h 32"/>
                  <a:gd name="T8" fmla="*/ 19 w 30"/>
                  <a:gd name="T9" fmla="*/ 0 h 32"/>
                  <a:gd name="T10" fmla="*/ 20 w 30"/>
                  <a:gd name="T11" fmla="*/ 1 h 32"/>
                  <a:gd name="T12" fmla="*/ 30 w 30"/>
                  <a:gd name="T13" fmla="*/ 22 h 32"/>
                  <a:gd name="T14" fmla="*/ 29 w 30"/>
                  <a:gd name="T15" fmla="*/ 24 h 32"/>
                  <a:gd name="T16" fmla="*/ 11 w 30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2">
                    <a:moveTo>
                      <a:pt x="11" y="32"/>
                    </a:moveTo>
                    <a:cubicBezTo>
                      <a:pt x="10" y="32"/>
                      <a:pt x="10" y="32"/>
                      <a:pt x="9" y="3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3"/>
                      <a:pt x="30" y="23"/>
                      <a:pt x="29" y="24"/>
                    </a:cubicBezTo>
                    <a:lnTo>
                      <a:pt x="11" y="3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6" name="Freeform 269"/>
              <p:cNvSpPr>
                <a:spLocks/>
              </p:cNvSpPr>
              <p:nvPr/>
            </p:nvSpPr>
            <p:spPr bwMode="auto">
              <a:xfrm>
                <a:off x="3048" y="2962"/>
                <a:ext cx="30" cy="32"/>
              </a:xfrm>
              <a:custGeom>
                <a:avLst/>
                <a:gdLst>
                  <a:gd name="T0" fmla="*/ 11 w 30"/>
                  <a:gd name="T1" fmla="*/ 32 h 32"/>
                  <a:gd name="T2" fmla="*/ 10 w 30"/>
                  <a:gd name="T3" fmla="*/ 32 h 32"/>
                  <a:gd name="T4" fmla="*/ 0 w 30"/>
                  <a:gd name="T5" fmla="*/ 10 h 32"/>
                  <a:gd name="T6" fmla="*/ 1 w 30"/>
                  <a:gd name="T7" fmla="*/ 9 h 32"/>
                  <a:gd name="T8" fmla="*/ 19 w 30"/>
                  <a:gd name="T9" fmla="*/ 0 h 32"/>
                  <a:gd name="T10" fmla="*/ 21 w 30"/>
                  <a:gd name="T11" fmla="*/ 1 h 32"/>
                  <a:gd name="T12" fmla="*/ 30 w 30"/>
                  <a:gd name="T13" fmla="*/ 22 h 32"/>
                  <a:gd name="T14" fmla="*/ 30 w 30"/>
                  <a:gd name="T15" fmla="*/ 24 h 32"/>
                  <a:gd name="T16" fmla="*/ 11 w 30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2">
                    <a:moveTo>
                      <a:pt x="11" y="32"/>
                    </a:moveTo>
                    <a:cubicBezTo>
                      <a:pt x="11" y="32"/>
                      <a:pt x="10" y="32"/>
                      <a:pt x="10" y="3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1" y="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3"/>
                      <a:pt x="30" y="24"/>
                      <a:pt x="30" y="24"/>
                    </a:cubicBezTo>
                    <a:lnTo>
                      <a:pt x="11" y="3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7" name="Freeform 270"/>
              <p:cNvSpPr>
                <a:spLocks/>
              </p:cNvSpPr>
              <p:nvPr/>
            </p:nvSpPr>
            <p:spPr bwMode="auto">
              <a:xfrm>
                <a:off x="2998" y="2853"/>
                <a:ext cx="68" cy="114"/>
              </a:xfrm>
              <a:custGeom>
                <a:avLst/>
                <a:gdLst>
                  <a:gd name="T0" fmla="*/ 48 w 67"/>
                  <a:gd name="T1" fmla="*/ 113 h 113"/>
                  <a:gd name="T2" fmla="*/ 46 w 67"/>
                  <a:gd name="T3" fmla="*/ 112 h 113"/>
                  <a:gd name="T4" fmla="*/ 0 w 67"/>
                  <a:gd name="T5" fmla="*/ 10 h 113"/>
                  <a:gd name="T6" fmla="*/ 1 w 67"/>
                  <a:gd name="T7" fmla="*/ 9 h 113"/>
                  <a:gd name="T8" fmla="*/ 19 w 67"/>
                  <a:gd name="T9" fmla="*/ 1 h 113"/>
                  <a:gd name="T10" fmla="*/ 21 w 67"/>
                  <a:gd name="T11" fmla="*/ 1 h 113"/>
                  <a:gd name="T12" fmla="*/ 67 w 67"/>
                  <a:gd name="T13" fmla="*/ 103 h 113"/>
                  <a:gd name="T14" fmla="*/ 66 w 67"/>
                  <a:gd name="T15" fmla="*/ 105 h 113"/>
                  <a:gd name="T16" fmla="*/ 48 w 67"/>
                  <a:gd name="T1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13">
                    <a:moveTo>
                      <a:pt x="48" y="113"/>
                    </a:moveTo>
                    <a:cubicBezTo>
                      <a:pt x="47" y="113"/>
                      <a:pt x="47" y="113"/>
                      <a:pt x="46" y="1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67" y="103"/>
                      <a:pt x="67" y="103"/>
                      <a:pt x="67" y="103"/>
                    </a:cubicBezTo>
                    <a:cubicBezTo>
                      <a:pt x="67" y="104"/>
                      <a:pt x="67" y="104"/>
                      <a:pt x="66" y="105"/>
                    </a:cubicBezTo>
                    <a:lnTo>
                      <a:pt x="48" y="1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8" name="Freeform 271"/>
              <p:cNvSpPr>
                <a:spLocks/>
              </p:cNvSpPr>
              <p:nvPr/>
            </p:nvSpPr>
            <p:spPr bwMode="auto">
              <a:xfrm>
                <a:off x="3004" y="2800"/>
                <a:ext cx="25" cy="26"/>
              </a:xfrm>
              <a:custGeom>
                <a:avLst/>
                <a:gdLst>
                  <a:gd name="T0" fmla="*/ 8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0 w 25"/>
                  <a:gd name="T7" fmla="*/ 8 h 26"/>
                  <a:gd name="T8" fmla="*/ 16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8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8" y="25"/>
                    </a:moveTo>
                    <a:cubicBezTo>
                      <a:pt x="8" y="26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8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59" name="Freeform 272"/>
              <p:cNvSpPr>
                <a:spLocks/>
              </p:cNvSpPr>
              <p:nvPr/>
            </p:nvSpPr>
            <p:spPr bwMode="auto">
              <a:xfrm>
                <a:off x="3013" y="2822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9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1 h 25"/>
                  <a:gd name="T12" fmla="*/ 26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1" y="8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0" name="Freeform 273"/>
              <p:cNvSpPr>
                <a:spLocks/>
              </p:cNvSpPr>
              <p:nvPr/>
            </p:nvSpPr>
            <p:spPr bwMode="auto">
              <a:xfrm>
                <a:off x="3023" y="2844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0 w 26"/>
                  <a:gd name="T5" fmla="*/ 8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0 h 25"/>
                  <a:gd name="T12" fmla="*/ 25 w 26"/>
                  <a:gd name="T13" fmla="*/ 16 h 25"/>
                  <a:gd name="T14" fmla="*/ 25 w 26"/>
                  <a:gd name="T15" fmla="*/ 17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8" y="25"/>
                      <a:pt x="8" y="25"/>
                      <a:pt x="8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7"/>
                      <a:pt x="25" y="17"/>
                      <a:pt x="25" y="17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1" name="Freeform 274"/>
              <p:cNvSpPr>
                <a:spLocks/>
              </p:cNvSpPr>
              <p:nvPr/>
            </p:nvSpPr>
            <p:spPr bwMode="auto">
              <a:xfrm>
                <a:off x="3033" y="2865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5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7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2" name="Freeform 275"/>
              <p:cNvSpPr>
                <a:spLocks/>
              </p:cNvSpPr>
              <p:nvPr/>
            </p:nvSpPr>
            <p:spPr bwMode="auto">
              <a:xfrm>
                <a:off x="3043" y="2887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0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7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3" name="Freeform 276"/>
              <p:cNvSpPr>
                <a:spLocks/>
              </p:cNvSpPr>
              <p:nvPr/>
            </p:nvSpPr>
            <p:spPr bwMode="auto">
              <a:xfrm>
                <a:off x="3053" y="2908"/>
                <a:ext cx="25" cy="27"/>
              </a:xfrm>
              <a:custGeom>
                <a:avLst/>
                <a:gdLst>
                  <a:gd name="T0" fmla="*/ 8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0 w 25"/>
                  <a:gd name="T7" fmla="*/ 8 h 26"/>
                  <a:gd name="T8" fmla="*/ 16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8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8" y="25"/>
                    </a:moveTo>
                    <a:cubicBezTo>
                      <a:pt x="8" y="26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8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4" name="Freeform 277"/>
              <p:cNvSpPr>
                <a:spLocks/>
              </p:cNvSpPr>
              <p:nvPr/>
            </p:nvSpPr>
            <p:spPr bwMode="auto">
              <a:xfrm>
                <a:off x="3062" y="2930"/>
                <a:ext cx="26" cy="26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9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1 h 25"/>
                  <a:gd name="T12" fmla="*/ 25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5" name="Freeform 278"/>
              <p:cNvSpPr>
                <a:spLocks/>
              </p:cNvSpPr>
              <p:nvPr/>
            </p:nvSpPr>
            <p:spPr bwMode="auto">
              <a:xfrm>
                <a:off x="3072" y="2952"/>
                <a:ext cx="25" cy="26"/>
              </a:xfrm>
              <a:custGeom>
                <a:avLst/>
                <a:gdLst>
                  <a:gd name="T0" fmla="*/ 9 w 25"/>
                  <a:gd name="T1" fmla="*/ 26 h 26"/>
                  <a:gd name="T2" fmla="*/ 8 w 25"/>
                  <a:gd name="T3" fmla="*/ 25 h 26"/>
                  <a:gd name="T4" fmla="*/ 0 w 25"/>
                  <a:gd name="T5" fmla="*/ 9 h 26"/>
                  <a:gd name="T6" fmla="*/ 1 w 25"/>
                  <a:gd name="T7" fmla="*/ 8 h 26"/>
                  <a:gd name="T8" fmla="*/ 17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5 w 25"/>
                  <a:gd name="T15" fmla="*/ 18 h 26"/>
                  <a:gd name="T16" fmla="*/ 9 w 25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9" y="26"/>
                    </a:moveTo>
                    <a:cubicBezTo>
                      <a:pt x="8" y="26"/>
                      <a:pt x="8" y="26"/>
                      <a:pt x="8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6" name="Freeform 279"/>
              <p:cNvSpPr>
                <a:spLocks/>
              </p:cNvSpPr>
              <p:nvPr/>
            </p:nvSpPr>
            <p:spPr bwMode="auto">
              <a:xfrm>
                <a:off x="3082" y="2974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5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7" name="Freeform 280"/>
              <p:cNvSpPr>
                <a:spLocks/>
              </p:cNvSpPr>
              <p:nvPr/>
            </p:nvSpPr>
            <p:spPr bwMode="auto">
              <a:xfrm>
                <a:off x="3092" y="2996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8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0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7" y="25"/>
                      <a:pt x="7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8" name="Freeform 281"/>
              <p:cNvSpPr>
                <a:spLocks/>
              </p:cNvSpPr>
              <p:nvPr/>
            </p:nvSpPr>
            <p:spPr bwMode="auto">
              <a:xfrm>
                <a:off x="3102" y="3017"/>
                <a:ext cx="37" cy="53"/>
              </a:xfrm>
              <a:custGeom>
                <a:avLst/>
                <a:gdLst>
                  <a:gd name="T0" fmla="*/ 21 w 37"/>
                  <a:gd name="T1" fmla="*/ 52 h 53"/>
                  <a:gd name="T2" fmla="*/ 19 w 37"/>
                  <a:gd name="T3" fmla="*/ 52 h 53"/>
                  <a:gd name="T4" fmla="*/ 0 w 37"/>
                  <a:gd name="T5" fmla="*/ 9 h 53"/>
                  <a:gd name="T6" fmla="*/ 0 w 37"/>
                  <a:gd name="T7" fmla="*/ 8 h 53"/>
                  <a:gd name="T8" fmla="*/ 16 w 37"/>
                  <a:gd name="T9" fmla="*/ 0 h 53"/>
                  <a:gd name="T10" fmla="*/ 17 w 37"/>
                  <a:gd name="T11" fmla="*/ 1 h 53"/>
                  <a:gd name="T12" fmla="*/ 37 w 37"/>
                  <a:gd name="T13" fmla="*/ 44 h 53"/>
                  <a:gd name="T14" fmla="*/ 36 w 37"/>
                  <a:gd name="T15" fmla="*/ 45 h 53"/>
                  <a:gd name="T16" fmla="*/ 21 w 37"/>
                  <a:gd name="T17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53">
                    <a:moveTo>
                      <a:pt x="21" y="52"/>
                    </a:moveTo>
                    <a:cubicBezTo>
                      <a:pt x="20" y="53"/>
                      <a:pt x="19" y="52"/>
                      <a:pt x="19" y="5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7" y="1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37" y="44"/>
                      <a:pt x="37" y="45"/>
                      <a:pt x="36" y="45"/>
                    </a:cubicBezTo>
                    <a:lnTo>
                      <a:pt x="21" y="5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69" name="Freeform 282"/>
              <p:cNvSpPr>
                <a:spLocks/>
              </p:cNvSpPr>
              <p:nvPr/>
            </p:nvSpPr>
            <p:spPr bwMode="auto">
              <a:xfrm>
                <a:off x="3030" y="2801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5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7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0" name="Freeform 283"/>
              <p:cNvSpPr>
                <a:spLocks/>
              </p:cNvSpPr>
              <p:nvPr/>
            </p:nvSpPr>
            <p:spPr bwMode="auto">
              <a:xfrm>
                <a:off x="3040" y="2823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7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1" name="Freeform 284"/>
              <p:cNvSpPr>
                <a:spLocks/>
              </p:cNvSpPr>
              <p:nvPr/>
            </p:nvSpPr>
            <p:spPr bwMode="auto">
              <a:xfrm>
                <a:off x="3050" y="2844"/>
                <a:ext cx="25" cy="26"/>
              </a:xfrm>
              <a:custGeom>
                <a:avLst/>
                <a:gdLst>
                  <a:gd name="T0" fmla="*/ 8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0 w 25"/>
                  <a:gd name="T7" fmla="*/ 8 h 26"/>
                  <a:gd name="T8" fmla="*/ 16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8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8" y="25"/>
                    </a:moveTo>
                    <a:cubicBezTo>
                      <a:pt x="8" y="26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8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2" name="Freeform 285"/>
              <p:cNvSpPr>
                <a:spLocks/>
              </p:cNvSpPr>
              <p:nvPr/>
            </p:nvSpPr>
            <p:spPr bwMode="auto">
              <a:xfrm>
                <a:off x="3059" y="2866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9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1 h 25"/>
                  <a:gd name="T12" fmla="*/ 25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1" y="8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3" name="Freeform 286"/>
              <p:cNvSpPr>
                <a:spLocks/>
              </p:cNvSpPr>
              <p:nvPr/>
            </p:nvSpPr>
            <p:spPr bwMode="auto">
              <a:xfrm>
                <a:off x="3069" y="2887"/>
                <a:ext cx="25" cy="26"/>
              </a:xfrm>
              <a:custGeom>
                <a:avLst/>
                <a:gdLst>
                  <a:gd name="T0" fmla="*/ 9 w 25"/>
                  <a:gd name="T1" fmla="*/ 26 h 26"/>
                  <a:gd name="T2" fmla="*/ 8 w 25"/>
                  <a:gd name="T3" fmla="*/ 25 h 26"/>
                  <a:gd name="T4" fmla="*/ 0 w 25"/>
                  <a:gd name="T5" fmla="*/ 9 h 26"/>
                  <a:gd name="T6" fmla="*/ 1 w 25"/>
                  <a:gd name="T7" fmla="*/ 8 h 26"/>
                  <a:gd name="T8" fmla="*/ 17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5 w 25"/>
                  <a:gd name="T15" fmla="*/ 18 h 26"/>
                  <a:gd name="T16" fmla="*/ 9 w 25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9" y="26"/>
                    </a:moveTo>
                    <a:cubicBezTo>
                      <a:pt x="8" y="26"/>
                      <a:pt x="8" y="26"/>
                      <a:pt x="8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8"/>
                      <a:pt x="25" y="18"/>
                      <a:pt x="25" y="18"/>
                    </a:cubicBezTo>
                    <a:lnTo>
                      <a:pt x="9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4" name="Freeform 287"/>
              <p:cNvSpPr>
                <a:spLocks/>
              </p:cNvSpPr>
              <p:nvPr/>
            </p:nvSpPr>
            <p:spPr bwMode="auto">
              <a:xfrm>
                <a:off x="3079" y="2909"/>
                <a:ext cx="25" cy="26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5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7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5" name="Freeform 288"/>
              <p:cNvSpPr>
                <a:spLocks/>
              </p:cNvSpPr>
              <p:nvPr/>
            </p:nvSpPr>
            <p:spPr bwMode="auto">
              <a:xfrm>
                <a:off x="3089" y="2931"/>
                <a:ext cx="25" cy="26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8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0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7" y="25"/>
                      <a:pt x="7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6" name="Freeform 289"/>
              <p:cNvSpPr>
                <a:spLocks/>
              </p:cNvSpPr>
              <p:nvPr/>
            </p:nvSpPr>
            <p:spPr bwMode="auto">
              <a:xfrm>
                <a:off x="3099" y="2953"/>
                <a:ext cx="25" cy="26"/>
              </a:xfrm>
              <a:custGeom>
                <a:avLst/>
                <a:gdLst>
                  <a:gd name="T0" fmla="*/ 8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0 w 25"/>
                  <a:gd name="T7" fmla="*/ 8 h 26"/>
                  <a:gd name="T8" fmla="*/ 16 w 25"/>
                  <a:gd name="T9" fmla="*/ 0 h 26"/>
                  <a:gd name="T10" fmla="*/ 17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8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8" y="25"/>
                    </a:moveTo>
                    <a:cubicBezTo>
                      <a:pt x="8" y="26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7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8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7" name="Freeform 290"/>
              <p:cNvSpPr>
                <a:spLocks/>
              </p:cNvSpPr>
              <p:nvPr/>
            </p:nvSpPr>
            <p:spPr bwMode="auto">
              <a:xfrm>
                <a:off x="3108" y="2975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9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1 h 25"/>
                  <a:gd name="T12" fmla="*/ 25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8" name="Freeform 291"/>
              <p:cNvSpPr>
                <a:spLocks/>
              </p:cNvSpPr>
              <p:nvPr/>
            </p:nvSpPr>
            <p:spPr bwMode="auto">
              <a:xfrm>
                <a:off x="3118" y="2996"/>
                <a:ext cx="25" cy="26"/>
              </a:xfrm>
              <a:custGeom>
                <a:avLst/>
                <a:gdLst>
                  <a:gd name="T0" fmla="*/ 9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1 w 25"/>
                  <a:gd name="T7" fmla="*/ 8 h 26"/>
                  <a:gd name="T8" fmla="*/ 17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5 w 25"/>
                  <a:gd name="T15" fmla="*/ 18 h 26"/>
                  <a:gd name="T16" fmla="*/ 9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9" y="25"/>
                    </a:moveTo>
                    <a:cubicBezTo>
                      <a:pt x="8" y="26"/>
                      <a:pt x="8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79" name="Freeform 292"/>
              <p:cNvSpPr>
                <a:spLocks/>
              </p:cNvSpPr>
              <p:nvPr/>
            </p:nvSpPr>
            <p:spPr bwMode="auto">
              <a:xfrm>
                <a:off x="3128" y="3018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0" name="Freeform 293"/>
              <p:cNvSpPr>
                <a:spLocks/>
              </p:cNvSpPr>
              <p:nvPr/>
            </p:nvSpPr>
            <p:spPr bwMode="auto">
              <a:xfrm>
                <a:off x="3049" y="2786"/>
                <a:ext cx="26" cy="26"/>
              </a:xfrm>
              <a:custGeom>
                <a:avLst/>
                <a:gdLst>
                  <a:gd name="T0" fmla="*/ 9 w 26"/>
                  <a:gd name="T1" fmla="*/ 25 h 26"/>
                  <a:gd name="T2" fmla="*/ 8 w 26"/>
                  <a:gd name="T3" fmla="*/ 25 h 26"/>
                  <a:gd name="T4" fmla="*/ 1 w 26"/>
                  <a:gd name="T5" fmla="*/ 9 h 26"/>
                  <a:gd name="T6" fmla="*/ 1 w 26"/>
                  <a:gd name="T7" fmla="*/ 8 h 26"/>
                  <a:gd name="T8" fmla="*/ 17 w 26"/>
                  <a:gd name="T9" fmla="*/ 0 h 26"/>
                  <a:gd name="T10" fmla="*/ 18 w 26"/>
                  <a:gd name="T11" fmla="*/ 1 h 26"/>
                  <a:gd name="T12" fmla="*/ 25 w 26"/>
                  <a:gd name="T13" fmla="*/ 17 h 26"/>
                  <a:gd name="T14" fmla="*/ 25 w 26"/>
                  <a:gd name="T15" fmla="*/ 18 h 26"/>
                  <a:gd name="T16" fmla="*/ 9 w 26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9" y="25"/>
                    </a:moveTo>
                    <a:cubicBezTo>
                      <a:pt x="9" y="26"/>
                      <a:pt x="8" y="25"/>
                      <a:pt x="8" y="25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1" name="Freeform 294"/>
              <p:cNvSpPr>
                <a:spLocks/>
              </p:cNvSpPr>
              <p:nvPr/>
            </p:nvSpPr>
            <p:spPr bwMode="auto">
              <a:xfrm>
                <a:off x="3059" y="2808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7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2" name="Freeform 295"/>
              <p:cNvSpPr>
                <a:spLocks/>
              </p:cNvSpPr>
              <p:nvPr/>
            </p:nvSpPr>
            <p:spPr bwMode="auto">
              <a:xfrm>
                <a:off x="3069" y="2829"/>
                <a:ext cx="25" cy="26"/>
              </a:xfrm>
              <a:custGeom>
                <a:avLst/>
                <a:gdLst>
                  <a:gd name="T0" fmla="*/ 9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1 w 25"/>
                  <a:gd name="T7" fmla="*/ 8 h 26"/>
                  <a:gd name="T8" fmla="*/ 16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9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9" y="25"/>
                    </a:moveTo>
                    <a:cubicBezTo>
                      <a:pt x="8" y="26"/>
                      <a:pt x="7" y="26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3" name="Freeform 296"/>
              <p:cNvSpPr>
                <a:spLocks/>
              </p:cNvSpPr>
              <p:nvPr/>
            </p:nvSpPr>
            <p:spPr bwMode="auto">
              <a:xfrm>
                <a:off x="3079" y="2851"/>
                <a:ext cx="25" cy="25"/>
              </a:xfrm>
              <a:custGeom>
                <a:avLst/>
                <a:gdLst>
                  <a:gd name="T0" fmla="*/ 8 w 25"/>
                  <a:gd name="T1" fmla="*/ 25 h 25"/>
                  <a:gd name="T2" fmla="*/ 7 w 25"/>
                  <a:gd name="T3" fmla="*/ 25 h 25"/>
                  <a:gd name="T4" fmla="*/ 0 w 25"/>
                  <a:gd name="T5" fmla="*/ 9 h 25"/>
                  <a:gd name="T6" fmla="*/ 0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4 w 25"/>
                  <a:gd name="T15" fmla="*/ 18 h 25"/>
                  <a:gd name="T16" fmla="*/ 8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8" y="25"/>
                    </a:moveTo>
                    <a:cubicBezTo>
                      <a:pt x="8" y="25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8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4" name="Freeform 297"/>
              <p:cNvSpPr>
                <a:spLocks/>
              </p:cNvSpPr>
              <p:nvPr/>
            </p:nvSpPr>
            <p:spPr bwMode="auto">
              <a:xfrm>
                <a:off x="3088" y="2873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8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0 h 25"/>
                  <a:gd name="T12" fmla="*/ 25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7"/>
                      <a:pt x="26" y="17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5" name="Freeform 298"/>
              <p:cNvSpPr>
                <a:spLocks/>
              </p:cNvSpPr>
              <p:nvPr/>
            </p:nvSpPr>
            <p:spPr bwMode="auto">
              <a:xfrm>
                <a:off x="3098" y="2894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5 h 25"/>
                  <a:gd name="T4" fmla="*/ 0 w 26"/>
                  <a:gd name="T5" fmla="*/ 9 h 25"/>
                  <a:gd name="T6" fmla="*/ 1 w 26"/>
                  <a:gd name="T7" fmla="*/ 8 h 25"/>
                  <a:gd name="T8" fmla="*/ 17 w 26"/>
                  <a:gd name="T9" fmla="*/ 0 h 25"/>
                  <a:gd name="T10" fmla="*/ 18 w 26"/>
                  <a:gd name="T11" fmla="*/ 1 h 25"/>
                  <a:gd name="T12" fmla="*/ 25 w 26"/>
                  <a:gd name="T13" fmla="*/ 17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8" y="25"/>
                      <a:pt x="8" y="25"/>
                      <a:pt x="8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6" name="Freeform 299"/>
              <p:cNvSpPr>
                <a:spLocks/>
              </p:cNvSpPr>
              <p:nvPr/>
            </p:nvSpPr>
            <p:spPr bwMode="auto">
              <a:xfrm>
                <a:off x="3108" y="2916"/>
                <a:ext cx="25" cy="26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7" name="Freeform 300"/>
              <p:cNvSpPr>
                <a:spLocks/>
              </p:cNvSpPr>
              <p:nvPr/>
            </p:nvSpPr>
            <p:spPr bwMode="auto">
              <a:xfrm>
                <a:off x="3118" y="2938"/>
                <a:ext cx="25" cy="26"/>
              </a:xfrm>
              <a:custGeom>
                <a:avLst/>
                <a:gdLst>
                  <a:gd name="T0" fmla="*/ 9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1 w 25"/>
                  <a:gd name="T7" fmla="*/ 8 h 26"/>
                  <a:gd name="T8" fmla="*/ 16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9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9" y="25"/>
                    </a:moveTo>
                    <a:cubicBezTo>
                      <a:pt x="8" y="26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8" name="Freeform 301"/>
              <p:cNvSpPr>
                <a:spLocks/>
              </p:cNvSpPr>
              <p:nvPr/>
            </p:nvSpPr>
            <p:spPr bwMode="auto">
              <a:xfrm>
                <a:off x="3128" y="2960"/>
                <a:ext cx="25" cy="25"/>
              </a:xfrm>
              <a:custGeom>
                <a:avLst/>
                <a:gdLst>
                  <a:gd name="T0" fmla="*/ 8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0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4 w 25"/>
                  <a:gd name="T15" fmla="*/ 18 h 25"/>
                  <a:gd name="T16" fmla="*/ 8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8" y="25"/>
                    </a:moveTo>
                    <a:cubicBezTo>
                      <a:pt x="8" y="25"/>
                      <a:pt x="7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8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89" name="Freeform 302"/>
              <p:cNvSpPr>
                <a:spLocks/>
              </p:cNvSpPr>
              <p:nvPr/>
            </p:nvSpPr>
            <p:spPr bwMode="auto">
              <a:xfrm>
                <a:off x="3137" y="2981"/>
                <a:ext cx="26" cy="26"/>
              </a:xfrm>
              <a:custGeom>
                <a:avLst/>
                <a:gdLst>
                  <a:gd name="T0" fmla="*/ 9 w 26"/>
                  <a:gd name="T1" fmla="*/ 26 h 26"/>
                  <a:gd name="T2" fmla="*/ 8 w 26"/>
                  <a:gd name="T3" fmla="*/ 25 h 26"/>
                  <a:gd name="T4" fmla="*/ 1 w 26"/>
                  <a:gd name="T5" fmla="*/ 9 h 26"/>
                  <a:gd name="T6" fmla="*/ 1 w 26"/>
                  <a:gd name="T7" fmla="*/ 8 h 26"/>
                  <a:gd name="T8" fmla="*/ 17 w 26"/>
                  <a:gd name="T9" fmla="*/ 1 h 26"/>
                  <a:gd name="T10" fmla="*/ 18 w 26"/>
                  <a:gd name="T11" fmla="*/ 1 h 26"/>
                  <a:gd name="T12" fmla="*/ 25 w 26"/>
                  <a:gd name="T13" fmla="*/ 17 h 26"/>
                  <a:gd name="T14" fmla="*/ 25 w 26"/>
                  <a:gd name="T15" fmla="*/ 18 h 26"/>
                  <a:gd name="T16" fmla="*/ 9 w 26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9" y="26"/>
                    </a:moveTo>
                    <a:cubicBezTo>
                      <a:pt x="9" y="26"/>
                      <a:pt x="8" y="26"/>
                      <a:pt x="8" y="25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8"/>
                      <a:pt x="25" y="18"/>
                      <a:pt x="25" y="18"/>
                    </a:cubicBezTo>
                    <a:lnTo>
                      <a:pt x="9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0" name="Freeform 303"/>
              <p:cNvSpPr>
                <a:spLocks/>
              </p:cNvSpPr>
              <p:nvPr/>
            </p:nvSpPr>
            <p:spPr bwMode="auto">
              <a:xfrm>
                <a:off x="3147" y="3003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8 w 25"/>
                  <a:gd name="T3" fmla="*/ 25 h 25"/>
                  <a:gd name="T4" fmla="*/ 0 w 25"/>
                  <a:gd name="T5" fmla="*/ 9 h 25"/>
                  <a:gd name="T6" fmla="*/ 1 w 25"/>
                  <a:gd name="T7" fmla="*/ 7 h 25"/>
                  <a:gd name="T8" fmla="*/ 17 w 25"/>
                  <a:gd name="T9" fmla="*/ 0 h 25"/>
                  <a:gd name="T10" fmla="*/ 18 w 25"/>
                  <a:gd name="T11" fmla="*/ 1 h 25"/>
                  <a:gd name="T12" fmla="*/ 25 w 25"/>
                  <a:gd name="T13" fmla="*/ 17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8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1" name="Freeform 304"/>
              <p:cNvSpPr>
                <a:spLocks/>
              </p:cNvSpPr>
              <p:nvPr/>
            </p:nvSpPr>
            <p:spPr bwMode="auto">
              <a:xfrm>
                <a:off x="3025" y="2731"/>
                <a:ext cx="30" cy="37"/>
              </a:xfrm>
              <a:custGeom>
                <a:avLst/>
                <a:gdLst>
                  <a:gd name="T0" fmla="*/ 14 w 30"/>
                  <a:gd name="T1" fmla="*/ 36 h 36"/>
                  <a:gd name="T2" fmla="*/ 12 w 30"/>
                  <a:gd name="T3" fmla="*/ 36 h 36"/>
                  <a:gd name="T4" fmla="*/ 0 w 30"/>
                  <a:gd name="T5" fmla="*/ 9 h 36"/>
                  <a:gd name="T6" fmla="*/ 1 w 30"/>
                  <a:gd name="T7" fmla="*/ 8 h 36"/>
                  <a:gd name="T8" fmla="*/ 16 w 30"/>
                  <a:gd name="T9" fmla="*/ 0 h 36"/>
                  <a:gd name="T10" fmla="*/ 18 w 30"/>
                  <a:gd name="T11" fmla="*/ 1 h 36"/>
                  <a:gd name="T12" fmla="*/ 30 w 30"/>
                  <a:gd name="T13" fmla="*/ 28 h 36"/>
                  <a:gd name="T14" fmla="*/ 29 w 30"/>
                  <a:gd name="T15" fmla="*/ 29 h 36"/>
                  <a:gd name="T16" fmla="*/ 14 w 30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6">
                    <a:moveTo>
                      <a:pt x="14" y="36"/>
                    </a:moveTo>
                    <a:cubicBezTo>
                      <a:pt x="13" y="36"/>
                      <a:pt x="12" y="36"/>
                      <a:pt x="12" y="3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9"/>
                      <a:pt x="29" y="29"/>
                    </a:cubicBezTo>
                    <a:lnTo>
                      <a:pt x="14" y="3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2" name="Freeform 305"/>
              <p:cNvSpPr>
                <a:spLocks/>
              </p:cNvSpPr>
              <p:nvPr/>
            </p:nvSpPr>
            <p:spPr bwMode="auto">
              <a:xfrm>
                <a:off x="3174" y="3004"/>
                <a:ext cx="31" cy="36"/>
              </a:xfrm>
              <a:custGeom>
                <a:avLst/>
                <a:gdLst>
                  <a:gd name="T0" fmla="*/ 13 w 30"/>
                  <a:gd name="T1" fmla="*/ 36 h 36"/>
                  <a:gd name="T2" fmla="*/ 12 w 30"/>
                  <a:gd name="T3" fmla="*/ 35 h 36"/>
                  <a:gd name="T4" fmla="*/ 0 w 30"/>
                  <a:gd name="T5" fmla="*/ 9 h 36"/>
                  <a:gd name="T6" fmla="*/ 0 w 30"/>
                  <a:gd name="T7" fmla="*/ 7 h 36"/>
                  <a:gd name="T8" fmla="*/ 16 w 30"/>
                  <a:gd name="T9" fmla="*/ 0 h 36"/>
                  <a:gd name="T10" fmla="*/ 18 w 30"/>
                  <a:gd name="T11" fmla="*/ 1 h 36"/>
                  <a:gd name="T12" fmla="*/ 30 w 30"/>
                  <a:gd name="T13" fmla="*/ 27 h 36"/>
                  <a:gd name="T14" fmla="*/ 29 w 30"/>
                  <a:gd name="T15" fmla="*/ 29 h 36"/>
                  <a:gd name="T16" fmla="*/ 13 w 30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6">
                    <a:moveTo>
                      <a:pt x="13" y="36"/>
                    </a:moveTo>
                    <a:cubicBezTo>
                      <a:pt x="13" y="36"/>
                      <a:pt x="12" y="36"/>
                      <a:pt x="12" y="3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8"/>
                      <a:pt x="30" y="29"/>
                      <a:pt x="29" y="29"/>
                    </a:cubicBezTo>
                    <a:lnTo>
                      <a:pt x="13" y="3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3" name="Freeform 306"/>
              <p:cNvSpPr>
                <a:spLocks/>
              </p:cNvSpPr>
              <p:nvPr/>
            </p:nvSpPr>
            <p:spPr bwMode="auto">
              <a:xfrm>
                <a:off x="3003" y="2741"/>
                <a:ext cx="33" cy="42"/>
              </a:xfrm>
              <a:custGeom>
                <a:avLst/>
                <a:gdLst>
                  <a:gd name="T0" fmla="*/ 16 w 33"/>
                  <a:gd name="T1" fmla="*/ 41 h 41"/>
                  <a:gd name="T2" fmla="*/ 15 w 33"/>
                  <a:gd name="T3" fmla="*/ 40 h 41"/>
                  <a:gd name="T4" fmla="*/ 0 w 33"/>
                  <a:gd name="T5" fmla="*/ 9 h 41"/>
                  <a:gd name="T6" fmla="*/ 1 w 33"/>
                  <a:gd name="T7" fmla="*/ 7 h 41"/>
                  <a:gd name="T8" fmla="*/ 17 w 33"/>
                  <a:gd name="T9" fmla="*/ 0 h 41"/>
                  <a:gd name="T10" fmla="*/ 18 w 33"/>
                  <a:gd name="T11" fmla="*/ 1 h 41"/>
                  <a:gd name="T12" fmla="*/ 33 w 33"/>
                  <a:gd name="T13" fmla="*/ 32 h 41"/>
                  <a:gd name="T14" fmla="*/ 32 w 33"/>
                  <a:gd name="T15" fmla="*/ 34 h 41"/>
                  <a:gd name="T16" fmla="*/ 16 w 33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41">
                    <a:moveTo>
                      <a:pt x="16" y="41"/>
                    </a:moveTo>
                    <a:cubicBezTo>
                      <a:pt x="16" y="41"/>
                      <a:pt x="15" y="41"/>
                      <a:pt x="15" y="4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3"/>
                      <a:pt x="33" y="34"/>
                      <a:pt x="32" y="34"/>
                    </a:cubicBezTo>
                    <a:lnTo>
                      <a:pt x="16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4" name="Freeform 307"/>
              <p:cNvSpPr>
                <a:spLocks/>
              </p:cNvSpPr>
              <p:nvPr/>
            </p:nvSpPr>
            <p:spPr bwMode="auto">
              <a:xfrm>
                <a:off x="2981" y="2752"/>
                <a:ext cx="28" cy="31"/>
              </a:xfrm>
              <a:custGeom>
                <a:avLst/>
                <a:gdLst>
                  <a:gd name="T0" fmla="*/ 11 w 27"/>
                  <a:gd name="T1" fmla="*/ 30 h 31"/>
                  <a:gd name="T2" fmla="*/ 9 w 27"/>
                  <a:gd name="T3" fmla="*/ 30 h 31"/>
                  <a:gd name="T4" fmla="*/ 0 w 27"/>
                  <a:gd name="T5" fmla="*/ 9 h 31"/>
                  <a:gd name="T6" fmla="*/ 0 w 27"/>
                  <a:gd name="T7" fmla="*/ 7 h 31"/>
                  <a:gd name="T8" fmla="*/ 16 w 27"/>
                  <a:gd name="T9" fmla="*/ 0 h 31"/>
                  <a:gd name="T10" fmla="*/ 18 w 27"/>
                  <a:gd name="T11" fmla="*/ 1 h 31"/>
                  <a:gd name="T12" fmla="*/ 27 w 27"/>
                  <a:gd name="T13" fmla="*/ 22 h 31"/>
                  <a:gd name="T14" fmla="*/ 27 w 27"/>
                  <a:gd name="T15" fmla="*/ 23 h 31"/>
                  <a:gd name="T16" fmla="*/ 11 w 27"/>
                  <a:gd name="T17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31">
                    <a:moveTo>
                      <a:pt x="11" y="30"/>
                    </a:moveTo>
                    <a:cubicBezTo>
                      <a:pt x="10" y="31"/>
                      <a:pt x="10" y="30"/>
                      <a:pt x="9" y="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3"/>
                      <a:pt x="27" y="23"/>
                    </a:cubicBezTo>
                    <a:lnTo>
                      <a:pt x="11" y="3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5" name="Freeform 308"/>
              <p:cNvSpPr>
                <a:spLocks/>
              </p:cNvSpPr>
              <p:nvPr/>
            </p:nvSpPr>
            <p:spPr bwMode="auto">
              <a:xfrm>
                <a:off x="3056" y="2743"/>
                <a:ext cx="25" cy="26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7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6" name="Freeform 309"/>
              <p:cNvSpPr>
                <a:spLocks/>
              </p:cNvSpPr>
              <p:nvPr/>
            </p:nvSpPr>
            <p:spPr bwMode="auto">
              <a:xfrm>
                <a:off x="3066" y="2766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8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0 h 25"/>
                  <a:gd name="T12" fmla="*/ 25 w 25"/>
                  <a:gd name="T13" fmla="*/ 16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7" name="Freeform 310"/>
              <p:cNvSpPr>
                <a:spLocks/>
              </p:cNvSpPr>
              <p:nvPr/>
            </p:nvSpPr>
            <p:spPr bwMode="auto">
              <a:xfrm>
                <a:off x="3076" y="2787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5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7 h 25"/>
                  <a:gd name="T14" fmla="*/ 24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8" name="Freeform 311"/>
              <p:cNvSpPr>
                <a:spLocks/>
              </p:cNvSpPr>
              <p:nvPr/>
            </p:nvSpPr>
            <p:spPr bwMode="auto">
              <a:xfrm>
                <a:off x="3085" y="2809"/>
                <a:ext cx="26" cy="25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9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1 h 25"/>
                  <a:gd name="T12" fmla="*/ 26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8" y="0"/>
                      <a:pt x="18" y="1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7"/>
                      <a:pt x="26" y="17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899" name="Freeform 312"/>
              <p:cNvSpPr>
                <a:spLocks/>
              </p:cNvSpPr>
              <p:nvPr/>
            </p:nvSpPr>
            <p:spPr bwMode="auto">
              <a:xfrm>
                <a:off x="3095" y="2830"/>
                <a:ext cx="26" cy="26"/>
              </a:xfrm>
              <a:custGeom>
                <a:avLst/>
                <a:gdLst>
                  <a:gd name="T0" fmla="*/ 9 w 26"/>
                  <a:gd name="T1" fmla="*/ 25 h 26"/>
                  <a:gd name="T2" fmla="*/ 8 w 26"/>
                  <a:gd name="T3" fmla="*/ 25 h 26"/>
                  <a:gd name="T4" fmla="*/ 1 w 26"/>
                  <a:gd name="T5" fmla="*/ 9 h 26"/>
                  <a:gd name="T6" fmla="*/ 1 w 26"/>
                  <a:gd name="T7" fmla="*/ 8 h 26"/>
                  <a:gd name="T8" fmla="*/ 17 w 26"/>
                  <a:gd name="T9" fmla="*/ 1 h 26"/>
                  <a:gd name="T10" fmla="*/ 18 w 26"/>
                  <a:gd name="T11" fmla="*/ 1 h 26"/>
                  <a:gd name="T12" fmla="*/ 25 w 26"/>
                  <a:gd name="T13" fmla="*/ 17 h 26"/>
                  <a:gd name="T14" fmla="*/ 25 w 26"/>
                  <a:gd name="T15" fmla="*/ 18 h 26"/>
                  <a:gd name="T16" fmla="*/ 9 w 26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9" y="25"/>
                    </a:moveTo>
                    <a:cubicBezTo>
                      <a:pt x="9" y="26"/>
                      <a:pt x="8" y="25"/>
                      <a:pt x="8" y="25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0" name="Freeform 313"/>
              <p:cNvSpPr>
                <a:spLocks/>
              </p:cNvSpPr>
              <p:nvPr/>
            </p:nvSpPr>
            <p:spPr bwMode="auto">
              <a:xfrm>
                <a:off x="3105" y="2852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7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1" name="Freeform 314"/>
              <p:cNvSpPr>
                <a:spLocks/>
              </p:cNvSpPr>
              <p:nvPr/>
            </p:nvSpPr>
            <p:spPr bwMode="auto">
              <a:xfrm>
                <a:off x="3115" y="2873"/>
                <a:ext cx="25" cy="26"/>
              </a:xfrm>
              <a:custGeom>
                <a:avLst/>
                <a:gdLst>
                  <a:gd name="T0" fmla="*/ 9 w 25"/>
                  <a:gd name="T1" fmla="*/ 26 h 26"/>
                  <a:gd name="T2" fmla="*/ 7 w 25"/>
                  <a:gd name="T3" fmla="*/ 25 h 26"/>
                  <a:gd name="T4" fmla="*/ 0 w 25"/>
                  <a:gd name="T5" fmla="*/ 9 h 26"/>
                  <a:gd name="T6" fmla="*/ 1 w 25"/>
                  <a:gd name="T7" fmla="*/ 8 h 26"/>
                  <a:gd name="T8" fmla="*/ 16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9 w 25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9" y="26"/>
                    </a:moveTo>
                    <a:cubicBezTo>
                      <a:pt x="8" y="26"/>
                      <a:pt x="7" y="26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8"/>
                      <a:pt x="25" y="18"/>
                      <a:pt x="24" y="18"/>
                    </a:cubicBezTo>
                    <a:lnTo>
                      <a:pt x="9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2" name="Freeform 315"/>
              <p:cNvSpPr>
                <a:spLocks/>
              </p:cNvSpPr>
              <p:nvPr/>
            </p:nvSpPr>
            <p:spPr bwMode="auto">
              <a:xfrm>
                <a:off x="3125" y="2895"/>
                <a:ext cx="25" cy="25"/>
              </a:xfrm>
              <a:custGeom>
                <a:avLst/>
                <a:gdLst>
                  <a:gd name="T0" fmla="*/ 8 w 25"/>
                  <a:gd name="T1" fmla="*/ 25 h 25"/>
                  <a:gd name="T2" fmla="*/ 7 w 25"/>
                  <a:gd name="T3" fmla="*/ 25 h 25"/>
                  <a:gd name="T4" fmla="*/ 0 w 25"/>
                  <a:gd name="T5" fmla="*/ 9 h 25"/>
                  <a:gd name="T6" fmla="*/ 0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7 h 25"/>
                  <a:gd name="T14" fmla="*/ 24 w 25"/>
                  <a:gd name="T15" fmla="*/ 18 h 25"/>
                  <a:gd name="T16" fmla="*/ 8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8" y="25"/>
                    </a:moveTo>
                    <a:cubicBezTo>
                      <a:pt x="8" y="25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8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3" name="Freeform 316"/>
              <p:cNvSpPr>
                <a:spLocks/>
              </p:cNvSpPr>
              <p:nvPr/>
            </p:nvSpPr>
            <p:spPr bwMode="auto">
              <a:xfrm>
                <a:off x="3134" y="2917"/>
                <a:ext cx="26" cy="26"/>
              </a:xfrm>
              <a:custGeom>
                <a:avLst/>
                <a:gdLst>
                  <a:gd name="T0" fmla="*/ 9 w 26"/>
                  <a:gd name="T1" fmla="*/ 25 h 25"/>
                  <a:gd name="T2" fmla="*/ 8 w 26"/>
                  <a:gd name="T3" fmla="*/ 24 h 25"/>
                  <a:gd name="T4" fmla="*/ 1 w 26"/>
                  <a:gd name="T5" fmla="*/ 8 h 25"/>
                  <a:gd name="T6" fmla="*/ 1 w 26"/>
                  <a:gd name="T7" fmla="*/ 7 h 25"/>
                  <a:gd name="T8" fmla="*/ 17 w 26"/>
                  <a:gd name="T9" fmla="*/ 0 h 25"/>
                  <a:gd name="T10" fmla="*/ 18 w 26"/>
                  <a:gd name="T11" fmla="*/ 0 h 25"/>
                  <a:gd name="T12" fmla="*/ 25 w 26"/>
                  <a:gd name="T13" fmla="*/ 16 h 25"/>
                  <a:gd name="T14" fmla="*/ 25 w 26"/>
                  <a:gd name="T15" fmla="*/ 18 h 25"/>
                  <a:gd name="T16" fmla="*/ 9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9" y="25"/>
                    </a:moveTo>
                    <a:cubicBezTo>
                      <a:pt x="9" y="25"/>
                      <a:pt x="8" y="25"/>
                      <a:pt x="8" y="2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7"/>
                      <a:pt x="26" y="17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4" name="Freeform 317"/>
              <p:cNvSpPr>
                <a:spLocks/>
              </p:cNvSpPr>
              <p:nvPr/>
            </p:nvSpPr>
            <p:spPr bwMode="auto">
              <a:xfrm>
                <a:off x="3144" y="2939"/>
                <a:ext cx="26" cy="26"/>
              </a:xfrm>
              <a:custGeom>
                <a:avLst/>
                <a:gdLst>
                  <a:gd name="T0" fmla="*/ 9 w 26"/>
                  <a:gd name="T1" fmla="*/ 25 h 26"/>
                  <a:gd name="T2" fmla="*/ 8 w 26"/>
                  <a:gd name="T3" fmla="*/ 25 h 26"/>
                  <a:gd name="T4" fmla="*/ 0 w 26"/>
                  <a:gd name="T5" fmla="*/ 9 h 26"/>
                  <a:gd name="T6" fmla="*/ 1 w 26"/>
                  <a:gd name="T7" fmla="*/ 8 h 26"/>
                  <a:gd name="T8" fmla="*/ 17 w 26"/>
                  <a:gd name="T9" fmla="*/ 0 h 26"/>
                  <a:gd name="T10" fmla="*/ 18 w 26"/>
                  <a:gd name="T11" fmla="*/ 1 h 26"/>
                  <a:gd name="T12" fmla="*/ 25 w 26"/>
                  <a:gd name="T13" fmla="*/ 17 h 26"/>
                  <a:gd name="T14" fmla="*/ 25 w 26"/>
                  <a:gd name="T15" fmla="*/ 18 h 26"/>
                  <a:gd name="T16" fmla="*/ 9 w 26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9" y="25"/>
                    </a:moveTo>
                    <a:cubicBezTo>
                      <a:pt x="8" y="26"/>
                      <a:pt x="8" y="25"/>
                      <a:pt x="8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5" y="18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5" name="Freeform 318"/>
              <p:cNvSpPr>
                <a:spLocks/>
              </p:cNvSpPr>
              <p:nvPr/>
            </p:nvSpPr>
            <p:spPr bwMode="auto">
              <a:xfrm>
                <a:off x="3154" y="2961"/>
                <a:ext cx="25" cy="25"/>
              </a:xfrm>
              <a:custGeom>
                <a:avLst/>
                <a:gdLst>
                  <a:gd name="T0" fmla="*/ 9 w 25"/>
                  <a:gd name="T1" fmla="*/ 25 h 25"/>
                  <a:gd name="T2" fmla="*/ 7 w 25"/>
                  <a:gd name="T3" fmla="*/ 24 h 25"/>
                  <a:gd name="T4" fmla="*/ 0 w 25"/>
                  <a:gd name="T5" fmla="*/ 9 h 25"/>
                  <a:gd name="T6" fmla="*/ 1 w 25"/>
                  <a:gd name="T7" fmla="*/ 7 h 25"/>
                  <a:gd name="T8" fmla="*/ 16 w 25"/>
                  <a:gd name="T9" fmla="*/ 0 h 25"/>
                  <a:gd name="T10" fmla="*/ 18 w 25"/>
                  <a:gd name="T11" fmla="*/ 1 h 25"/>
                  <a:gd name="T12" fmla="*/ 25 w 25"/>
                  <a:gd name="T13" fmla="*/ 16 h 25"/>
                  <a:gd name="T14" fmla="*/ 25 w 25"/>
                  <a:gd name="T15" fmla="*/ 18 h 25"/>
                  <a:gd name="T16" fmla="*/ 9 w 25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9" y="25"/>
                    </a:moveTo>
                    <a:cubicBezTo>
                      <a:pt x="8" y="25"/>
                      <a:pt x="8" y="25"/>
                      <a:pt x="7" y="2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6" name="Freeform 319"/>
              <p:cNvSpPr>
                <a:spLocks/>
              </p:cNvSpPr>
              <p:nvPr/>
            </p:nvSpPr>
            <p:spPr bwMode="auto">
              <a:xfrm>
                <a:off x="3164" y="2982"/>
                <a:ext cx="25" cy="26"/>
              </a:xfrm>
              <a:custGeom>
                <a:avLst/>
                <a:gdLst>
                  <a:gd name="T0" fmla="*/ 9 w 25"/>
                  <a:gd name="T1" fmla="*/ 25 h 26"/>
                  <a:gd name="T2" fmla="*/ 7 w 25"/>
                  <a:gd name="T3" fmla="*/ 25 h 26"/>
                  <a:gd name="T4" fmla="*/ 0 w 25"/>
                  <a:gd name="T5" fmla="*/ 9 h 26"/>
                  <a:gd name="T6" fmla="*/ 1 w 25"/>
                  <a:gd name="T7" fmla="*/ 8 h 26"/>
                  <a:gd name="T8" fmla="*/ 16 w 25"/>
                  <a:gd name="T9" fmla="*/ 1 h 26"/>
                  <a:gd name="T10" fmla="*/ 18 w 25"/>
                  <a:gd name="T11" fmla="*/ 1 h 26"/>
                  <a:gd name="T12" fmla="*/ 25 w 25"/>
                  <a:gd name="T13" fmla="*/ 17 h 26"/>
                  <a:gd name="T14" fmla="*/ 24 w 25"/>
                  <a:gd name="T15" fmla="*/ 18 h 26"/>
                  <a:gd name="T16" fmla="*/ 9 w 25"/>
                  <a:gd name="T17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9" y="25"/>
                    </a:moveTo>
                    <a:cubicBezTo>
                      <a:pt x="8" y="26"/>
                      <a:pt x="7" y="25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8" y="1"/>
                      <a:pt x="18" y="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8"/>
                      <a:pt x="24" y="18"/>
                    </a:cubicBezTo>
                    <a:lnTo>
                      <a:pt x="9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7" name="Freeform 320"/>
              <p:cNvSpPr>
                <a:spLocks/>
              </p:cNvSpPr>
              <p:nvPr/>
            </p:nvSpPr>
            <p:spPr bwMode="auto">
              <a:xfrm>
                <a:off x="3080" y="3037"/>
                <a:ext cx="17" cy="22"/>
              </a:xfrm>
              <a:custGeom>
                <a:avLst/>
                <a:gdLst>
                  <a:gd name="T0" fmla="*/ 9 w 17"/>
                  <a:gd name="T1" fmla="*/ 0 h 22"/>
                  <a:gd name="T2" fmla="*/ 1 w 17"/>
                  <a:gd name="T3" fmla="*/ 4 h 22"/>
                  <a:gd name="T4" fmla="*/ 0 w 17"/>
                  <a:gd name="T5" fmla="*/ 5 h 22"/>
                  <a:gd name="T6" fmla="*/ 0 w 17"/>
                  <a:gd name="T7" fmla="*/ 6 h 22"/>
                  <a:gd name="T8" fmla="*/ 7 w 17"/>
                  <a:gd name="T9" fmla="*/ 21 h 22"/>
                  <a:gd name="T10" fmla="*/ 8 w 17"/>
                  <a:gd name="T11" fmla="*/ 22 h 22"/>
                  <a:gd name="T12" fmla="*/ 9 w 17"/>
                  <a:gd name="T13" fmla="*/ 22 h 22"/>
                  <a:gd name="T14" fmla="*/ 17 w 17"/>
                  <a:gd name="T15" fmla="*/ 18 h 22"/>
                  <a:gd name="T16" fmla="*/ 9 w 17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2">
                    <a:moveTo>
                      <a:pt x="9" y="0"/>
                    </a:move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7" y="21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17" y="18"/>
                    </a:lnTo>
                    <a:lnTo>
                      <a:pt x="9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8" name="Freeform 321"/>
              <p:cNvSpPr>
                <a:spLocks/>
              </p:cNvSpPr>
              <p:nvPr/>
            </p:nvSpPr>
            <p:spPr bwMode="auto">
              <a:xfrm>
                <a:off x="3090" y="3033"/>
                <a:ext cx="18" cy="21"/>
              </a:xfrm>
              <a:custGeom>
                <a:avLst/>
                <a:gdLst>
                  <a:gd name="T0" fmla="*/ 8 w 18"/>
                  <a:gd name="T1" fmla="*/ 21 h 21"/>
                  <a:gd name="T2" fmla="*/ 17 w 18"/>
                  <a:gd name="T3" fmla="*/ 18 h 21"/>
                  <a:gd name="T4" fmla="*/ 18 w 18"/>
                  <a:gd name="T5" fmla="*/ 17 h 21"/>
                  <a:gd name="T6" fmla="*/ 18 w 18"/>
                  <a:gd name="T7" fmla="*/ 16 h 21"/>
                  <a:gd name="T8" fmla="*/ 10 w 18"/>
                  <a:gd name="T9" fmla="*/ 0 h 21"/>
                  <a:gd name="T10" fmla="*/ 10 w 18"/>
                  <a:gd name="T11" fmla="*/ 0 h 21"/>
                  <a:gd name="T12" fmla="*/ 9 w 18"/>
                  <a:gd name="T13" fmla="*/ 0 h 21"/>
                  <a:gd name="T14" fmla="*/ 0 w 18"/>
                  <a:gd name="T15" fmla="*/ 4 h 21"/>
                  <a:gd name="T16" fmla="*/ 8 w 18"/>
                  <a:gd name="T1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1">
                    <a:moveTo>
                      <a:pt x="8" y="21"/>
                    </a:moveTo>
                    <a:lnTo>
                      <a:pt x="17" y="18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0" y="4"/>
                    </a:lnTo>
                    <a:lnTo>
                      <a:pt x="8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09" name="Freeform 322"/>
              <p:cNvSpPr>
                <a:spLocks/>
              </p:cNvSpPr>
              <p:nvPr/>
            </p:nvSpPr>
            <p:spPr bwMode="auto">
              <a:xfrm>
                <a:off x="3138" y="3025"/>
                <a:ext cx="44" cy="35"/>
              </a:xfrm>
              <a:custGeom>
                <a:avLst/>
                <a:gdLst>
                  <a:gd name="T0" fmla="*/ 37 w 44"/>
                  <a:gd name="T1" fmla="*/ 0 h 35"/>
                  <a:gd name="T2" fmla="*/ 36 w 44"/>
                  <a:gd name="T3" fmla="*/ 0 h 35"/>
                  <a:gd name="T4" fmla="*/ 35 w 44"/>
                  <a:gd name="T5" fmla="*/ 0 h 35"/>
                  <a:gd name="T6" fmla="*/ 20 w 44"/>
                  <a:gd name="T7" fmla="*/ 7 h 35"/>
                  <a:gd name="T8" fmla="*/ 19 w 44"/>
                  <a:gd name="T9" fmla="*/ 8 h 35"/>
                  <a:gd name="T10" fmla="*/ 19 w 44"/>
                  <a:gd name="T11" fmla="*/ 8 h 35"/>
                  <a:gd name="T12" fmla="*/ 21 w 44"/>
                  <a:gd name="T13" fmla="*/ 13 h 35"/>
                  <a:gd name="T14" fmla="*/ 0 w 44"/>
                  <a:gd name="T15" fmla="*/ 22 h 35"/>
                  <a:gd name="T16" fmla="*/ 0 w 44"/>
                  <a:gd name="T17" fmla="*/ 23 h 35"/>
                  <a:gd name="T18" fmla="*/ 0 w 44"/>
                  <a:gd name="T19" fmla="*/ 23 h 35"/>
                  <a:gd name="T20" fmla="*/ 5 w 44"/>
                  <a:gd name="T21" fmla="*/ 34 h 35"/>
                  <a:gd name="T22" fmla="*/ 5 w 44"/>
                  <a:gd name="T23" fmla="*/ 35 h 35"/>
                  <a:gd name="T24" fmla="*/ 6 w 44"/>
                  <a:gd name="T25" fmla="*/ 34 h 35"/>
                  <a:gd name="T26" fmla="*/ 43 w 44"/>
                  <a:gd name="T27" fmla="*/ 18 h 35"/>
                  <a:gd name="T28" fmla="*/ 44 w 44"/>
                  <a:gd name="T29" fmla="*/ 17 h 35"/>
                  <a:gd name="T30" fmla="*/ 44 w 44"/>
                  <a:gd name="T31" fmla="*/ 16 h 35"/>
                  <a:gd name="T32" fmla="*/ 37 w 44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5">
                    <a:moveTo>
                      <a:pt x="37" y="0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20" y="7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21" y="13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6" y="34"/>
                    </a:lnTo>
                    <a:lnTo>
                      <a:pt x="43" y="18"/>
                    </a:lnTo>
                    <a:lnTo>
                      <a:pt x="44" y="17"/>
                    </a:lnTo>
                    <a:lnTo>
                      <a:pt x="44" y="16"/>
                    </a:lnTo>
                    <a:lnTo>
                      <a:pt x="37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0" name="Freeform 323"/>
              <p:cNvSpPr>
                <a:spLocks/>
              </p:cNvSpPr>
              <p:nvPr/>
            </p:nvSpPr>
            <p:spPr bwMode="auto">
              <a:xfrm>
                <a:off x="4379" y="2398"/>
                <a:ext cx="28" cy="20"/>
              </a:xfrm>
              <a:custGeom>
                <a:avLst/>
                <a:gdLst>
                  <a:gd name="T0" fmla="*/ 27 w 28"/>
                  <a:gd name="T1" fmla="*/ 16 h 20"/>
                  <a:gd name="T2" fmla="*/ 24 w 28"/>
                  <a:gd name="T3" fmla="*/ 20 h 20"/>
                  <a:gd name="T4" fmla="*/ 19 w 28"/>
                  <a:gd name="T5" fmla="*/ 20 h 20"/>
                  <a:gd name="T6" fmla="*/ 0 w 28"/>
                  <a:gd name="T7" fmla="*/ 12 h 20"/>
                  <a:gd name="T8" fmla="*/ 5 w 28"/>
                  <a:gd name="T9" fmla="*/ 0 h 20"/>
                  <a:gd name="T10" fmla="*/ 24 w 28"/>
                  <a:gd name="T11" fmla="*/ 7 h 20"/>
                  <a:gd name="T12" fmla="*/ 27 w 28"/>
                  <a:gd name="T13" fmla="*/ 11 h 20"/>
                  <a:gd name="T14" fmla="*/ 27 w 28"/>
                  <a:gd name="T15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0">
                    <a:moveTo>
                      <a:pt x="27" y="16"/>
                    </a:moveTo>
                    <a:cubicBezTo>
                      <a:pt x="27" y="17"/>
                      <a:pt x="26" y="19"/>
                      <a:pt x="24" y="20"/>
                    </a:cubicBezTo>
                    <a:cubicBezTo>
                      <a:pt x="22" y="20"/>
                      <a:pt x="20" y="20"/>
                      <a:pt x="19" y="2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8"/>
                      <a:pt x="27" y="9"/>
                      <a:pt x="27" y="11"/>
                    </a:cubicBezTo>
                    <a:cubicBezTo>
                      <a:pt x="28" y="12"/>
                      <a:pt x="28" y="14"/>
                      <a:pt x="27" y="1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1" name="Freeform 324"/>
              <p:cNvSpPr>
                <a:spLocks/>
              </p:cNvSpPr>
              <p:nvPr/>
            </p:nvSpPr>
            <p:spPr bwMode="auto">
              <a:xfrm>
                <a:off x="4379" y="2398"/>
                <a:ext cx="12" cy="15"/>
              </a:xfrm>
              <a:custGeom>
                <a:avLst/>
                <a:gdLst>
                  <a:gd name="T0" fmla="*/ 5 w 12"/>
                  <a:gd name="T1" fmla="*/ 0 h 15"/>
                  <a:gd name="T2" fmla="*/ 0 w 12"/>
                  <a:gd name="T3" fmla="*/ 12 h 15"/>
                  <a:gd name="T4" fmla="*/ 7 w 12"/>
                  <a:gd name="T5" fmla="*/ 15 h 15"/>
                  <a:gd name="T6" fmla="*/ 12 w 12"/>
                  <a:gd name="T7" fmla="*/ 2 h 15"/>
                  <a:gd name="T8" fmla="*/ 5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5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1"/>
                      <a:pt x="11" y="7"/>
                      <a:pt x="12" y="2"/>
                    </a:cubicBezTo>
                    <a:lnTo>
                      <a:pt x="5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2" name="Freeform 325"/>
              <p:cNvSpPr>
                <a:spLocks/>
              </p:cNvSpPr>
              <p:nvPr/>
            </p:nvSpPr>
            <p:spPr bwMode="auto">
              <a:xfrm>
                <a:off x="4299" y="2344"/>
                <a:ext cx="90" cy="90"/>
              </a:xfrm>
              <a:custGeom>
                <a:avLst/>
                <a:gdLst>
                  <a:gd name="T0" fmla="*/ 86 w 89"/>
                  <a:gd name="T1" fmla="*/ 49 h 89"/>
                  <a:gd name="T2" fmla="*/ 40 w 89"/>
                  <a:gd name="T3" fmla="*/ 86 h 89"/>
                  <a:gd name="T4" fmla="*/ 3 w 89"/>
                  <a:gd name="T5" fmla="*/ 40 h 89"/>
                  <a:gd name="T6" fmla="*/ 49 w 89"/>
                  <a:gd name="T7" fmla="*/ 3 h 89"/>
                  <a:gd name="T8" fmla="*/ 86 w 89"/>
                  <a:gd name="T9" fmla="*/ 4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89">
                    <a:moveTo>
                      <a:pt x="86" y="49"/>
                    </a:moveTo>
                    <a:cubicBezTo>
                      <a:pt x="84" y="72"/>
                      <a:pt x="63" y="89"/>
                      <a:pt x="40" y="86"/>
                    </a:cubicBezTo>
                    <a:cubicBezTo>
                      <a:pt x="17" y="84"/>
                      <a:pt x="0" y="63"/>
                      <a:pt x="3" y="40"/>
                    </a:cubicBezTo>
                    <a:cubicBezTo>
                      <a:pt x="5" y="17"/>
                      <a:pt x="26" y="0"/>
                      <a:pt x="49" y="3"/>
                    </a:cubicBezTo>
                    <a:cubicBezTo>
                      <a:pt x="72" y="5"/>
                      <a:pt x="89" y="26"/>
                      <a:pt x="86" y="4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3" name="Freeform 326"/>
              <p:cNvSpPr>
                <a:spLocks/>
              </p:cNvSpPr>
              <p:nvPr/>
            </p:nvSpPr>
            <p:spPr bwMode="auto">
              <a:xfrm>
                <a:off x="4306" y="2351"/>
                <a:ext cx="76" cy="76"/>
              </a:xfrm>
              <a:custGeom>
                <a:avLst/>
                <a:gdLst>
                  <a:gd name="T0" fmla="*/ 73 w 75"/>
                  <a:gd name="T1" fmla="*/ 41 h 75"/>
                  <a:gd name="T2" fmla="*/ 34 w 75"/>
                  <a:gd name="T3" fmla="*/ 72 h 75"/>
                  <a:gd name="T4" fmla="*/ 2 w 75"/>
                  <a:gd name="T5" fmla="*/ 33 h 75"/>
                  <a:gd name="T6" fmla="*/ 41 w 75"/>
                  <a:gd name="T7" fmla="*/ 2 h 75"/>
                  <a:gd name="T8" fmla="*/ 73 w 75"/>
                  <a:gd name="T9" fmla="*/ 4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73" y="41"/>
                    </a:moveTo>
                    <a:cubicBezTo>
                      <a:pt x="70" y="61"/>
                      <a:pt x="53" y="75"/>
                      <a:pt x="34" y="72"/>
                    </a:cubicBezTo>
                    <a:cubicBezTo>
                      <a:pt x="14" y="70"/>
                      <a:pt x="0" y="53"/>
                      <a:pt x="2" y="33"/>
                    </a:cubicBezTo>
                    <a:cubicBezTo>
                      <a:pt x="5" y="14"/>
                      <a:pt x="22" y="0"/>
                      <a:pt x="41" y="2"/>
                    </a:cubicBezTo>
                    <a:cubicBezTo>
                      <a:pt x="61" y="4"/>
                      <a:pt x="75" y="22"/>
                      <a:pt x="73" y="4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4" name="Freeform 327"/>
              <p:cNvSpPr>
                <a:spLocks/>
              </p:cNvSpPr>
              <p:nvPr/>
            </p:nvSpPr>
            <p:spPr bwMode="auto">
              <a:xfrm>
                <a:off x="4307" y="2351"/>
                <a:ext cx="69" cy="66"/>
              </a:xfrm>
              <a:custGeom>
                <a:avLst/>
                <a:gdLst>
                  <a:gd name="T0" fmla="*/ 10 w 68"/>
                  <a:gd name="T1" fmla="*/ 45 h 65"/>
                  <a:gd name="T2" fmla="*/ 49 w 68"/>
                  <a:gd name="T3" fmla="*/ 13 h 65"/>
                  <a:gd name="T4" fmla="*/ 68 w 68"/>
                  <a:gd name="T5" fmla="*/ 21 h 65"/>
                  <a:gd name="T6" fmla="*/ 40 w 68"/>
                  <a:gd name="T7" fmla="*/ 2 h 65"/>
                  <a:gd name="T8" fmla="*/ 1 w 68"/>
                  <a:gd name="T9" fmla="*/ 33 h 65"/>
                  <a:gd name="T10" fmla="*/ 14 w 68"/>
                  <a:gd name="T11" fmla="*/ 65 h 65"/>
                  <a:gd name="T12" fmla="*/ 10 w 68"/>
                  <a:gd name="T13" fmla="*/ 4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5">
                    <a:moveTo>
                      <a:pt x="10" y="45"/>
                    </a:moveTo>
                    <a:cubicBezTo>
                      <a:pt x="12" y="25"/>
                      <a:pt x="30" y="11"/>
                      <a:pt x="49" y="13"/>
                    </a:cubicBezTo>
                    <a:cubicBezTo>
                      <a:pt x="56" y="14"/>
                      <a:pt x="63" y="17"/>
                      <a:pt x="68" y="21"/>
                    </a:cubicBezTo>
                    <a:cubicBezTo>
                      <a:pt x="63" y="11"/>
                      <a:pt x="53" y="4"/>
                      <a:pt x="40" y="2"/>
                    </a:cubicBezTo>
                    <a:cubicBezTo>
                      <a:pt x="21" y="0"/>
                      <a:pt x="4" y="14"/>
                      <a:pt x="1" y="33"/>
                    </a:cubicBezTo>
                    <a:cubicBezTo>
                      <a:pt x="0" y="46"/>
                      <a:pt x="5" y="57"/>
                      <a:pt x="14" y="65"/>
                    </a:cubicBezTo>
                    <a:cubicBezTo>
                      <a:pt x="11" y="59"/>
                      <a:pt x="10" y="52"/>
                      <a:pt x="10" y="4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5" name="Freeform 328"/>
              <p:cNvSpPr>
                <a:spLocks/>
              </p:cNvSpPr>
              <p:nvPr/>
            </p:nvSpPr>
            <p:spPr bwMode="auto">
              <a:xfrm>
                <a:off x="3047" y="2616"/>
                <a:ext cx="24" cy="25"/>
              </a:xfrm>
              <a:custGeom>
                <a:avLst/>
                <a:gdLst>
                  <a:gd name="T0" fmla="*/ 2 w 24"/>
                  <a:gd name="T1" fmla="*/ 1 h 25"/>
                  <a:gd name="T2" fmla="*/ 6 w 24"/>
                  <a:gd name="T3" fmla="*/ 0 h 25"/>
                  <a:gd name="T4" fmla="*/ 11 w 24"/>
                  <a:gd name="T5" fmla="*/ 2 h 25"/>
                  <a:gd name="T6" fmla="*/ 24 w 24"/>
                  <a:gd name="T7" fmla="*/ 16 h 25"/>
                  <a:gd name="T8" fmla="*/ 15 w 24"/>
                  <a:gd name="T9" fmla="*/ 25 h 25"/>
                  <a:gd name="T10" fmla="*/ 1 w 24"/>
                  <a:gd name="T11" fmla="*/ 11 h 25"/>
                  <a:gd name="T12" fmla="*/ 0 w 24"/>
                  <a:gd name="T13" fmla="*/ 6 h 25"/>
                  <a:gd name="T14" fmla="*/ 2 w 24"/>
                  <a:gd name="T1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25">
                    <a:moveTo>
                      <a:pt x="2" y="1"/>
                    </a:moveTo>
                    <a:cubicBezTo>
                      <a:pt x="3" y="0"/>
                      <a:pt x="4" y="0"/>
                      <a:pt x="6" y="0"/>
                    </a:cubicBezTo>
                    <a:cubicBezTo>
                      <a:pt x="8" y="0"/>
                      <a:pt x="10" y="0"/>
                      <a:pt x="11" y="2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9"/>
                      <a:pt x="0" y="8"/>
                      <a:pt x="0" y="6"/>
                    </a:cubicBezTo>
                    <a:cubicBezTo>
                      <a:pt x="0" y="4"/>
                      <a:pt x="0" y="3"/>
                      <a:pt x="2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6" name="Freeform 329"/>
              <p:cNvSpPr>
                <a:spLocks/>
              </p:cNvSpPr>
              <p:nvPr/>
            </p:nvSpPr>
            <p:spPr bwMode="auto">
              <a:xfrm>
                <a:off x="3057" y="2627"/>
                <a:ext cx="14" cy="14"/>
              </a:xfrm>
              <a:custGeom>
                <a:avLst/>
                <a:gdLst>
                  <a:gd name="T0" fmla="*/ 5 w 14"/>
                  <a:gd name="T1" fmla="*/ 14 h 14"/>
                  <a:gd name="T2" fmla="*/ 14 w 14"/>
                  <a:gd name="T3" fmla="*/ 5 h 14"/>
                  <a:gd name="T4" fmla="*/ 9 w 14"/>
                  <a:gd name="T5" fmla="*/ 0 h 14"/>
                  <a:gd name="T6" fmla="*/ 0 w 14"/>
                  <a:gd name="T7" fmla="*/ 9 h 14"/>
                  <a:gd name="T8" fmla="*/ 5 w 14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5" y="14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2"/>
                      <a:pt x="3" y="5"/>
                      <a:pt x="0" y="9"/>
                    </a:cubicBezTo>
                    <a:lnTo>
                      <a:pt x="5" y="1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7" name="Freeform 330"/>
              <p:cNvSpPr>
                <a:spLocks/>
              </p:cNvSpPr>
              <p:nvPr/>
            </p:nvSpPr>
            <p:spPr bwMode="auto">
              <a:xfrm>
                <a:off x="3046" y="2618"/>
                <a:ext cx="94" cy="93"/>
              </a:xfrm>
              <a:custGeom>
                <a:avLst/>
                <a:gdLst>
                  <a:gd name="T0" fmla="*/ 12 w 94"/>
                  <a:gd name="T1" fmla="*/ 25 h 93"/>
                  <a:gd name="T2" fmla="*/ 68 w 94"/>
                  <a:gd name="T3" fmla="*/ 11 h 93"/>
                  <a:gd name="T4" fmla="*/ 82 w 94"/>
                  <a:gd name="T5" fmla="*/ 68 h 93"/>
                  <a:gd name="T6" fmla="*/ 26 w 94"/>
                  <a:gd name="T7" fmla="*/ 81 h 93"/>
                  <a:gd name="T8" fmla="*/ 12 w 94"/>
                  <a:gd name="T9" fmla="*/ 2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3">
                    <a:moveTo>
                      <a:pt x="12" y="25"/>
                    </a:moveTo>
                    <a:cubicBezTo>
                      <a:pt x="24" y="6"/>
                      <a:pt x="49" y="0"/>
                      <a:pt x="68" y="11"/>
                    </a:cubicBezTo>
                    <a:cubicBezTo>
                      <a:pt x="88" y="23"/>
                      <a:pt x="94" y="48"/>
                      <a:pt x="82" y="68"/>
                    </a:cubicBezTo>
                    <a:cubicBezTo>
                      <a:pt x="70" y="87"/>
                      <a:pt x="45" y="93"/>
                      <a:pt x="26" y="81"/>
                    </a:cubicBezTo>
                    <a:cubicBezTo>
                      <a:pt x="7" y="70"/>
                      <a:pt x="0" y="44"/>
                      <a:pt x="12" y="2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8" name="Freeform 331"/>
              <p:cNvSpPr>
                <a:spLocks/>
              </p:cNvSpPr>
              <p:nvPr/>
            </p:nvSpPr>
            <p:spPr bwMode="auto">
              <a:xfrm>
                <a:off x="3054" y="2625"/>
                <a:ext cx="78" cy="79"/>
              </a:xfrm>
              <a:custGeom>
                <a:avLst/>
                <a:gdLst>
                  <a:gd name="T0" fmla="*/ 10 w 78"/>
                  <a:gd name="T1" fmla="*/ 22 h 79"/>
                  <a:gd name="T2" fmla="*/ 57 w 78"/>
                  <a:gd name="T3" fmla="*/ 10 h 79"/>
                  <a:gd name="T4" fmla="*/ 69 w 78"/>
                  <a:gd name="T5" fmla="*/ 57 h 79"/>
                  <a:gd name="T6" fmla="*/ 21 w 78"/>
                  <a:gd name="T7" fmla="*/ 69 h 79"/>
                  <a:gd name="T8" fmla="*/ 10 w 78"/>
                  <a:gd name="T9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10" y="22"/>
                    </a:moveTo>
                    <a:cubicBezTo>
                      <a:pt x="20" y="5"/>
                      <a:pt x="41" y="0"/>
                      <a:pt x="57" y="10"/>
                    </a:cubicBezTo>
                    <a:cubicBezTo>
                      <a:pt x="73" y="20"/>
                      <a:pt x="78" y="41"/>
                      <a:pt x="69" y="57"/>
                    </a:cubicBezTo>
                    <a:cubicBezTo>
                      <a:pt x="59" y="73"/>
                      <a:pt x="38" y="79"/>
                      <a:pt x="21" y="69"/>
                    </a:cubicBezTo>
                    <a:cubicBezTo>
                      <a:pt x="5" y="59"/>
                      <a:pt x="0" y="38"/>
                      <a:pt x="10" y="2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19" name="Freeform 332"/>
              <p:cNvSpPr>
                <a:spLocks/>
              </p:cNvSpPr>
              <p:nvPr/>
            </p:nvSpPr>
            <p:spPr bwMode="auto">
              <a:xfrm>
                <a:off x="3059" y="2650"/>
                <a:ext cx="70" cy="54"/>
              </a:xfrm>
              <a:custGeom>
                <a:avLst/>
                <a:gdLst>
                  <a:gd name="T0" fmla="*/ 60 w 70"/>
                  <a:gd name="T1" fmla="*/ 19 h 54"/>
                  <a:gd name="T2" fmla="*/ 13 w 70"/>
                  <a:gd name="T3" fmla="*/ 30 h 54"/>
                  <a:gd name="T4" fmla="*/ 0 w 70"/>
                  <a:gd name="T5" fmla="*/ 16 h 54"/>
                  <a:gd name="T6" fmla="*/ 16 w 70"/>
                  <a:gd name="T7" fmla="*/ 44 h 54"/>
                  <a:gd name="T8" fmla="*/ 64 w 70"/>
                  <a:gd name="T9" fmla="*/ 32 h 54"/>
                  <a:gd name="T10" fmla="*/ 65 w 70"/>
                  <a:gd name="T11" fmla="*/ 0 h 54"/>
                  <a:gd name="T12" fmla="*/ 60 w 70"/>
                  <a:gd name="T1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54">
                    <a:moveTo>
                      <a:pt x="60" y="19"/>
                    </a:moveTo>
                    <a:cubicBezTo>
                      <a:pt x="50" y="35"/>
                      <a:pt x="29" y="40"/>
                      <a:pt x="13" y="30"/>
                    </a:cubicBezTo>
                    <a:cubicBezTo>
                      <a:pt x="7" y="27"/>
                      <a:pt x="3" y="21"/>
                      <a:pt x="0" y="16"/>
                    </a:cubicBezTo>
                    <a:cubicBezTo>
                      <a:pt x="0" y="27"/>
                      <a:pt x="6" y="37"/>
                      <a:pt x="16" y="44"/>
                    </a:cubicBezTo>
                    <a:cubicBezTo>
                      <a:pt x="33" y="54"/>
                      <a:pt x="54" y="48"/>
                      <a:pt x="64" y="32"/>
                    </a:cubicBezTo>
                    <a:cubicBezTo>
                      <a:pt x="70" y="22"/>
                      <a:pt x="70" y="10"/>
                      <a:pt x="65" y="0"/>
                    </a:cubicBezTo>
                    <a:cubicBezTo>
                      <a:pt x="65" y="6"/>
                      <a:pt x="64" y="13"/>
                      <a:pt x="60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0" name="Freeform 333"/>
              <p:cNvSpPr>
                <a:spLocks/>
              </p:cNvSpPr>
              <p:nvPr/>
            </p:nvSpPr>
            <p:spPr bwMode="auto">
              <a:xfrm>
                <a:off x="4317" y="2793"/>
                <a:ext cx="25" cy="24"/>
              </a:xfrm>
              <a:custGeom>
                <a:avLst/>
                <a:gdLst>
                  <a:gd name="T0" fmla="*/ 1 w 25"/>
                  <a:gd name="T1" fmla="*/ 2 h 24"/>
                  <a:gd name="T2" fmla="*/ 6 w 25"/>
                  <a:gd name="T3" fmla="*/ 0 h 24"/>
                  <a:gd name="T4" fmla="*/ 10 w 25"/>
                  <a:gd name="T5" fmla="*/ 1 h 24"/>
                  <a:gd name="T6" fmla="*/ 25 w 25"/>
                  <a:gd name="T7" fmla="*/ 14 h 24"/>
                  <a:gd name="T8" fmla="*/ 17 w 25"/>
                  <a:gd name="T9" fmla="*/ 24 h 24"/>
                  <a:gd name="T10" fmla="*/ 2 w 25"/>
                  <a:gd name="T11" fmla="*/ 11 h 24"/>
                  <a:gd name="T12" fmla="*/ 0 w 25"/>
                  <a:gd name="T13" fmla="*/ 7 h 24"/>
                  <a:gd name="T14" fmla="*/ 1 w 25"/>
                  <a:gd name="T15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4">
                    <a:moveTo>
                      <a:pt x="1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1" name="Freeform 334"/>
              <p:cNvSpPr>
                <a:spLocks/>
              </p:cNvSpPr>
              <p:nvPr/>
            </p:nvSpPr>
            <p:spPr bwMode="auto">
              <a:xfrm>
                <a:off x="4328" y="2802"/>
                <a:ext cx="14" cy="15"/>
              </a:xfrm>
              <a:custGeom>
                <a:avLst/>
                <a:gdLst>
                  <a:gd name="T0" fmla="*/ 6 w 14"/>
                  <a:gd name="T1" fmla="*/ 15 h 15"/>
                  <a:gd name="T2" fmla="*/ 14 w 14"/>
                  <a:gd name="T3" fmla="*/ 5 h 15"/>
                  <a:gd name="T4" fmla="*/ 9 w 14"/>
                  <a:gd name="T5" fmla="*/ 0 h 15"/>
                  <a:gd name="T6" fmla="*/ 0 w 14"/>
                  <a:gd name="T7" fmla="*/ 10 h 15"/>
                  <a:gd name="T8" fmla="*/ 6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6" y="1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3"/>
                      <a:pt x="3" y="7"/>
                      <a:pt x="0" y="10"/>
                    </a:cubicBezTo>
                    <a:lnTo>
                      <a:pt x="6" y="1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2" name="Freeform 335"/>
              <p:cNvSpPr>
                <a:spLocks/>
              </p:cNvSpPr>
              <p:nvPr/>
            </p:nvSpPr>
            <p:spPr bwMode="auto">
              <a:xfrm>
                <a:off x="4321" y="2790"/>
                <a:ext cx="94" cy="93"/>
              </a:xfrm>
              <a:custGeom>
                <a:avLst/>
                <a:gdLst>
                  <a:gd name="T0" fmla="*/ 10 w 93"/>
                  <a:gd name="T1" fmla="*/ 30 h 93"/>
                  <a:gd name="T2" fmla="*/ 64 w 93"/>
                  <a:gd name="T3" fmla="*/ 10 h 93"/>
                  <a:gd name="T4" fmla="*/ 84 w 93"/>
                  <a:gd name="T5" fmla="*/ 64 h 93"/>
                  <a:gd name="T6" fmla="*/ 30 w 93"/>
                  <a:gd name="T7" fmla="*/ 84 h 93"/>
                  <a:gd name="T8" fmla="*/ 10 w 93"/>
                  <a:gd name="T9" fmla="*/ 3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3">
                    <a:moveTo>
                      <a:pt x="10" y="30"/>
                    </a:moveTo>
                    <a:cubicBezTo>
                      <a:pt x="19" y="9"/>
                      <a:pt x="43" y="0"/>
                      <a:pt x="64" y="10"/>
                    </a:cubicBezTo>
                    <a:cubicBezTo>
                      <a:pt x="84" y="19"/>
                      <a:pt x="93" y="43"/>
                      <a:pt x="84" y="64"/>
                    </a:cubicBezTo>
                    <a:cubicBezTo>
                      <a:pt x="75" y="84"/>
                      <a:pt x="50" y="93"/>
                      <a:pt x="30" y="84"/>
                    </a:cubicBezTo>
                    <a:cubicBezTo>
                      <a:pt x="9" y="75"/>
                      <a:pt x="0" y="50"/>
                      <a:pt x="10" y="3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3" name="Freeform 336"/>
              <p:cNvSpPr>
                <a:spLocks/>
              </p:cNvSpPr>
              <p:nvPr/>
            </p:nvSpPr>
            <p:spPr bwMode="auto">
              <a:xfrm>
                <a:off x="4329" y="2798"/>
                <a:ext cx="79" cy="78"/>
              </a:xfrm>
              <a:custGeom>
                <a:avLst/>
                <a:gdLst>
                  <a:gd name="T0" fmla="*/ 8 w 78"/>
                  <a:gd name="T1" fmla="*/ 24 h 78"/>
                  <a:gd name="T2" fmla="*/ 53 w 78"/>
                  <a:gd name="T3" fmla="*/ 8 h 78"/>
                  <a:gd name="T4" fmla="*/ 70 w 78"/>
                  <a:gd name="T5" fmla="*/ 53 h 78"/>
                  <a:gd name="T6" fmla="*/ 24 w 78"/>
                  <a:gd name="T7" fmla="*/ 70 h 78"/>
                  <a:gd name="T8" fmla="*/ 8 w 78"/>
                  <a:gd name="T9" fmla="*/ 2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8">
                    <a:moveTo>
                      <a:pt x="8" y="24"/>
                    </a:moveTo>
                    <a:cubicBezTo>
                      <a:pt x="16" y="7"/>
                      <a:pt x="36" y="0"/>
                      <a:pt x="53" y="8"/>
                    </a:cubicBezTo>
                    <a:cubicBezTo>
                      <a:pt x="70" y="15"/>
                      <a:pt x="78" y="36"/>
                      <a:pt x="70" y="53"/>
                    </a:cubicBezTo>
                    <a:cubicBezTo>
                      <a:pt x="62" y="70"/>
                      <a:pt x="42" y="78"/>
                      <a:pt x="24" y="70"/>
                    </a:cubicBezTo>
                    <a:cubicBezTo>
                      <a:pt x="7" y="62"/>
                      <a:pt x="0" y="42"/>
                      <a:pt x="8" y="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4" name="Freeform 337"/>
              <p:cNvSpPr>
                <a:spLocks/>
              </p:cNvSpPr>
              <p:nvPr/>
            </p:nvSpPr>
            <p:spPr bwMode="auto">
              <a:xfrm>
                <a:off x="4334" y="2819"/>
                <a:ext cx="71" cy="57"/>
              </a:xfrm>
              <a:custGeom>
                <a:avLst/>
                <a:gdLst>
                  <a:gd name="T0" fmla="*/ 60 w 70"/>
                  <a:gd name="T1" fmla="*/ 19 h 57"/>
                  <a:gd name="T2" fmla="*/ 15 w 70"/>
                  <a:gd name="T3" fmla="*/ 36 h 57"/>
                  <a:gd name="T4" fmla="*/ 0 w 70"/>
                  <a:gd name="T5" fmla="*/ 23 h 57"/>
                  <a:gd name="T6" fmla="*/ 19 w 70"/>
                  <a:gd name="T7" fmla="*/ 49 h 57"/>
                  <a:gd name="T8" fmla="*/ 65 w 70"/>
                  <a:gd name="T9" fmla="*/ 32 h 57"/>
                  <a:gd name="T10" fmla="*/ 63 w 70"/>
                  <a:gd name="T11" fmla="*/ 0 h 57"/>
                  <a:gd name="T12" fmla="*/ 60 w 70"/>
                  <a:gd name="T13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57">
                    <a:moveTo>
                      <a:pt x="60" y="19"/>
                    </a:moveTo>
                    <a:cubicBezTo>
                      <a:pt x="52" y="36"/>
                      <a:pt x="32" y="44"/>
                      <a:pt x="15" y="36"/>
                    </a:cubicBezTo>
                    <a:cubicBezTo>
                      <a:pt x="8" y="33"/>
                      <a:pt x="3" y="28"/>
                      <a:pt x="0" y="23"/>
                    </a:cubicBezTo>
                    <a:cubicBezTo>
                      <a:pt x="2" y="34"/>
                      <a:pt x="9" y="44"/>
                      <a:pt x="19" y="49"/>
                    </a:cubicBezTo>
                    <a:cubicBezTo>
                      <a:pt x="37" y="57"/>
                      <a:pt x="57" y="49"/>
                      <a:pt x="65" y="32"/>
                    </a:cubicBezTo>
                    <a:cubicBezTo>
                      <a:pt x="70" y="21"/>
                      <a:pt x="69" y="9"/>
                      <a:pt x="63" y="0"/>
                    </a:cubicBezTo>
                    <a:cubicBezTo>
                      <a:pt x="64" y="6"/>
                      <a:pt x="63" y="13"/>
                      <a:pt x="60" y="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5" name="Freeform 338"/>
              <p:cNvSpPr>
                <a:spLocks/>
              </p:cNvSpPr>
              <p:nvPr/>
            </p:nvSpPr>
            <p:spPr bwMode="auto">
              <a:xfrm>
                <a:off x="4145" y="959"/>
                <a:ext cx="358" cy="292"/>
              </a:xfrm>
              <a:custGeom>
                <a:avLst/>
                <a:gdLst>
                  <a:gd name="T0" fmla="*/ 1 w 356"/>
                  <a:gd name="T1" fmla="*/ 161 h 291"/>
                  <a:gd name="T2" fmla="*/ 33 w 356"/>
                  <a:gd name="T3" fmla="*/ 210 h 291"/>
                  <a:gd name="T4" fmla="*/ 225 w 356"/>
                  <a:gd name="T5" fmla="*/ 284 h 291"/>
                  <a:gd name="T6" fmla="*/ 278 w 356"/>
                  <a:gd name="T7" fmla="*/ 267 h 291"/>
                  <a:gd name="T8" fmla="*/ 346 w 356"/>
                  <a:gd name="T9" fmla="*/ 165 h 291"/>
                  <a:gd name="T10" fmla="*/ 335 w 356"/>
                  <a:gd name="T11" fmla="*/ 117 h 291"/>
                  <a:gd name="T12" fmla="*/ 238 w 356"/>
                  <a:gd name="T13" fmla="*/ 59 h 291"/>
                  <a:gd name="T14" fmla="*/ 172 w 356"/>
                  <a:gd name="T15" fmla="*/ 33 h 291"/>
                  <a:gd name="T16" fmla="*/ 42 w 356"/>
                  <a:gd name="T17" fmla="*/ 4 h 291"/>
                  <a:gd name="T18" fmla="*/ 6 w 356"/>
                  <a:gd name="T19" fmla="*/ 32 h 291"/>
                  <a:gd name="T20" fmla="*/ 1 w 356"/>
                  <a:gd name="T21" fmla="*/ 16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6" h="291">
                    <a:moveTo>
                      <a:pt x="1" y="161"/>
                    </a:moveTo>
                    <a:cubicBezTo>
                      <a:pt x="0" y="181"/>
                      <a:pt x="14" y="203"/>
                      <a:pt x="33" y="210"/>
                    </a:cubicBezTo>
                    <a:cubicBezTo>
                      <a:pt x="225" y="284"/>
                      <a:pt x="225" y="284"/>
                      <a:pt x="225" y="284"/>
                    </a:cubicBezTo>
                    <a:cubicBezTo>
                      <a:pt x="244" y="291"/>
                      <a:pt x="268" y="283"/>
                      <a:pt x="278" y="267"/>
                    </a:cubicBezTo>
                    <a:cubicBezTo>
                      <a:pt x="346" y="165"/>
                      <a:pt x="346" y="165"/>
                      <a:pt x="346" y="165"/>
                    </a:cubicBezTo>
                    <a:cubicBezTo>
                      <a:pt x="356" y="148"/>
                      <a:pt x="351" y="127"/>
                      <a:pt x="335" y="117"/>
                    </a:cubicBezTo>
                    <a:cubicBezTo>
                      <a:pt x="238" y="59"/>
                      <a:pt x="238" y="59"/>
                      <a:pt x="238" y="59"/>
                    </a:cubicBezTo>
                    <a:cubicBezTo>
                      <a:pt x="221" y="49"/>
                      <a:pt x="191" y="37"/>
                      <a:pt x="172" y="33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23" y="0"/>
                      <a:pt x="6" y="12"/>
                      <a:pt x="6" y="32"/>
                    </a:cubicBezTo>
                    <a:lnTo>
                      <a:pt x="1" y="16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6" name="Freeform 339"/>
              <p:cNvSpPr>
                <a:spLocks/>
              </p:cNvSpPr>
              <p:nvPr/>
            </p:nvSpPr>
            <p:spPr bwMode="auto">
              <a:xfrm>
                <a:off x="4150" y="959"/>
                <a:ext cx="353" cy="188"/>
              </a:xfrm>
              <a:custGeom>
                <a:avLst/>
                <a:gdLst>
                  <a:gd name="T0" fmla="*/ 0 w 351"/>
                  <a:gd name="T1" fmla="*/ 55 h 187"/>
                  <a:gd name="T2" fmla="*/ 18 w 351"/>
                  <a:gd name="T3" fmla="*/ 54 h 187"/>
                  <a:gd name="T4" fmla="*/ 148 w 351"/>
                  <a:gd name="T5" fmla="*/ 83 h 187"/>
                  <a:gd name="T6" fmla="*/ 214 w 351"/>
                  <a:gd name="T7" fmla="*/ 109 h 187"/>
                  <a:gd name="T8" fmla="*/ 310 w 351"/>
                  <a:gd name="T9" fmla="*/ 167 h 187"/>
                  <a:gd name="T10" fmla="*/ 326 w 351"/>
                  <a:gd name="T11" fmla="*/ 187 h 187"/>
                  <a:gd name="T12" fmla="*/ 341 w 351"/>
                  <a:gd name="T13" fmla="*/ 165 h 187"/>
                  <a:gd name="T14" fmla="*/ 330 w 351"/>
                  <a:gd name="T15" fmla="*/ 117 h 187"/>
                  <a:gd name="T16" fmla="*/ 233 w 351"/>
                  <a:gd name="T17" fmla="*/ 59 h 187"/>
                  <a:gd name="T18" fmla="*/ 167 w 351"/>
                  <a:gd name="T19" fmla="*/ 33 h 187"/>
                  <a:gd name="T20" fmla="*/ 37 w 351"/>
                  <a:gd name="T21" fmla="*/ 4 h 187"/>
                  <a:gd name="T22" fmla="*/ 1 w 351"/>
                  <a:gd name="T23" fmla="*/ 32 h 187"/>
                  <a:gd name="T24" fmla="*/ 0 w 351"/>
                  <a:gd name="T25" fmla="*/ 55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187">
                    <a:moveTo>
                      <a:pt x="0" y="55"/>
                    </a:moveTo>
                    <a:cubicBezTo>
                      <a:pt x="5" y="53"/>
                      <a:pt x="11" y="53"/>
                      <a:pt x="18" y="54"/>
                    </a:cubicBezTo>
                    <a:cubicBezTo>
                      <a:pt x="148" y="83"/>
                      <a:pt x="148" y="83"/>
                      <a:pt x="148" y="83"/>
                    </a:cubicBezTo>
                    <a:cubicBezTo>
                      <a:pt x="167" y="87"/>
                      <a:pt x="197" y="99"/>
                      <a:pt x="214" y="109"/>
                    </a:cubicBezTo>
                    <a:cubicBezTo>
                      <a:pt x="310" y="167"/>
                      <a:pt x="310" y="167"/>
                      <a:pt x="310" y="167"/>
                    </a:cubicBezTo>
                    <a:cubicBezTo>
                      <a:pt x="318" y="172"/>
                      <a:pt x="324" y="179"/>
                      <a:pt x="326" y="187"/>
                    </a:cubicBezTo>
                    <a:cubicBezTo>
                      <a:pt x="341" y="165"/>
                      <a:pt x="341" y="165"/>
                      <a:pt x="341" y="165"/>
                    </a:cubicBezTo>
                    <a:cubicBezTo>
                      <a:pt x="351" y="148"/>
                      <a:pt x="346" y="127"/>
                      <a:pt x="330" y="117"/>
                    </a:cubicBezTo>
                    <a:cubicBezTo>
                      <a:pt x="233" y="59"/>
                      <a:pt x="233" y="59"/>
                      <a:pt x="233" y="59"/>
                    </a:cubicBezTo>
                    <a:cubicBezTo>
                      <a:pt x="216" y="49"/>
                      <a:pt x="186" y="37"/>
                      <a:pt x="167" y="33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18" y="0"/>
                      <a:pt x="1" y="12"/>
                      <a:pt x="1" y="32"/>
                    </a:cubicBezTo>
                    <a:lnTo>
                      <a:pt x="0" y="5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7" name="Freeform 340"/>
              <p:cNvSpPr>
                <a:spLocks/>
              </p:cNvSpPr>
              <p:nvPr/>
            </p:nvSpPr>
            <p:spPr bwMode="auto">
              <a:xfrm>
                <a:off x="4328" y="1494"/>
                <a:ext cx="52" cy="51"/>
              </a:xfrm>
              <a:custGeom>
                <a:avLst/>
                <a:gdLst>
                  <a:gd name="T0" fmla="*/ 14 w 52"/>
                  <a:gd name="T1" fmla="*/ 0 h 51"/>
                  <a:gd name="T2" fmla="*/ 52 w 52"/>
                  <a:gd name="T3" fmla="*/ 36 h 51"/>
                  <a:gd name="T4" fmla="*/ 39 w 52"/>
                  <a:gd name="T5" fmla="*/ 51 h 51"/>
                  <a:gd name="T6" fmla="*/ 0 w 52"/>
                  <a:gd name="T7" fmla="*/ 15 h 51"/>
                  <a:gd name="T8" fmla="*/ 14 w 52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14" y="0"/>
                    </a:moveTo>
                    <a:lnTo>
                      <a:pt x="52" y="36"/>
                    </a:lnTo>
                    <a:lnTo>
                      <a:pt x="39" y="5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8" name="Freeform 341"/>
              <p:cNvSpPr>
                <a:spLocks/>
              </p:cNvSpPr>
              <p:nvPr/>
            </p:nvSpPr>
            <p:spPr bwMode="auto">
              <a:xfrm>
                <a:off x="4298" y="1086"/>
                <a:ext cx="213" cy="447"/>
              </a:xfrm>
              <a:custGeom>
                <a:avLst/>
                <a:gdLst>
                  <a:gd name="T0" fmla="*/ 0 w 212"/>
                  <a:gd name="T1" fmla="*/ 160 h 445"/>
                  <a:gd name="T2" fmla="*/ 111 w 212"/>
                  <a:gd name="T3" fmla="*/ 188 h 445"/>
                  <a:gd name="T4" fmla="*/ 40 w 212"/>
                  <a:gd name="T5" fmla="*/ 406 h 445"/>
                  <a:gd name="T6" fmla="*/ 84 w 212"/>
                  <a:gd name="T7" fmla="*/ 445 h 445"/>
                  <a:gd name="T8" fmla="*/ 203 w 212"/>
                  <a:gd name="T9" fmla="*/ 266 h 445"/>
                  <a:gd name="T10" fmla="*/ 196 w 212"/>
                  <a:gd name="T11" fmla="*/ 110 h 445"/>
                  <a:gd name="T12" fmla="*/ 73 w 212"/>
                  <a:gd name="T13" fmla="*/ 20 h 445"/>
                  <a:gd name="T14" fmla="*/ 0 w 212"/>
                  <a:gd name="T15" fmla="*/ 16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445">
                    <a:moveTo>
                      <a:pt x="0" y="160"/>
                    </a:moveTo>
                    <a:cubicBezTo>
                      <a:pt x="0" y="160"/>
                      <a:pt x="74" y="160"/>
                      <a:pt x="111" y="188"/>
                    </a:cubicBezTo>
                    <a:cubicBezTo>
                      <a:pt x="149" y="215"/>
                      <a:pt x="109" y="337"/>
                      <a:pt x="40" y="406"/>
                    </a:cubicBezTo>
                    <a:cubicBezTo>
                      <a:pt x="65" y="429"/>
                      <a:pt x="84" y="445"/>
                      <a:pt x="84" y="445"/>
                    </a:cubicBezTo>
                    <a:cubicBezTo>
                      <a:pt x="84" y="445"/>
                      <a:pt x="194" y="332"/>
                      <a:pt x="203" y="266"/>
                    </a:cubicBezTo>
                    <a:cubicBezTo>
                      <a:pt x="212" y="200"/>
                      <a:pt x="196" y="110"/>
                      <a:pt x="196" y="110"/>
                    </a:cubicBezTo>
                    <a:cubicBezTo>
                      <a:pt x="196" y="110"/>
                      <a:pt x="111" y="39"/>
                      <a:pt x="73" y="20"/>
                    </a:cubicBezTo>
                    <a:cubicBezTo>
                      <a:pt x="34" y="0"/>
                      <a:pt x="0" y="160"/>
                      <a:pt x="0" y="16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29" name="Freeform 342"/>
              <p:cNvSpPr>
                <a:spLocks/>
              </p:cNvSpPr>
              <p:nvPr/>
            </p:nvSpPr>
            <p:spPr bwMode="auto">
              <a:xfrm>
                <a:off x="4339" y="1100"/>
                <a:ext cx="172" cy="433"/>
              </a:xfrm>
              <a:custGeom>
                <a:avLst/>
                <a:gdLst>
                  <a:gd name="T0" fmla="*/ 119 w 171"/>
                  <a:gd name="T1" fmla="*/ 112 h 431"/>
                  <a:gd name="T2" fmla="*/ 125 w 171"/>
                  <a:gd name="T3" fmla="*/ 268 h 431"/>
                  <a:gd name="T4" fmla="*/ 31 w 171"/>
                  <a:gd name="T5" fmla="*/ 421 h 431"/>
                  <a:gd name="T6" fmla="*/ 43 w 171"/>
                  <a:gd name="T7" fmla="*/ 431 h 431"/>
                  <a:gd name="T8" fmla="*/ 162 w 171"/>
                  <a:gd name="T9" fmla="*/ 252 h 431"/>
                  <a:gd name="T10" fmla="*/ 155 w 171"/>
                  <a:gd name="T11" fmla="*/ 96 h 431"/>
                  <a:gd name="T12" fmla="*/ 32 w 171"/>
                  <a:gd name="T13" fmla="*/ 6 h 431"/>
                  <a:gd name="T14" fmla="*/ 0 w 171"/>
                  <a:gd name="T15" fmla="*/ 25 h 431"/>
                  <a:gd name="T16" fmla="*/ 119 w 171"/>
                  <a:gd name="T17" fmla="*/ 112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1" h="431">
                    <a:moveTo>
                      <a:pt x="119" y="112"/>
                    </a:moveTo>
                    <a:cubicBezTo>
                      <a:pt x="119" y="112"/>
                      <a:pt x="134" y="202"/>
                      <a:pt x="125" y="268"/>
                    </a:cubicBezTo>
                    <a:cubicBezTo>
                      <a:pt x="119" y="315"/>
                      <a:pt x="63" y="383"/>
                      <a:pt x="31" y="421"/>
                    </a:cubicBezTo>
                    <a:cubicBezTo>
                      <a:pt x="38" y="427"/>
                      <a:pt x="43" y="431"/>
                      <a:pt x="43" y="431"/>
                    </a:cubicBezTo>
                    <a:cubicBezTo>
                      <a:pt x="43" y="431"/>
                      <a:pt x="153" y="318"/>
                      <a:pt x="162" y="252"/>
                    </a:cubicBezTo>
                    <a:cubicBezTo>
                      <a:pt x="171" y="186"/>
                      <a:pt x="155" y="96"/>
                      <a:pt x="155" y="96"/>
                    </a:cubicBezTo>
                    <a:cubicBezTo>
                      <a:pt x="155" y="96"/>
                      <a:pt x="70" y="25"/>
                      <a:pt x="32" y="6"/>
                    </a:cubicBezTo>
                    <a:cubicBezTo>
                      <a:pt x="21" y="0"/>
                      <a:pt x="10" y="9"/>
                      <a:pt x="0" y="25"/>
                    </a:cubicBezTo>
                    <a:cubicBezTo>
                      <a:pt x="41" y="48"/>
                      <a:pt x="119" y="112"/>
                      <a:pt x="119" y="11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0" name="Freeform 343"/>
              <p:cNvSpPr>
                <a:spLocks/>
              </p:cNvSpPr>
              <p:nvPr/>
            </p:nvSpPr>
            <p:spPr bwMode="auto">
              <a:xfrm>
                <a:off x="3925" y="1274"/>
                <a:ext cx="57" cy="33"/>
              </a:xfrm>
              <a:custGeom>
                <a:avLst/>
                <a:gdLst>
                  <a:gd name="T0" fmla="*/ 57 w 57"/>
                  <a:gd name="T1" fmla="*/ 13 h 33"/>
                  <a:gd name="T2" fmla="*/ 5 w 57"/>
                  <a:gd name="T3" fmla="*/ 0 h 33"/>
                  <a:gd name="T4" fmla="*/ 0 w 57"/>
                  <a:gd name="T5" fmla="*/ 20 h 33"/>
                  <a:gd name="T6" fmla="*/ 52 w 57"/>
                  <a:gd name="T7" fmla="*/ 33 h 33"/>
                  <a:gd name="T8" fmla="*/ 57 w 57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3">
                    <a:moveTo>
                      <a:pt x="57" y="13"/>
                    </a:moveTo>
                    <a:lnTo>
                      <a:pt x="5" y="0"/>
                    </a:lnTo>
                    <a:lnTo>
                      <a:pt x="0" y="20"/>
                    </a:lnTo>
                    <a:lnTo>
                      <a:pt x="52" y="33"/>
                    </a:lnTo>
                    <a:lnTo>
                      <a:pt x="57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1" name="Freeform 344"/>
              <p:cNvSpPr>
                <a:spLocks/>
              </p:cNvSpPr>
              <p:nvPr/>
            </p:nvSpPr>
            <p:spPr bwMode="auto">
              <a:xfrm>
                <a:off x="3925" y="1016"/>
                <a:ext cx="416" cy="275"/>
              </a:xfrm>
              <a:custGeom>
                <a:avLst/>
                <a:gdLst>
                  <a:gd name="T0" fmla="*/ 297 w 414"/>
                  <a:gd name="T1" fmla="*/ 192 h 273"/>
                  <a:gd name="T2" fmla="*/ 214 w 414"/>
                  <a:gd name="T3" fmla="*/ 113 h 273"/>
                  <a:gd name="T4" fmla="*/ 57 w 414"/>
                  <a:gd name="T5" fmla="*/ 273 h 273"/>
                  <a:gd name="T6" fmla="*/ 0 w 414"/>
                  <a:gd name="T7" fmla="*/ 257 h 273"/>
                  <a:gd name="T8" fmla="*/ 99 w 414"/>
                  <a:gd name="T9" fmla="*/ 78 h 273"/>
                  <a:gd name="T10" fmla="*/ 234 w 414"/>
                  <a:gd name="T11" fmla="*/ 0 h 273"/>
                  <a:gd name="T12" fmla="*/ 377 w 414"/>
                  <a:gd name="T13" fmla="*/ 56 h 273"/>
                  <a:gd name="T14" fmla="*/ 297 w 414"/>
                  <a:gd name="T15" fmla="*/ 192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4" h="273">
                    <a:moveTo>
                      <a:pt x="297" y="192"/>
                    </a:moveTo>
                    <a:cubicBezTo>
                      <a:pt x="297" y="192"/>
                      <a:pt x="258" y="130"/>
                      <a:pt x="214" y="113"/>
                    </a:cubicBezTo>
                    <a:cubicBezTo>
                      <a:pt x="171" y="97"/>
                      <a:pt x="78" y="178"/>
                      <a:pt x="57" y="273"/>
                    </a:cubicBezTo>
                    <a:cubicBezTo>
                      <a:pt x="24" y="265"/>
                      <a:pt x="0" y="257"/>
                      <a:pt x="0" y="257"/>
                    </a:cubicBezTo>
                    <a:cubicBezTo>
                      <a:pt x="0" y="257"/>
                      <a:pt x="48" y="121"/>
                      <a:pt x="99" y="78"/>
                    </a:cubicBezTo>
                    <a:cubicBezTo>
                      <a:pt x="150" y="35"/>
                      <a:pt x="234" y="0"/>
                      <a:pt x="234" y="0"/>
                    </a:cubicBezTo>
                    <a:cubicBezTo>
                      <a:pt x="234" y="0"/>
                      <a:pt x="340" y="34"/>
                      <a:pt x="377" y="56"/>
                    </a:cubicBezTo>
                    <a:cubicBezTo>
                      <a:pt x="414" y="78"/>
                      <a:pt x="297" y="192"/>
                      <a:pt x="297" y="19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2" name="Freeform 345"/>
              <p:cNvSpPr>
                <a:spLocks/>
              </p:cNvSpPr>
              <p:nvPr/>
            </p:nvSpPr>
            <p:spPr bwMode="auto">
              <a:xfrm>
                <a:off x="3925" y="1016"/>
                <a:ext cx="389" cy="264"/>
              </a:xfrm>
              <a:custGeom>
                <a:avLst/>
                <a:gdLst>
                  <a:gd name="T0" fmla="*/ 240 w 387"/>
                  <a:gd name="T1" fmla="*/ 40 h 262"/>
                  <a:gd name="T2" fmla="*/ 105 w 387"/>
                  <a:gd name="T3" fmla="*/ 118 h 262"/>
                  <a:gd name="T4" fmla="*/ 16 w 387"/>
                  <a:gd name="T5" fmla="*/ 262 h 262"/>
                  <a:gd name="T6" fmla="*/ 0 w 387"/>
                  <a:gd name="T7" fmla="*/ 257 h 262"/>
                  <a:gd name="T8" fmla="*/ 99 w 387"/>
                  <a:gd name="T9" fmla="*/ 78 h 262"/>
                  <a:gd name="T10" fmla="*/ 234 w 387"/>
                  <a:gd name="T11" fmla="*/ 0 h 262"/>
                  <a:gd name="T12" fmla="*/ 377 w 387"/>
                  <a:gd name="T13" fmla="*/ 56 h 262"/>
                  <a:gd name="T14" fmla="*/ 377 w 387"/>
                  <a:gd name="T15" fmla="*/ 93 h 262"/>
                  <a:gd name="T16" fmla="*/ 240 w 387"/>
                  <a:gd name="T17" fmla="*/ 4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262">
                    <a:moveTo>
                      <a:pt x="240" y="40"/>
                    </a:moveTo>
                    <a:cubicBezTo>
                      <a:pt x="240" y="40"/>
                      <a:pt x="156" y="75"/>
                      <a:pt x="105" y="118"/>
                    </a:cubicBezTo>
                    <a:cubicBezTo>
                      <a:pt x="69" y="148"/>
                      <a:pt x="29" y="214"/>
                      <a:pt x="16" y="262"/>
                    </a:cubicBezTo>
                    <a:cubicBezTo>
                      <a:pt x="6" y="259"/>
                      <a:pt x="0" y="257"/>
                      <a:pt x="0" y="257"/>
                    </a:cubicBezTo>
                    <a:cubicBezTo>
                      <a:pt x="0" y="257"/>
                      <a:pt x="48" y="121"/>
                      <a:pt x="99" y="78"/>
                    </a:cubicBezTo>
                    <a:cubicBezTo>
                      <a:pt x="150" y="35"/>
                      <a:pt x="234" y="0"/>
                      <a:pt x="234" y="0"/>
                    </a:cubicBezTo>
                    <a:cubicBezTo>
                      <a:pt x="234" y="0"/>
                      <a:pt x="340" y="34"/>
                      <a:pt x="377" y="56"/>
                    </a:cubicBezTo>
                    <a:cubicBezTo>
                      <a:pt x="387" y="63"/>
                      <a:pt x="385" y="76"/>
                      <a:pt x="377" y="93"/>
                    </a:cubicBezTo>
                    <a:cubicBezTo>
                      <a:pt x="336" y="71"/>
                      <a:pt x="240" y="40"/>
                      <a:pt x="240" y="4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3" name="Freeform 346"/>
              <p:cNvSpPr>
                <a:spLocks/>
              </p:cNvSpPr>
              <p:nvPr/>
            </p:nvSpPr>
            <p:spPr bwMode="auto">
              <a:xfrm>
                <a:off x="3892" y="1297"/>
                <a:ext cx="90" cy="149"/>
              </a:xfrm>
              <a:custGeom>
                <a:avLst/>
                <a:gdLst>
                  <a:gd name="T0" fmla="*/ 47 w 89"/>
                  <a:gd name="T1" fmla="*/ 0 h 148"/>
                  <a:gd name="T2" fmla="*/ 10 w 89"/>
                  <a:gd name="T3" fmla="*/ 61 h 148"/>
                  <a:gd name="T4" fmla="*/ 11 w 89"/>
                  <a:gd name="T5" fmla="*/ 98 h 148"/>
                  <a:gd name="T6" fmla="*/ 23 w 89"/>
                  <a:gd name="T7" fmla="*/ 135 h 148"/>
                  <a:gd name="T8" fmla="*/ 25 w 89"/>
                  <a:gd name="T9" fmla="*/ 133 h 148"/>
                  <a:gd name="T10" fmla="*/ 30 w 89"/>
                  <a:gd name="T11" fmla="*/ 144 h 148"/>
                  <a:gd name="T12" fmla="*/ 36 w 89"/>
                  <a:gd name="T13" fmla="*/ 134 h 148"/>
                  <a:gd name="T14" fmla="*/ 45 w 89"/>
                  <a:gd name="T15" fmla="*/ 148 h 148"/>
                  <a:gd name="T16" fmla="*/ 52 w 89"/>
                  <a:gd name="T17" fmla="*/ 133 h 148"/>
                  <a:gd name="T18" fmla="*/ 61 w 89"/>
                  <a:gd name="T19" fmla="*/ 145 h 148"/>
                  <a:gd name="T20" fmla="*/ 69 w 89"/>
                  <a:gd name="T21" fmla="*/ 128 h 148"/>
                  <a:gd name="T22" fmla="*/ 68 w 89"/>
                  <a:gd name="T23" fmla="*/ 80 h 148"/>
                  <a:gd name="T24" fmla="*/ 74 w 89"/>
                  <a:gd name="T25" fmla="*/ 118 h 148"/>
                  <a:gd name="T26" fmla="*/ 85 w 89"/>
                  <a:gd name="T27" fmla="*/ 107 h 148"/>
                  <a:gd name="T28" fmla="*/ 89 w 89"/>
                  <a:gd name="T29" fmla="*/ 55 h 148"/>
                  <a:gd name="T30" fmla="*/ 79 w 89"/>
                  <a:gd name="T31" fmla="*/ 8 h 148"/>
                  <a:gd name="T32" fmla="*/ 47 w 89"/>
                  <a:gd name="T3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148">
                    <a:moveTo>
                      <a:pt x="47" y="0"/>
                    </a:moveTo>
                    <a:cubicBezTo>
                      <a:pt x="47" y="0"/>
                      <a:pt x="19" y="43"/>
                      <a:pt x="10" y="61"/>
                    </a:cubicBezTo>
                    <a:cubicBezTo>
                      <a:pt x="0" y="78"/>
                      <a:pt x="8" y="80"/>
                      <a:pt x="11" y="98"/>
                    </a:cubicBezTo>
                    <a:cubicBezTo>
                      <a:pt x="15" y="115"/>
                      <a:pt x="16" y="131"/>
                      <a:pt x="23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5" y="133"/>
                      <a:pt x="25" y="142"/>
                      <a:pt x="30" y="144"/>
                    </a:cubicBezTo>
                    <a:cubicBezTo>
                      <a:pt x="36" y="146"/>
                      <a:pt x="36" y="139"/>
                      <a:pt x="36" y="134"/>
                    </a:cubicBezTo>
                    <a:cubicBezTo>
                      <a:pt x="36" y="144"/>
                      <a:pt x="40" y="148"/>
                      <a:pt x="45" y="148"/>
                    </a:cubicBezTo>
                    <a:cubicBezTo>
                      <a:pt x="49" y="148"/>
                      <a:pt x="52" y="140"/>
                      <a:pt x="52" y="133"/>
                    </a:cubicBezTo>
                    <a:cubicBezTo>
                      <a:pt x="52" y="141"/>
                      <a:pt x="57" y="145"/>
                      <a:pt x="61" y="145"/>
                    </a:cubicBezTo>
                    <a:cubicBezTo>
                      <a:pt x="65" y="146"/>
                      <a:pt x="71" y="141"/>
                      <a:pt x="69" y="128"/>
                    </a:cubicBezTo>
                    <a:cubicBezTo>
                      <a:pt x="67" y="116"/>
                      <a:pt x="68" y="80"/>
                      <a:pt x="68" y="80"/>
                    </a:cubicBezTo>
                    <a:cubicBezTo>
                      <a:pt x="68" y="80"/>
                      <a:pt x="74" y="116"/>
                      <a:pt x="74" y="118"/>
                    </a:cubicBezTo>
                    <a:cubicBezTo>
                      <a:pt x="74" y="121"/>
                      <a:pt x="86" y="123"/>
                      <a:pt x="85" y="107"/>
                    </a:cubicBezTo>
                    <a:cubicBezTo>
                      <a:pt x="83" y="90"/>
                      <a:pt x="88" y="71"/>
                      <a:pt x="89" y="55"/>
                    </a:cubicBezTo>
                    <a:cubicBezTo>
                      <a:pt x="89" y="39"/>
                      <a:pt x="86" y="15"/>
                      <a:pt x="79" y="8"/>
                    </a:cubicBezTo>
                    <a:cubicBezTo>
                      <a:pt x="53" y="2"/>
                      <a:pt x="47" y="0"/>
                      <a:pt x="47" y="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4" name="Freeform 347"/>
              <p:cNvSpPr>
                <a:spLocks/>
              </p:cNvSpPr>
              <p:nvPr/>
            </p:nvSpPr>
            <p:spPr bwMode="auto">
              <a:xfrm>
                <a:off x="4227" y="1512"/>
                <a:ext cx="133" cy="123"/>
              </a:xfrm>
              <a:custGeom>
                <a:avLst/>
                <a:gdLst>
                  <a:gd name="T0" fmla="*/ 133 w 133"/>
                  <a:gd name="T1" fmla="*/ 26 h 122"/>
                  <a:gd name="T2" fmla="*/ 102 w 133"/>
                  <a:gd name="T3" fmla="*/ 90 h 122"/>
                  <a:gd name="T4" fmla="*/ 70 w 133"/>
                  <a:gd name="T5" fmla="*/ 108 h 122"/>
                  <a:gd name="T6" fmla="*/ 32 w 133"/>
                  <a:gd name="T7" fmla="*/ 118 h 122"/>
                  <a:gd name="T8" fmla="*/ 33 w 133"/>
                  <a:gd name="T9" fmla="*/ 116 h 122"/>
                  <a:gd name="T10" fmla="*/ 20 w 133"/>
                  <a:gd name="T11" fmla="*/ 117 h 122"/>
                  <a:gd name="T12" fmla="*/ 25 w 133"/>
                  <a:gd name="T13" fmla="*/ 107 h 122"/>
                  <a:gd name="T14" fmla="*/ 10 w 133"/>
                  <a:gd name="T15" fmla="*/ 107 h 122"/>
                  <a:gd name="T16" fmla="*/ 18 w 133"/>
                  <a:gd name="T17" fmla="*/ 92 h 122"/>
                  <a:gd name="T18" fmla="*/ 3 w 133"/>
                  <a:gd name="T19" fmla="*/ 91 h 122"/>
                  <a:gd name="T20" fmla="*/ 13 w 133"/>
                  <a:gd name="T21" fmla="*/ 76 h 122"/>
                  <a:gd name="T22" fmla="*/ 54 w 133"/>
                  <a:gd name="T23" fmla="*/ 51 h 122"/>
                  <a:gd name="T24" fmla="*/ 18 w 133"/>
                  <a:gd name="T25" fmla="*/ 66 h 122"/>
                  <a:gd name="T26" fmla="*/ 23 w 133"/>
                  <a:gd name="T27" fmla="*/ 51 h 122"/>
                  <a:gd name="T28" fmla="*/ 64 w 133"/>
                  <a:gd name="T29" fmla="*/ 20 h 122"/>
                  <a:gd name="T30" fmla="*/ 109 w 133"/>
                  <a:gd name="T31" fmla="*/ 3 h 122"/>
                  <a:gd name="T32" fmla="*/ 133 w 133"/>
                  <a:gd name="T33" fmla="*/ 2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3" h="122">
                    <a:moveTo>
                      <a:pt x="133" y="26"/>
                    </a:moveTo>
                    <a:cubicBezTo>
                      <a:pt x="133" y="26"/>
                      <a:pt x="112" y="72"/>
                      <a:pt x="102" y="90"/>
                    </a:cubicBezTo>
                    <a:cubicBezTo>
                      <a:pt x="92" y="107"/>
                      <a:pt x="86" y="102"/>
                      <a:pt x="70" y="108"/>
                    </a:cubicBezTo>
                    <a:cubicBezTo>
                      <a:pt x="53" y="114"/>
                      <a:pt x="39" y="122"/>
                      <a:pt x="32" y="118"/>
                    </a:cubicBezTo>
                    <a:cubicBezTo>
                      <a:pt x="33" y="116"/>
                      <a:pt x="33" y="116"/>
                      <a:pt x="33" y="116"/>
                    </a:cubicBezTo>
                    <a:cubicBezTo>
                      <a:pt x="33" y="116"/>
                      <a:pt x="25" y="120"/>
                      <a:pt x="20" y="117"/>
                    </a:cubicBezTo>
                    <a:cubicBezTo>
                      <a:pt x="15" y="113"/>
                      <a:pt x="22" y="109"/>
                      <a:pt x="25" y="107"/>
                    </a:cubicBezTo>
                    <a:cubicBezTo>
                      <a:pt x="17" y="112"/>
                      <a:pt x="12" y="111"/>
                      <a:pt x="10" y="107"/>
                    </a:cubicBezTo>
                    <a:cubicBezTo>
                      <a:pt x="7" y="103"/>
                      <a:pt x="12" y="97"/>
                      <a:pt x="18" y="92"/>
                    </a:cubicBezTo>
                    <a:cubicBezTo>
                      <a:pt x="11" y="97"/>
                      <a:pt x="5" y="94"/>
                      <a:pt x="3" y="91"/>
                    </a:cubicBezTo>
                    <a:cubicBezTo>
                      <a:pt x="0" y="88"/>
                      <a:pt x="1" y="81"/>
                      <a:pt x="13" y="76"/>
                    </a:cubicBezTo>
                    <a:cubicBezTo>
                      <a:pt x="25" y="71"/>
                      <a:pt x="54" y="51"/>
                      <a:pt x="54" y="51"/>
                    </a:cubicBezTo>
                    <a:cubicBezTo>
                      <a:pt x="54" y="51"/>
                      <a:pt x="21" y="65"/>
                      <a:pt x="18" y="66"/>
                    </a:cubicBezTo>
                    <a:cubicBezTo>
                      <a:pt x="16" y="67"/>
                      <a:pt x="8" y="58"/>
                      <a:pt x="23" y="51"/>
                    </a:cubicBezTo>
                    <a:cubicBezTo>
                      <a:pt x="38" y="43"/>
                      <a:pt x="51" y="29"/>
                      <a:pt x="64" y="20"/>
                    </a:cubicBezTo>
                    <a:cubicBezTo>
                      <a:pt x="78" y="11"/>
                      <a:pt x="99" y="0"/>
                      <a:pt x="109" y="3"/>
                    </a:cubicBezTo>
                    <a:cubicBezTo>
                      <a:pt x="128" y="21"/>
                      <a:pt x="133" y="26"/>
                      <a:pt x="133" y="2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5" name="Freeform 348"/>
              <p:cNvSpPr>
                <a:spLocks/>
              </p:cNvSpPr>
              <p:nvPr/>
            </p:nvSpPr>
            <p:spPr bwMode="auto">
              <a:xfrm>
                <a:off x="4153" y="1112"/>
                <a:ext cx="240" cy="192"/>
              </a:xfrm>
              <a:custGeom>
                <a:avLst/>
                <a:gdLst>
                  <a:gd name="T0" fmla="*/ 1 w 238"/>
                  <a:gd name="T1" fmla="*/ 105 h 191"/>
                  <a:gd name="T2" fmla="*/ 23 w 238"/>
                  <a:gd name="T3" fmla="*/ 136 h 191"/>
                  <a:gd name="T4" fmla="*/ 152 w 238"/>
                  <a:gd name="T5" fmla="*/ 186 h 191"/>
                  <a:gd name="T6" fmla="*/ 187 w 238"/>
                  <a:gd name="T7" fmla="*/ 175 h 191"/>
                  <a:gd name="T8" fmla="*/ 231 w 238"/>
                  <a:gd name="T9" fmla="*/ 110 h 191"/>
                  <a:gd name="T10" fmla="*/ 223 w 238"/>
                  <a:gd name="T11" fmla="*/ 79 h 191"/>
                  <a:gd name="T12" fmla="*/ 158 w 238"/>
                  <a:gd name="T13" fmla="*/ 40 h 191"/>
                  <a:gd name="T14" fmla="*/ 114 w 238"/>
                  <a:gd name="T15" fmla="*/ 23 h 191"/>
                  <a:gd name="T16" fmla="*/ 27 w 238"/>
                  <a:gd name="T17" fmla="*/ 3 h 191"/>
                  <a:gd name="T18" fmla="*/ 3 w 238"/>
                  <a:gd name="T19" fmla="*/ 21 h 191"/>
                  <a:gd name="T20" fmla="*/ 1 w 238"/>
                  <a:gd name="T21" fmla="*/ 105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8" h="191">
                    <a:moveTo>
                      <a:pt x="1" y="105"/>
                    </a:moveTo>
                    <a:cubicBezTo>
                      <a:pt x="0" y="117"/>
                      <a:pt x="10" y="132"/>
                      <a:pt x="23" y="136"/>
                    </a:cubicBezTo>
                    <a:cubicBezTo>
                      <a:pt x="152" y="186"/>
                      <a:pt x="152" y="186"/>
                      <a:pt x="152" y="186"/>
                    </a:cubicBezTo>
                    <a:cubicBezTo>
                      <a:pt x="164" y="191"/>
                      <a:pt x="180" y="186"/>
                      <a:pt x="187" y="175"/>
                    </a:cubicBezTo>
                    <a:cubicBezTo>
                      <a:pt x="231" y="110"/>
                      <a:pt x="231" y="110"/>
                      <a:pt x="231" y="110"/>
                    </a:cubicBezTo>
                    <a:cubicBezTo>
                      <a:pt x="238" y="99"/>
                      <a:pt x="235" y="85"/>
                      <a:pt x="223" y="79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47" y="34"/>
                      <a:pt x="127" y="26"/>
                      <a:pt x="114" y="2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4" y="0"/>
                      <a:pt x="3" y="8"/>
                      <a:pt x="3" y="21"/>
                    </a:cubicBezTo>
                    <a:lnTo>
                      <a:pt x="1" y="10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6" name="Freeform 349"/>
              <p:cNvSpPr>
                <a:spLocks/>
              </p:cNvSpPr>
              <p:nvPr/>
            </p:nvSpPr>
            <p:spPr bwMode="auto">
              <a:xfrm>
                <a:off x="4185" y="1028"/>
                <a:ext cx="241" cy="256"/>
              </a:xfrm>
              <a:custGeom>
                <a:avLst/>
                <a:gdLst>
                  <a:gd name="T0" fmla="*/ 22 w 240"/>
                  <a:gd name="T1" fmla="*/ 89 h 254"/>
                  <a:gd name="T2" fmla="*/ 79 w 240"/>
                  <a:gd name="T3" fmla="*/ 233 h 254"/>
                  <a:gd name="T4" fmla="*/ 218 w 240"/>
                  <a:gd name="T5" fmla="*/ 164 h 254"/>
                  <a:gd name="T6" fmla="*/ 161 w 240"/>
                  <a:gd name="T7" fmla="*/ 21 h 254"/>
                  <a:gd name="T8" fmla="*/ 22 w 240"/>
                  <a:gd name="T9" fmla="*/ 89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54">
                    <a:moveTo>
                      <a:pt x="22" y="89"/>
                    </a:moveTo>
                    <a:cubicBezTo>
                      <a:pt x="0" y="148"/>
                      <a:pt x="25" y="212"/>
                      <a:pt x="79" y="233"/>
                    </a:cubicBezTo>
                    <a:cubicBezTo>
                      <a:pt x="133" y="254"/>
                      <a:pt x="195" y="223"/>
                      <a:pt x="218" y="164"/>
                    </a:cubicBezTo>
                    <a:cubicBezTo>
                      <a:pt x="240" y="106"/>
                      <a:pt x="215" y="41"/>
                      <a:pt x="161" y="21"/>
                    </a:cubicBezTo>
                    <a:cubicBezTo>
                      <a:pt x="107" y="0"/>
                      <a:pt x="45" y="31"/>
                      <a:pt x="22" y="8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7" name="Freeform 350"/>
              <p:cNvSpPr>
                <a:spLocks/>
              </p:cNvSpPr>
              <p:nvPr/>
            </p:nvSpPr>
            <p:spPr bwMode="auto">
              <a:xfrm>
                <a:off x="4225" y="1046"/>
                <a:ext cx="201" cy="238"/>
              </a:xfrm>
              <a:custGeom>
                <a:avLst/>
                <a:gdLst>
                  <a:gd name="T0" fmla="*/ 131 w 200"/>
                  <a:gd name="T1" fmla="*/ 116 h 236"/>
                  <a:gd name="T2" fmla="*/ 0 w 200"/>
                  <a:gd name="T3" fmla="*/ 188 h 236"/>
                  <a:gd name="T4" fmla="*/ 39 w 200"/>
                  <a:gd name="T5" fmla="*/ 215 h 236"/>
                  <a:gd name="T6" fmla="*/ 178 w 200"/>
                  <a:gd name="T7" fmla="*/ 146 h 236"/>
                  <a:gd name="T8" fmla="*/ 121 w 200"/>
                  <a:gd name="T9" fmla="*/ 3 h 236"/>
                  <a:gd name="T10" fmla="*/ 113 w 200"/>
                  <a:gd name="T11" fmla="*/ 0 h 236"/>
                  <a:gd name="T12" fmla="*/ 131 w 200"/>
                  <a:gd name="T13" fmla="*/ 11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" h="236">
                    <a:moveTo>
                      <a:pt x="131" y="116"/>
                    </a:moveTo>
                    <a:cubicBezTo>
                      <a:pt x="110" y="172"/>
                      <a:pt x="52" y="203"/>
                      <a:pt x="0" y="188"/>
                    </a:cubicBezTo>
                    <a:cubicBezTo>
                      <a:pt x="11" y="199"/>
                      <a:pt x="24" y="209"/>
                      <a:pt x="39" y="215"/>
                    </a:cubicBezTo>
                    <a:cubicBezTo>
                      <a:pt x="93" y="236"/>
                      <a:pt x="155" y="205"/>
                      <a:pt x="178" y="146"/>
                    </a:cubicBezTo>
                    <a:cubicBezTo>
                      <a:pt x="200" y="88"/>
                      <a:pt x="175" y="23"/>
                      <a:pt x="121" y="3"/>
                    </a:cubicBezTo>
                    <a:cubicBezTo>
                      <a:pt x="118" y="2"/>
                      <a:pt x="116" y="1"/>
                      <a:pt x="113" y="0"/>
                    </a:cubicBezTo>
                    <a:cubicBezTo>
                      <a:pt x="139" y="30"/>
                      <a:pt x="147" y="74"/>
                      <a:pt x="131" y="11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8" name="Freeform 351"/>
              <p:cNvSpPr>
                <a:spLocks/>
              </p:cNvSpPr>
              <p:nvPr/>
            </p:nvSpPr>
            <p:spPr bwMode="auto">
              <a:xfrm>
                <a:off x="2504" y="2984"/>
                <a:ext cx="320" cy="376"/>
              </a:xfrm>
              <a:custGeom>
                <a:avLst/>
                <a:gdLst>
                  <a:gd name="T0" fmla="*/ 304 w 318"/>
                  <a:gd name="T1" fmla="*/ 256 h 374"/>
                  <a:gd name="T2" fmla="*/ 307 w 318"/>
                  <a:gd name="T3" fmla="*/ 197 h 374"/>
                  <a:gd name="T4" fmla="*/ 195 w 318"/>
                  <a:gd name="T5" fmla="*/ 24 h 374"/>
                  <a:gd name="T6" fmla="*/ 142 w 318"/>
                  <a:gd name="T7" fmla="*/ 7 h 374"/>
                  <a:gd name="T8" fmla="*/ 27 w 318"/>
                  <a:gd name="T9" fmla="*/ 50 h 374"/>
                  <a:gd name="T10" fmla="*/ 8 w 318"/>
                  <a:gd name="T11" fmla="*/ 96 h 374"/>
                  <a:gd name="T12" fmla="*/ 52 w 318"/>
                  <a:gd name="T13" fmla="*/ 199 h 374"/>
                  <a:gd name="T14" fmla="*/ 90 w 318"/>
                  <a:gd name="T15" fmla="*/ 259 h 374"/>
                  <a:gd name="T16" fmla="*/ 178 w 318"/>
                  <a:gd name="T17" fmla="*/ 359 h 374"/>
                  <a:gd name="T18" fmla="*/ 224 w 318"/>
                  <a:gd name="T19" fmla="*/ 357 h 374"/>
                  <a:gd name="T20" fmla="*/ 304 w 318"/>
                  <a:gd name="T21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8" h="374">
                    <a:moveTo>
                      <a:pt x="304" y="256"/>
                    </a:moveTo>
                    <a:cubicBezTo>
                      <a:pt x="317" y="240"/>
                      <a:pt x="318" y="214"/>
                      <a:pt x="307" y="197"/>
                    </a:cubicBezTo>
                    <a:cubicBezTo>
                      <a:pt x="195" y="24"/>
                      <a:pt x="195" y="24"/>
                      <a:pt x="195" y="24"/>
                    </a:cubicBezTo>
                    <a:cubicBezTo>
                      <a:pt x="184" y="8"/>
                      <a:pt x="160" y="0"/>
                      <a:pt x="142" y="7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9" y="57"/>
                      <a:pt x="0" y="78"/>
                      <a:pt x="8" y="96"/>
                    </a:cubicBezTo>
                    <a:cubicBezTo>
                      <a:pt x="52" y="199"/>
                      <a:pt x="52" y="199"/>
                      <a:pt x="52" y="199"/>
                    </a:cubicBezTo>
                    <a:cubicBezTo>
                      <a:pt x="60" y="217"/>
                      <a:pt x="77" y="244"/>
                      <a:pt x="90" y="259"/>
                    </a:cubicBezTo>
                    <a:cubicBezTo>
                      <a:pt x="178" y="359"/>
                      <a:pt x="178" y="359"/>
                      <a:pt x="178" y="359"/>
                    </a:cubicBezTo>
                    <a:cubicBezTo>
                      <a:pt x="192" y="374"/>
                      <a:pt x="212" y="373"/>
                      <a:pt x="224" y="357"/>
                    </a:cubicBezTo>
                    <a:lnTo>
                      <a:pt x="304" y="2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39" name="Freeform 352"/>
              <p:cNvSpPr>
                <a:spLocks/>
              </p:cNvSpPr>
              <p:nvPr/>
            </p:nvSpPr>
            <p:spPr bwMode="auto">
              <a:xfrm>
                <a:off x="2504" y="3025"/>
                <a:ext cx="240" cy="335"/>
              </a:xfrm>
              <a:custGeom>
                <a:avLst/>
                <a:gdLst>
                  <a:gd name="T0" fmla="*/ 239 w 239"/>
                  <a:gd name="T1" fmla="*/ 298 h 333"/>
                  <a:gd name="T2" fmla="*/ 224 w 239"/>
                  <a:gd name="T3" fmla="*/ 288 h 333"/>
                  <a:gd name="T4" fmla="*/ 135 w 239"/>
                  <a:gd name="T5" fmla="*/ 189 h 333"/>
                  <a:gd name="T6" fmla="*/ 97 w 239"/>
                  <a:gd name="T7" fmla="*/ 129 h 333"/>
                  <a:gd name="T8" fmla="*/ 53 w 239"/>
                  <a:gd name="T9" fmla="*/ 25 h 333"/>
                  <a:gd name="T10" fmla="*/ 52 w 239"/>
                  <a:gd name="T11" fmla="*/ 0 h 333"/>
                  <a:gd name="T12" fmla="*/ 27 w 239"/>
                  <a:gd name="T13" fmla="*/ 9 h 333"/>
                  <a:gd name="T14" fmla="*/ 8 w 239"/>
                  <a:gd name="T15" fmla="*/ 55 h 333"/>
                  <a:gd name="T16" fmla="*/ 52 w 239"/>
                  <a:gd name="T17" fmla="*/ 158 h 333"/>
                  <a:gd name="T18" fmla="*/ 90 w 239"/>
                  <a:gd name="T19" fmla="*/ 218 h 333"/>
                  <a:gd name="T20" fmla="*/ 178 w 239"/>
                  <a:gd name="T21" fmla="*/ 318 h 333"/>
                  <a:gd name="T22" fmla="*/ 224 w 239"/>
                  <a:gd name="T23" fmla="*/ 316 h 333"/>
                  <a:gd name="T24" fmla="*/ 239 w 239"/>
                  <a:gd name="T25" fmla="*/ 29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9" h="333">
                    <a:moveTo>
                      <a:pt x="239" y="298"/>
                    </a:moveTo>
                    <a:cubicBezTo>
                      <a:pt x="233" y="297"/>
                      <a:pt x="228" y="293"/>
                      <a:pt x="224" y="288"/>
                    </a:cubicBezTo>
                    <a:cubicBezTo>
                      <a:pt x="135" y="189"/>
                      <a:pt x="135" y="189"/>
                      <a:pt x="135" y="189"/>
                    </a:cubicBezTo>
                    <a:cubicBezTo>
                      <a:pt x="122" y="174"/>
                      <a:pt x="105" y="147"/>
                      <a:pt x="97" y="1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9" y="17"/>
                      <a:pt x="49" y="8"/>
                      <a:pt x="52" y="0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9" y="16"/>
                      <a:pt x="0" y="37"/>
                      <a:pt x="8" y="55"/>
                    </a:cubicBezTo>
                    <a:cubicBezTo>
                      <a:pt x="52" y="158"/>
                      <a:pt x="52" y="158"/>
                      <a:pt x="52" y="158"/>
                    </a:cubicBezTo>
                    <a:cubicBezTo>
                      <a:pt x="60" y="176"/>
                      <a:pt x="77" y="203"/>
                      <a:pt x="90" y="218"/>
                    </a:cubicBezTo>
                    <a:cubicBezTo>
                      <a:pt x="178" y="318"/>
                      <a:pt x="178" y="318"/>
                      <a:pt x="178" y="318"/>
                    </a:cubicBezTo>
                    <a:cubicBezTo>
                      <a:pt x="192" y="333"/>
                      <a:pt x="212" y="332"/>
                      <a:pt x="224" y="316"/>
                    </a:cubicBezTo>
                    <a:lnTo>
                      <a:pt x="239" y="29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0" name="Freeform 353"/>
              <p:cNvSpPr>
                <a:spLocks/>
              </p:cNvSpPr>
              <p:nvPr/>
            </p:nvSpPr>
            <p:spPr bwMode="auto">
              <a:xfrm>
                <a:off x="2861" y="2769"/>
                <a:ext cx="29" cy="55"/>
              </a:xfrm>
              <a:custGeom>
                <a:avLst/>
                <a:gdLst>
                  <a:gd name="T0" fmla="*/ 10 w 29"/>
                  <a:gd name="T1" fmla="*/ 55 h 55"/>
                  <a:gd name="T2" fmla="*/ 0 w 29"/>
                  <a:gd name="T3" fmla="*/ 4 h 55"/>
                  <a:gd name="T4" fmla="*/ 20 w 29"/>
                  <a:gd name="T5" fmla="*/ 0 h 55"/>
                  <a:gd name="T6" fmla="*/ 29 w 29"/>
                  <a:gd name="T7" fmla="*/ 51 h 55"/>
                  <a:gd name="T8" fmla="*/ 10 w 29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5">
                    <a:moveTo>
                      <a:pt x="10" y="55"/>
                    </a:moveTo>
                    <a:lnTo>
                      <a:pt x="0" y="4"/>
                    </a:lnTo>
                    <a:lnTo>
                      <a:pt x="20" y="0"/>
                    </a:lnTo>
                    <a:lnTo>
                      <a:pt x="29" y="51"/>
                    </a:lnTo>
                    <a:lnTo>
                      <a:pt x="10" y="5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1" name="Freeform 354"/>
              <p:cNvSpPr>
                <a:spLocks/>
              </p:cNvSpPr>
              <p:nvPr/>
            </p:nvSpPr>
            <p:spPr bwMode="auto">
              <a:xfrm>
                <a:off x="2571" y="2770"/>
                <a:ext cx="302" cy="390"/>
              </a:xfrm>
              <a:custGeom>
                <a:avLst/>
                <a:gdLst>
                  <a:gd name="T0" fmla="*/ 188 w 300"/>
                  <a:gd name="T1" fmla="*/ 279 h 388"/>
                  <a:gd name="T2" fmla="*/ 114 w 300"/>
                  <a:gd name="T3" fmla="*/ 191 h 388"/>
                  <a:gd name="T4" fmla="*/ 300 w 300"/>
                  <a:gd name="T5" fmla="*/ 57 h 388"/>
                  <a:gd name="T6" fmla="*/ 288 w 300"/>
                  <a:gd name="T7" fmla="*/ 0 h 388"/>
                  <a:gd name="T8" fmla="*/ 87 w 300"/>
                  <a:gd name="T9" fmla="*/ 74 h 388"/>
                  <a:gd name="T10" fmla="*/ 0 w 300"/>
                  <a:gd name="T11" fmla="*/ 204 h 388"/>
                  <a:gd name="T12" fmla="*/ 47 w 300"/>
                  <a:gd name="T13" fmla="*/ 350 h 388"/>
                  <a:gd name="T14" fmla="*/ 188 w 300"/>
                  <a:gd name="T15" fmla="*/ 279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0" h="388">
                    <a:moveTo>
                      <a:pt x="188" y="279"/>
                    </a:moveTo>
                    <a:cubicBezTo>
                      <a:pt x="188" y="279"/>
                      <a:pt x="128" y="235"/>
                      <a:pt x="114" y="191"/>
                    </a:cubicBezTo>
                    <a:cubicBezTo>
                      <a:pt x="100" y="147"/>
                      <a:pt x="204" y="72"/>
                      <a:pt x="300" y="57"/>
                    </a:cubicBezTo>
                    <a:cubicBezTo>
                      <a:pt x="294" y="23"/>
                      <a:pt x="288" y="0"/>
                      <a:pt x="288" y="0"/>
                    </a:cubicBezTo>
                    <a:cubicBezTo>
                      <a:pt x="288" y="0"/>
                      <a:pt x="133" y="26"/>
                      <a:pt x="87" y="74"/>
                    </a:cubicBezTo>
                    <a:cubicBezTo>
                      <a:pt x="40" y="122"/>
                      <a:pt x="0" y="204"/>
                      <a:pt x="0" y="204"/>
                    </a:cubicBezTo>
                    <a:cubicBezTo>
                      <a:pt x="0" y="204"/>
                      <a:pt x="27" y="311"/>
                      <a:pt x="47" y="350"/>
                    </a:cubicBezTo>
                    <a:cubicBezTo>
                      <a:pt x="67" y="388"/>
                      <a:pt x="188" y="279"/>
                      <a:pt x="188" y="27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2" name="Freeform 355"/>
              <p:cNvSpPr>
                <a:spLocks/>
              </p:cNvSpPr>
              <p:nvPr/>
            </p:nvSpPr>
            <p:spPr bwMode="auto">
              <a:xfrm>
                <a:off x="2571" y="2770"/>
                <a:ext cx="294" cy="363"/>
              </a:xfrm>
              <a:custGeom>
                <a:avLst/>
                <a:gdLst>
                  <a:gd name="T0" fmla="*/ 39 w 292"/>
                  <a:gd name="T1" fmla="*/ 212 h 361"/>
                  <a:gd name="T2" fmla="*/ 125 w 292"/>
                  <a:gd name="T3" fmla="*/ 82 h 361"/>
                  <a:gd name="T4" fmla="*/ 292 w 292"/>
                  <a:gd name="T5" fmla="*/ 15 h 361"/>
                  <a:gd name="T6" fmla="*/ 288 w 292"/>
                  <a:gd name="T7" fmla="*/ 0 h 361"/>
                  <a:gd name="T8" fmla="*/ 87 w 292"/>
                  <a:gd name="T9" fmla="*/ 74 h 361"/>
                  <a:gd name="T10" fmla="*/ 0 w 292"/>
                  <a:gd name="T11" fmla="*/ 204 h 361"/>
                  <a:gd name="T12" fmla="*/ 47 w 292"/>
                  <a:gd name="T13" fmla="*/ 350 h 361"/>
                  <a:gd name="T14" fmla="*/ 83 w 292"/>
                  <a:gd name="T15" fmla="*/ 353 h 361"/>
                  <a:gd name="T16" fmla="*/ 39 w 292"/>
                  <a:gd name="T17" fmla="*/ 212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2" h="361">
                    <a:moveTo>
                      <a:pt x="39" y="212"/>
                    </a:moveTo>
                    <a:cubicBezTo>
                      <a:pt x="39" y="212"/>
                      <a:pt x="79" y="131"/>
                      <a:pt x="125" y="82"/>
                    </a:cubicBezTo>
                    <a:cubicBezTo>
                      <a:pt x="158" y="48"/>
                      <a:pt x="243" y="26"/>
                      <a:pt x="292" y="15"/>
                    </a:cubicBezTo>
                    <a:cubicBezTo>
                      <a:pt x="289" y="5"/>
                      <a:pt x="288" y="0"/>
                      <a:pt x="288" y="0"/>
                    </a:cubicBezTo>
                    <a:cubicBezTo>
                      <a:pt x="288" y="0"/>
                      <a:pt x="133" y="26"/>
                      <a:pt x="87" y="74"/>
                    </a:cubicBezTo>
                    <a:cubicBezTo>
                      <a:pt x="40" y="122"/>
                      <a:pt x="0" y="204"/>
                      <a:pt x="0" y="204"/>
                    </a:cubicBezTo>
                    <a:cubicBezTo>
                      <a:pt x="0" y="204"/>
                      <a:pt x="27" y="311"/>
                      <a:pt x="47" y="350"/>
                    </a:cubicBezTo>
                    <a:cubicBezTo>
                      <a:pt x="53" y="361"/>
                      <a:pt x="67" y="360"/>
                      <a:pt x="83" y="353"/>
                    </a:cubicBezTo>
                    <a:cubicBezTo>
                      <a:pt x="64" y="310"/>
                      <a:pt x="39" y="212"/>
                      <a:pt x="39" y="21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3" name="Freeform 356"/>
              <p:cNvSpPr>
                <a:spLocks/>
              </p:cNvSpPr>
              <p:nvPr/>
            </p:nvSpPr>
            <p:spPr bwMode="auto">
              <a:xfrm>
                <a:off x="3041" y="3191"/>
                <a:ext cx="49" cy="53"/>
              </a:xfrm>
              <a:custGeom>
                <a:avLst/>
                <a:gdLst>
                  <a:gd name="T0" fmla="*/ 0 w 49"/>
                  <a:gd name="T1" fmla="*/ 13 h 53"/>
                  <a:gd name="T2" fmla="*/ 33 w 49"/>
                  <a:gd name="T3" fmla="*/ 53 h 53"/>
                  <a:gd name="T4" fmla="*/ 49 w 49"/>
                  <a:gd name="T5" fmla="*/ 40 h 53"/>
                  <a:gd name="T6" fmla="*/ 15 w 49"/>
                  <a:gd name="T7" fmla="*/ 0 h 53"/>
                  <a:gd name="T8" fmla="*/ 0 w 49"/>
                  <a:gd name="T9" fmla="*/ 1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3">
                    <a:moveTo>
                      <a:pt x="0" y="13"/>
                    </a:moveTo>
                    <a:lnTo>
                      <a:pt x="33" y="53"/>
                    </a:lnTo>
                    <a:lnTo>
                      <a:pt x="49" y="40"/>
                    </a:lnTo>
                    <a:lnTo>
                      <a:pt x="15" y="0"/>
                    </a:lnTo>
                    <a:lnTo>
                      <a:pt x="0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4" name="Freeform 357"/>
              <p:cNvSpPr>
                <a:spLocks/>
              </p:cNvSpPr>
              <p:nvPr/>
            </p:nvSpPr>
            <p:spPr bwMode="auto">
              <a:xfrm>
                <a:off x="2637" y="3124"/>
                <a:ext cx="442" cy="214"/>
              </a:xfrm>
              <a:custGeom>
                <a:avLst/>
                <a:gdLst>
                  <a:gd name="T0" fmla="*/ 161 w 440"/>
                  <a:gd name="T1" fmla="*/ 0 h 213"/>
                  <a:gd name="T2" fmla="*/ 182 w 440"/>
                  <a:gd name="T3" fmla="*/ 113 h 213"/>
                  <a:gd name="T4" fmla="*/ 403 w 440"/>
                  <a:gd name="T5" fmla="*/ 76 h 213"/>
                  <a:gd name="T6" fmla="*/ 440 w 440"/>
                  <a:gd name="T7" fmla="*/ 122 h 213"/>
                  <a:gd name="T8" fmla="*/ 254 w 440"/>
                  <a:gd name="T9" fmla="*/ 209 h 213"/>
                  <a:gd name="T10" fmla="*/ 99 w 440"/>
                  <a:gd name="T11" fmla="*/ 192 h 213"/>
                  <a:gd name="T12" fmla="*/ 17 w 440"/>
                  <a:gd name="T13" fmla="*/ 63 h 213"/>
                  <a:gd name="T14" fmla="*/ 161 w 440"/>
                  <a:gd name="T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0" h="213">
                    <a:moveTo>
                      <a:pt x="161" y="0"/>
                    </a:moveTo>
                    <a:cubicBezTo>
                      <a:pt x="161" y="0"/>
                      <a:pt x="157" y="74"/>
                      <a:pt x="182" y="113"/>
                    </a:cubicBezTo>
                    <a:cubicBezTo>
                      <a:pt x="207" y="152"/>
                      <a:pt x="330" y="141"/>
                      <a:pt x="403" y="76"/>
                    </a:cubicBezTo>
                    <a:cubicBezTo>
                      <a:pt x="426" y="102"/>
                      <a:pt x="440" y="122"/>
                      <a:pt x="440" y="122"/>
                    </a:cubicBezTo>
                    <a:cubicBezTo>
                      <a:pt x="440" y="122"/>
                      <a:pt x="321" y="204"/>
                      <a:pt x="254" y="209"/>
                    </a:cubicBezTo>
                    <a:cubicBezTo>
                      <a:pt x="188" y="213"/>
                      <a:pt x="99" y="192"/>
                      <a:pt x="99" y="192"/>
                    </a:cubicBezTo>
                    <a:cubicBezTo>
                      <a:pt x="99" y="192"/>
                      <a:pt x="34" y="103"/>
                      <a:pt x="17" y="63"/>
                    </a:cubicBezTo>
                    <a:cubicBezTo>
                      <a:pt x="0" y="24"/>
                      <a:pt x="161" y="0"/>
                      <a:pt x="161" y="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5" name="Freeform 358"/>
              <p:cNvSpPr>
                <a:spLocks/>
              </p:cNvSpPr>
              <p:nvPr/>
            </p:nvSpPr>
            <p:spPr bwMode="auto">
              <a:xfrm>
                <a:off x="2649" y="3157"/>
                <a:ext cx="430" cy="181"/>
              </a:xfrm>
              <a:custGeom>
                <a:avLst/>
                <a:gdLst>
                  <a:gd name="T0" fmla="*/ 106 w 428"/>
                  <a:gd name="T1" fmla="*/ 124 h 180"/>
                  <a:gd name="T2" fmla="*/ 261 w 428"/>
                  <a:gd name="T3" fmla="*/ 140 h 180"/>
                  <a:gd name="T4" fmla="*/ 418 w 428"/>
                  <a:gd name="T5" fmla="*/ 76 h 180"/>
                  <a:gd name="T6" fmla="*/ 428 w 428"/>
                  <a:gd name="T7" fmla="*/ 89 h 180"/>
                  <a:gd name="T8" fmla="*/ 242 w 428"/>
                  <a:gd name="T9" fmla="*/ 176 h 180"/>
                  <a:gd name="T10" fmla="*/ 87 w 428"/>
                  <a:gd name="T11" fmla="*/ 159 h 180"/>
                  <a:gd name="T12" fmla="*/ 5 w 428"/>
                  <a:gd name="T13" fmla="*/ 30 h 180"/>
                  <a:gd name="T14" fmla="*/ 26 w 428"/>
                  <a:gd name="T15" fmla="*/ 0 h 180"/>
                  <a:gd name="T16" fmla="*/ 106 w 428"/>
                  <a:gd name="T17" fmla="*/ 12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8" h="180">
                    <a:moveTo>
                      <a:pt x="106" y="124"/>
                    </a:moveTo>
                    <a:cubicBezTo>
                      <a:pt x="106" y="124"/>
                      <a:pt x="194" y="145"/>
                      <a:pt x="261" y="140"/>
                    </a:cubicBezTo>
                    <a:cubicBezTo>
                      <a:pt x="308" y="137"/>
                      <a:pt x="379" y="107"/>
                      <a:pt x="418" y="76"/>
                    </a:cubicBezTo>
                    <a:cubicBezTo>
                      <a:pt x="424" y="84"/>
                      <a:pt x="428" y="89"/>
                      <a:pt x="428" y="89"/>
                    </a:cubicBezTo>
                    <a:cubicBezTo>
                      <a:pt x="428" y="89"/>
                      <a:pt x="309" y="171"/>
                      <a:pt x="242" y="176"/>
                    </a:cubicBezTo>
                    <a:cubicBezTo>
                      <a:pt x="176" y="180"/>
                      <a:pt x="87" y="159"/>
                      <a:pt x="87" y="159"/>
                    </a:cubicBezTo>
                    <a:cubicBezTo>
                      <a:pt x="87" y="159"/>
                      <a:pt x="22" y="70"/>
                      <a:pt x="5" y="30"/>
                    </a:cubicBezTo>
                    <a:cubicBezTo>
                      <a:pt x="0" y="19"/>
                      <a:pt x="10" y="9"/>
                      <a:pt x="26" y="0"/>
                    </a:cubicBezTo>
                    <a:cubicBezTo>
                      <a:pt x="46" y="42"/>
                      <a:pt x="106" y="124"/>
                      <a:pt x="106" y="12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6" name="Freeform 359"/>
              <p:cNvSpPr>
                <a:spLocks/>
              </p:cNvSpPr>
              <p:nvPr/>
            </p:nvSpPr>
            <p:spPr bwMode="auto">
              <a:xfrm>
                <a:off x="3057" y="3091"/>
                <a:ext cx="126" cy="129"/>
              </a:xfrm>
              <a:custGeom>
                <a:avLst/>
                <a:gdLst>
                  <a:gd name="T0" fmla="*/ 24 w 126"/>
                  <a:gd name="T1" fmla="*/ 128 h 128"/>
                  <a:gd name="T2" fmla="*/ 89 w 126"/>
                  <a:gd name="T3" fmla="*/ 101 h 128"/>
                  <a:gd name="T4" fmla="*/ 109 w 126"/>
                  <a:gd name="T5" fmla="*/ 70 h 128"/>
                  <a:gd name="T6" fmla="*/ 122 w 126"/>
                  <a:gd name="T7" fmla="*/ 33 h 128"/>
                  <a:gd name="T8" fmla="*/ 120 w 126"/>
                  <a:gd name="T9" fmla="*/ 34 h 128"/>
                  <a:gd name="T10" fmla="*/ 122 w 126"/>
                  <a:gd name="T11" fmla="*/ 22 h 128"/>
                  <a:gd name="T12" fmla="*/ 111 w 126"/>
                  <a:gd name="T13" fmla="*/ 26 h 128"/>
                  <a:gd name="T14" fmla="*/ 112 w 126"/>
                  <a:gd name="T15" fmla="*/ 10 h 128"/>
                  <a:gd name="T16" fmla="*/ 97 w 126"/>
                  <a:gd name="T17" fmla="*/ 18 h 128"/>
                  <a:gd name="T18" fmla="*/ 97 w 126"/>
                  <a:gd name="T19" fmla="*/ 2 h 128"/>
                  <a:gd name="T20" fmla="*/ 81 w 126"/>
                  <a:gd name="T21" fmla="*/ 12 h 128"/>
                  <a:gd name="T22" fmla="*/ 54 w 126"/>
                  <a:gd name="T23" fmla="*/ 51 h 128"/>
                  <a:gd name="T24" fmla="*/ 71 w 126"/>
                  <a:gd name="T25" fmla="*/ 16 h 128"/>
                  <a:gd name="T26" fmla="*/ 55 w 126"/>
                  <a:gd name="T27" fmla="*/ 20 h 128"/>
                  <a:gd name="T28" fmla="*/ 22 w 126"/>
                  <a:gd name="T29" fmla="*/ 60 h 128"/>
                  <a:gd name="T30" fmla="*/ 2 w 126"/>
                  <a:gd name="T31" fmla="*/ 103 h 128"/>
                  <a:gd name="T32" fmla="*/ 24 w 126"/>
                  <a:gd name="T3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6" h="128">
                    <a:moveTo>
                      <a:pt x="24" y="128"/>
                    </a:moveTo>
                    <a:cubicBezTo>
                      <a:pt x="24" y="128"/>
                      <a:pt x="71" y="110"/>
                      <a:pt x="89" y="101"/>
                    </a:cubicBezTo>
                    <a:cubicBezTo>
                      <a:pt x="107" y="92"/>
                      <a:pt x="102" y="86"/>
                      <a:pt x="109" y="70"/>
                    </a:cubicBezTo>
                    <a:cubicBezTo>
                      <a:pt x="117" y="54"/>
                      <a:pt x="126" y="40"/>
                      <a:pt x="122" y="33"/>
                    </a:cubicBezTo>
                    <a:cubicBezTo>
                      <a:pt x="120" y="34"/>
                      <a:pt x="120" y="34"/>
                      <a:pt x="120" y="34"/>
                    </a:cubicBezTo>
                    <a:cubicBezTo>
                      <a:pt x="120" y="34"/>
                      <a:pt x="125" y="27"/>
                      <a:pt x="122" y="22"/>
                    </a:cubicBezTo>
                    <a:cubicBezTo>
                      <a:pt x="118" y="16"/>
                      <a:pt x="114" y="23"/>
                      <a:pt x="111" y="26"/>
                    </a:cubicBezTo>
                    <a:cubicBezTo>
                      <a:pt x="117" y="18"/>
                      <a:pt x="116" y="13"/>
                      <a:pt x="112" y="10"/>
                    </a:cubicBezTo>
                    <a:cubicBezTo>
                      <a:pt x="108" y="7"/>
                      <a:pt x="102" y="12"/>
                      <a:pt x="97" y="18"/>
                    </a:cubicBezTo>
                    <a:cubicBezTo>
                      <a:pt x="102" y="11"/>
                      <a:pt x="100" y="5"/>
                      <a:pt x="97" y="2"/>
                    </a:cubicBezTo>
                    <a:cubicBezTo>
                      <a:pt x="94" y="0"/>
                      <a:pt x="87" y="0"/>
                      <a:pt x="81" y="12"/>
                    </a:cubicBezTo>
                    <a:cubicBezTo>
                      <a:pt x="75" y="23"/>
                      <a:pt x="54" y="51"/>
                      <a:pt x="54" y="51"/>
                    </a:cubicBezTo>
                    <a:cubicBezTo>
                      <a:pt x="54" y="51"/>
                      <a:pt x="69" y="19"/>
                      <a:pt x="71" y="16"/>
                    </a:cubicBezTo>
                    <a:cubicBezTo>
                      <a:pt x="72" y="14"/>
                      <a:pt x="64" y="6"/>
                      <a:pt x="55" y="20"/>
                    </a:cubicBezTo>
                    <a:cubicBezTo>
                      <a:pt x="47" y="34"/>
                      <a:pt x="32" y="47"/>
                      <a:pt x="22" y="60"/>
                    </a:cubicBezTo>
                    <a:cubicBezTo>
                      <a:pt x="12" y="72"/>
                      <a:pt x="0" y="93"/>
                      <a:pt x="2" y="103"/>
                    </a:cubicBezTo>
                    <a:cubicBezTo>
                      <a:pt x="20" y="123"/>
                      <a:pt x="24" y="128"/>
                      <a:pt x="24" y="128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7" name="Freeform 360"/>
              <p:cNvSpPr>
                <a:spLocks/>
              </p:cNvSpPr>
              <p:nvPr/>
            </p:nvSpPr>
            <p:spPr bwMode="auto">
              <a:xfrm>
                <a:off x="2881" y="2736"/>
                <a:ext cx="149" cy="89"/>
              </a:xfrm>
              <a:custGeom>
                <a:avLst/>
                <a:gdLst>
                  <a:gd name="T0" fmla="*/ 0 w 148"/>
                  <a:gd name="T1" fmla="*/ 41 h 88"/>
                  <a:gd name="T2" fmla="*/ 63 w 148"/>
                  <a:gd name="T3" fmla="*/ 8 h 88"/>
                  <a:gd name="T4" fmla="*/ 100 w 148"/>
                  <a:gd name="T5" fmla="*/ 12 h 88"/>
                  <a:gd name="T6" fmla="*/ 137 w 148"/>
                  <a:gd name="T7" fmla="*/ 26 h 88"/>
                  <a:gd name="T8" fmla="*/ 134 w 148"/>
                  <a:gd name="T9" fmla="*/ 27 h 88"/>
                  <a:gd name="T10" fmla="*/ 145 w 148"/>
                  <a:gd name="T11" fmla="*/ 34 h 88"/>
                  <a:gd name="T12" fmla="*/ 135 w 148"/>
                  <a:gd name="T13" fmla="*/ 39 h 88"/>
                  <a:gd name="T14" fmla="*/ 148 w 148"/>
                  <a:gd name="T15" fmla="*/ 48 h 88"/>
                  <a:gd name="T16" fmla="*/ 132 w 148"/>
                  <a:gd name="T17" fmla="*/ 55 h 88"/>
                  <a:gd name="T18" fmla="*/ 144 w 148"/>
                  <a:gd name="T19" fmla="*/ 65 h 88"/>
                  <a:gd name="T20" fmla="*/ 127 w 148"/>
                  <a:gd name="T21" fmla="*/ 71 h 88"/>
                  <a:gd name="T22" fmla="*/ 79 w 148"/>
                  <a:gd name="T23" fmla="*/ 67 h 88"/>
                  <a:gd name="T24" fmla="*/ 117 w 148"/>
                  <a:gd name="T25" fmla="*/ 76 h 88"/>
                  <a:gd name="T26" fmla="*/ 104 w 148"/>
                  <a:gd name="T27" fmla="*/ 85 h 88"/>
                  <a:gd name="T28" fmla="*/ 52 w 148"/>
                  <a:gd name="T29" fmla="*/ 86 h 88"/>
                  <a:gd name="T30" fmla="*/ 7 w 148"/>
                  <a:gd name="T31" fmla="*/ 74 h 88"/>
                  <a:gd name="T32" fmla="*/ 0 w 148"/>
                  <a:gd name="T33" fmla="*/ 4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8" h="88">
                    <a:moveTo>
                      <a:pt x="0" y="41"/>
                    </a:moveTo>
                    <a:cubicBezTo>
                      <a:pt x="0" y="41"/>
                      <a:pt x="45" y="16"/>
                      <a:pt x="63" y="8"/>
                    </a:cubicBezTo>
                    <a:cubicBezTo>
                      <a:pt x="81" y="0"/>
                      <a:pt x="83" y="7"/>
                      <a:pt x="100" y="12"/>
                    </a:cubicBezTo>
                    <a:cubicBezTo>
                      <a:pt x="117" y="17"/>
                      <a:pt x="133" y="19"/>
                      <a:pt x="137" y="26"/>
                    </a:cubicBezTo>
                    <a:cubicBezTo>
                      <a:pt x="134" y="27"/>
                      <a:pt x="134" y="27"/>
                      <a:pt x="134" y="27"/>
                    </a:cubicBezTo>
                    <a:cubicBezTo>
                      <a:pt x="134" y="27"/>
                      <a:pt x="143" y="28"/>
                      <a:pt x="145" y="34"/>
                    </a:cubicBezTo>
                    <a:cubicBezTo>
                      <a:pt x="147" y="39"/>
                      <a:pt x="139" y="39"/>
                      <a:pt x="135" y="39"/>
                    </a:cubicBezTo>
                    <a:cubicBezTo>
                      <a:pt x="145" y="40"/>
                      <a:pt x="148" y="43"/>
                      <a:pt x="148" y="48"/>
                    </a:cubicBezTo>
                    <a:cubicBezTo>
                      <a:pt x="147" y="53"/>
                      <a:pt x="140" y="55"/>
                      <a:pt x="132" y="55"/>
                    </a:cubicBezTo>
                    <a:cubicBezTo>
                      <a:pt x="141" y="55"/>
                      <a:pt x="144" y="61"/>
                      <a:pt x="144" y="65"/>
                    </a:cubicBezTo>
                    <a:cubicBezTo>
                      <a:pt x="144" y="69"/>
                      <a:pt x="140" y="74"/>
                      <a:pt x="127" y="71"/>
                    </a:cubicBezTo>
                    <a:cubicBezTo>
                      <a:pt x="114" y="68"/>
                      <a:pt x="79" y="67"/>
                      <a:pt x="79" y="67"/>
                    </a:cubicBezTo>
                    <a:cubicBezTo>
                      <a:pt x="79" y="67"/>
                      <a:pt x="114" y="76"/>
                      <a:pt x="117" y="76"/>
                    </a:cubicBezTo>
                    <a:cubicBezTo>
                      <a:pt x="119" y="76"/>
                      <a:pt x="121" y="88"/>
                      <a:pt x="104" y="85"/>
                    </a:cubicBezTo>
                    <a:cubicBezTo>
                      <a:pt x="88" y="83"/>
                      <a:pt x="68" y="87"/>
                      <a:pt x="52" y="86"/>
                    </a:cubicBezTo>
                    <a:cubicBezTo>
                      <a:pt x="36" y="86"/>
                      <a:pt x="13" y="81"/>
                      <a:pt x="7" y="74"/>
                    </a:cubicBezTo>
                    <a:cubicBezTo>
                      <a:pt x="2" y="47"/>
                      <a:pt x="0" y="41"/>
                      <a:pt x="0" y="4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8" name="Freeform 361"/>
              <p:cNvSpPr>
                <a:spLocks/>
              </p:cNvSpPr>
              <p:nvPr/>
            </p:nvSpPr>
            <p:spPr bwMode="auto">
              <a:xfrm>
                <a:off x="2678" y="2954"/>
                <a:ext cx="210" cy="249"/>
              </a:xfrm>
              <a:custGeom>
                <a:avLst/>
                <a:gdLst>
                  <a:gd name="T0" fmla="*/ 200 w 209"/>
                  <a:gd name="T1" fmla="*/ 171 h 248"/>
                  <a:gd name="T2" fmla="*/ 201 w 209"/>
                  <a:gd name="T3" fmla="*/ 133 h 248"/>
                  <a:gd name="T4" fmla="*/ 126 w 209"/>
                  <a:gd name="T5" fmla="*/ 17 h 248"/>
                  <a:gd name="T6" fmla="*/ 91 w 209"/>
                  <a:gd name="T7" fmla="*/ 5 h 248"/>
                  <a:gd name="T8" fmla="*/ 17 w 209"/>
                  <a:gd name="T9" fmla="*/ 32 h 248"/>
                  <a:gd name="T10" fmla="*/ 5 w 209"/>
                  <a:gd name="T11" fmla="*/ 62 h 248"/>
                  <a:gd name="T12" fmla="*/ 35 w 209"/>
                  <a:gd name="T13" fmla="*/ 131 h 248"/>
                  <a:gd name="T14" fmla="*/ 61 w 209"/>
                  <a:gd name="T15" fmla="*/ 171 h 248"/>
                  <a:gd name="T16" fmla="*/ 120 w 209"/>
                  <a:gd name="T17" fmla="*/ 238 h 248"/>
                  <a:gd name="T18" fmla="*/ 149 w 209"/>
                  <a:gd name="T19" fmla="*/ 238 h 248"/>
                  <a:gd name="T20" fmla="*/ 200 w 209"/>
                  <a:gd name="T21" fmla="*/ 17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248">
                    <a:moveTo>
                      <a:pt x="200" y="171"/>
                    </a:moveTo>
                    <a:cubicBezTo>
                      <a:pt x="208" y="161"/>
                      <a:pt x="209" y="144"/>
                      <a:pt x="201" y="133"/>
                    </a:cubicBezTo>
                    <a:cubicBezTo>
                      <a:pt x="126" y="17"/>
                      <a:pt x="126" y="17"/>
                      <a:pt x="126" y="17"/>
                    </a:cubicBezTo>
                    <a:cubicBezTo>
                      <a:pt x="119" y="6"/>
                      <a:pt x="103" y="0"/>
                      <a:pt x="91" y="5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5" y="36"/>
                      <a:pt x="0" y="50"/>
                      <a:pt x="5" y="62"/>
                    </a:cubicBezTo>
                    <a:cubicBezTo>
                      <a:pt x="35" y="131"/>
                      <a:pt x="35" y="131"/>
                      <a:pt x="35" y="131"/>
                    </a:cubicBezTo>
                    <a:cubicBezTo>
                      <a:pt x="41" y="143"/>
                      <a:pt x="52" y="161"/>
                      <a:pt x="61" y="171"/>
                    </a:cubicBezTo>
                    <a:cubicBezTo>
                      <a:pt x="120" y="238"/>
                      <a:pt x="120" y="238"/>
                      <a:pt x="120" y="238"/>
                    </a:cubicBezTo>
                    <a:cubicBezTo>
                      <a:pt x="128" y="248"/>
                      <a:pt x="142" y="248"/>
                      <a:pt x="149" y="238"/>
                    </a:cubicBezTo>
                    <a:lnTo>
                      <a:pt x="200" y="17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49" name="Freeform 362"/>
              <p:cNvSpPr>
                <a:spLocks/>
              </p:cNvSpPr>
              <p:nvPr/>
            </p:nvSpPr>
            <p:spPr bwMode="auto">
              <a:xfrm>
                <a:off x="2574" y="2997"/>
                <a:ext cx="255" cy="245"/>
              </a:xfrm>
              <a:custGeom>
                <a:avLst/>
                <a:gdLst>
                  <a:gd name="T0" fmla="*/ 183 w 253"/>
                  <a:gd name="T1" fmla="*/ 210 h 244"/>
                  <a:gd name="T2" fmla="*/ 222 w 253"/>
                  <a:gd name="T3" fmla="*/ 60 h 244"/>
                  <a:gd name="T4" fmla="*/ 70 w 253"/>
                  <a:gd name="T5" fmla="*/ 34 h 244"/>
                  <a:gd name="T6" fmla="*/ 31 w 253"/>
                  <a:gd name="T7" fmla="*/ 184 h 244"/>
                  <a:gd name="T8" fmla="*/ 183 w 253"/>
                  <a:gd name="T9" fmla="*/ 21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244">
                    <a:moveTo>
                      <a:pt x="183" y="210"/>
                    </a:moveTo>
                    <a:cubicBezTo>
                      <a:pt x="236" y="175"/>
                      <a:pt x="253" y="108"/>
                      <a:pt x="222" y="60"/>
                    </a:cubicBezTo>
                    <a:cubicBezTo>
                      <a:pt x="190" y="11"/>
                      <a:pt x="122" y="0"/>
                      <a:pt x="70" y="34"/>
                    </a:cubicBezTo>
                    <a:cubicBezTo>
                      <a:pt x="17" y="68"/>
                      <a:pt x="0" y="135"/>
                      <a:pt x="31" y="184"/>
                    </a:cubicBezTo>
                    <a:cubicBezTo>
                      <a:pt x="63" y="232"/>
                      <a:pt x="131" y="244"/>
                      <a:pt x="183" y="21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0" name="Freeform 363"/>
              <p:cNvSpPr>
                <a:spLocks/>
              </p:cNvSpPr>
              <p:nvPr/>
            </p:nvSpPr>
            <p:spPr bwMode="auto">
              <a:xfrm>
                <a:off x="2574" y="2997"/>
                <a:ext cx="239" cy="191"/>
              </a:xfrm>
              <a:custGeom>
                <a:avLst/>
                <a:gdLst>
                  <a:gd name="T0" fmla="*/ 90 w 237"/>
                  <a:gd name="T1" fmla="*/ 86 h 190"/>
                  <a:gd name="T2" fmla="*/ 237 w 237"/>
                  <a:gd name="T3" fmla="*/ 105 h 190"/>
                  <a:gd name="T4" fmla="*/ 222 w 237"/>
                  <a:gd name="T5" fmla="*/ 60 h 190"/>
                  <a:gd name="T6" fmla="*/ 70 w 237"/>
                  <a:gd name="T7" fmla="*/ 34 h 190"/>
                  <a:gd name="T8" fmla="*/ 31 w 237"/>
                  <a:gd name="T9" fmla="*/ 184 h 190"/>
                  <a:gd name="T10" fmla="*/ 36 w 237"/>
                  <a:gd name="T11" fmla="*/ 190 h 190"/>
                  <a:gd name="T12" fmla="*/ 90 w 237"/>
                  <a:gd name="T13" fmla="*/ 8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90">
                    <a:moveTo>
                      <a:pt x="90" y="86"/>
                    </a:moveTo>
                    <a:cubicBezTo>
                      <a:pt x="140" y="53"/>
                      <a:pt x="204" y="62"/>
                      <a:pt x="237" y="105"/>
                    </a:cubicBezTo>
                    <a:cubicBezTo>
                      <a:pt x="236" y="89"/>
                      <a:pt x="231" y="74"/>
                      <a:pt x="222" y="60"/>
                    </a:cubicBezTo>
                    <a:cubicBezTo>
                      <a:pt x="190" y="11"/>
                      <a:pt x="122" y="0"/>
                      <a:pt x="70" y="34"/>
                    </a:cubicBezTo>
                    <a:cubicBezTo>
                      <a:pt x="17" y="68"/>
                      <a:pt x="0" y="135"/>
                      <a:pt x="31" y="184"/>
                    </a:cubicBezTo>
                    <a:cubicBezTo>
                      <a:pt x="33" y="186"/>
                      <a:pt x="34" y="188"/>
                      <a:pt x="36" y="190"/>
                    </a:cubicBezTo>
                    <a:cubicBezTo>
                      <a:pt x="33" y="151"/>
                      <a:pt x="52" y="110"/>
                      <a:pt x="90" y="8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1" name="Freeform 364"/>
              <p:cNvSpPr>
                <a:spLocks/>
              </p:cNvSpPr>
              <p:nvPr/>
            </p:nvSpPr>
            <p:spPr bwMode="auto">
              <a:xfrm>
                <a:off x="4115" y="3481"/>
                <a:ext cx="378" cy="287"/>
              </a:xfrm>
              <a:custGeom>
                <a:avLst/>
                <a:gdLst>
                  <a:gd name="T0" fmla="*/ 279 w 376"/>
                  <a:gd name="T1" fmla="*/ 22 h 285"/>
                  <a:gd name="T2" fmla="*/ 223 w 376"/>
                  <a:gd name="T3" fmla="*/ 8 h 285"/>
                  <a:gd name="T4" fmla="*/ 31 w 376"/>
                  <a:gd name="T5" fmla="*/ 83 h 285"/>
                  <a:gd name="T6" fmla="*/ 3 w 376"/>
                  <a:gd name="T7" fmla="*/ 132 h 285"/>
                  <a:gd name="T8" fmla="*/ 23 w 376"/>
                  <a:gd name="T9" fmla="*/ 252 h 285"/>
                  <a:gd name="T10" fmla="*/ 64 w 376"/>
                  <a:gd name="T11" fmla="*/ 281 h 285"/>
                  <a:gd name="T12" fmla="*/ 174 w 376"/>
                  <a:gd name="T13" fmla="*/ 258 h 285"/>
                  <a:gd name="T14" fmla="*/ 240 w 376"/>
                  <a:gd name="T15" fmla="*/ 232 h 285"/>
                  <a:gd name="T16" fmla="*/ 355 w 376"/>
                  <a:gd name="T17" fmla="*/ 166 h 285"/>
                  <a:gd name="T18" fmla="*/ 363 w 376"/>
                  <a:gd name="T19" fmla="*/ 121 h 285"/>
                  <a:gd name="T20" fmla="*/ 279 w 376"/>
                  <a:gd name="T21" fmla="*/ 2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6" h="285">
                    <a:moveTo>
                      <a:pt x="279" y="22"/>
                    </a:moveTo>
                    <a:cubicBezTo>
                      <a:pt x="267" y="7"/>
                      <a:pt x="241" y="0"/>
                      <a:pt x="223" y="8"/>
                    </a:cubicBezTo>
                    <a:cubicBezTo>
                      <a:pt x="31" y="83"/>
                      <a:pt x="31" y="83"/>
                      <a:pt x="31" y="83"/>
                    </a:cubicBezTo>
                    <a:cubicBezTo>
                      <a:pt x="13" y="91"/>
                      <a:pt x="0" y="112"/>
                      <a:pt x="3" y="132"/>
                    </a:cubicBezTo>
                    <a:cubicBezTo>
                      <a:pt x="23" y="252"/>
                      <a:pt x="23" y="252"/>
                      <a:pt x="23" y="252"/>
                    </a:cubicBezTo>
                    <a:cubicBezTo>
                      <a:pt x="26" y="272"/>
                      <a:pt x="44" y="285"/>
                      <a:pt x="64" y="281"/>
                    </a:cubicBezTo>
                    <a:cubicBezTo>
                      <a:pt x="174" y="258"/>
                      <a:pt x="174" y="258"/>
                      <a:pt x="174" y="258"/>
                    </a:cubicBezTo>
                    <a:cubicBezTo>
                      <a:pt x="193" y="254"/>
                      <a:pt x="223" y="242"/>
                      <a:pt x="240" y="232"/>
                    </a:cubicBezTo>
                    <a:cubicBezTo>
                      <a:pt x="355" y="166"/>
                      <a:pt x="355" y="166"/>
                      <a:pt x="355" y="166"/>
                    </a:cubicBezTo>
                    <a:cubicBezTo>
                      <a:pt x="372" y="156"/>
                      <a:pt x="376" y="136"/>
                      <a:pt x="363" y="121"/>
                    </a:cubicBezTo>
                    <a:lnTo>
                      <a:pt x="279" y="2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2" name="Freeform 365"/>
              <p:cNvSpPr>
                <a:spLocks/>
              </p:cNvSpPr>
              <p:nvPr/>
            </p:nvSpPr>
            <p:spPr bwMode="auto">
              <a:xfrm>
                <a:off x="4133" y="3585"/>
                <a:ext cx="360" cy="183"/>
              </a:xfrm>
              <a:custGeom>
                <a:avLst/>
                <a:gdLst>
                  <a:gd name="T0" fmla="*/ 330 w 358"/>
                  <a:gd name="T1" fmla="*/ 0 h 182"/>
                  <a:gd name="T2" fmla="*/ 318 w 358"/>
                  <a:gd name="T3" fmla="*/ 13 h 182"/>
                  <a:gd name="T4" fmla="*/ 202 w 358"/>
                  <a:gd name="T5" fmla="*/ 79 h 182"/>
                  <a:gd name="T6" fmla="*/ 136 w 358"/>
                  <a:gd name="T7" fmla="*/ 105 h 182"/>
                  <a:gd name="T8" fmla="*/ 26 w 358"/>
                  <a:gd name="T9" fmla="*/ 127 h 182"/>
                  <a:gd name="T10" fmla="*/ 0 w 358"/>
                  <a:gd name="T11" fmla="*/ 123 h 182"/>
                  <a:gd name="T12" fmla="*/ 5 w 358"/>
                  <a:gd name="T13" fmla="*/ 149 h 182"/>
                  <a:gd name="T14" fmla="*/ 46 w 358"/>
                  <a:gd name="T15" fmla="*/ 178 h 182"/>
                  <a:gd name="T16" fmla="*/ 156 w 358"/>
                  <a:gd name="T17" fmla="*/ 155 h 182"/>
                  <a:gd name="T18" fmla="*/ 222 w 358"/>
                  <a:gd name="T19" fmla="*/ 129 h 182"/>
                  <a:gd name="T20" fmla="*/ 337 w 358"/>
                  <a:gd name="T21" fmla="*/ 63 h 182"/>
                  <a:gd name="T22" fmla="*/ 345 w 358"/>
                  <a:gd name="T23" fmla="*/ 18 h 182"/>
                  <a:gd name="T24" fmla="*/ 330 w 358"/>
                  <a:gd name="T2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182">
                    <a:moveTo>
                      <a:pt x="330" y="0"/>
                    </a:moveTo>
                    <a:cubicBezTo>
                      <a:pt x="328" y="5"/>
                      <a:pt x="323" y="9"/>
                      <a:pt x="318" y="13"/>
                    </a:cubicBezTo>
                    <a:cubicBezTo>
                      <a:pt x="202" y="79"/>
                      <a:pt x="202" y="79"/>
                      <a:pt x="202" y="79"/>
                    </a:cubicBezTo>
                    <a:cubicBezTo>
                      <a:pt x="185" y="89"/>
                      <a:pt x="155" y="101"/>
                      <a:pt x="136" y="105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17" y="129"/>
                      <a:pt x="8" y="127"/>
                      <a:pt x="0" y="123"/>
                    </a:cubicBezTo>
                    <a:cubicBezTo>
                      <a:pt x="5" y="149"/>
                      <a:pt x="5" y="149"/>
                      <a:pt x="5" y="149"/>
                    </a:cubicBezTo>
                    <a:cubicBezTo>
                      <a:pt x="8" y="169"/>
                      <a:pt x="26" y="182"/>
                      <a:pt x="46" y="178"/>
                    </a:cubicBezTo>
                    <a:cubicBezTo>
                      <a:pt x="156" y="155"/>
                      <a:pt x="156" y="155"/>
                      <a:pt x="156" y="155"/>
                    </a:cubicBezTo>
                    <a:cubicBezTo>
                      <a:pt x="175" y="151"/>
                      <a:pt x="205" y="139"/>
                      <a:pt x="222" y="129"/>
                    </a:cubicBezTo>
                    <a:cubicBezTo>
                      <a:pt x="337" y="63"/>
                      <a:pt x="337" y="63"/>
                      <a:pt x="337" y="63"/>
                    </a:cubicBezTo>
                    <a:cubicBezTo>
                      <a:pt x="354" y="53"/>
                      <a:pt x="358" y="33"/>
                      <a:pt x="345" y="18"/>
                    </a:cubicBezTo>
                    <a:lnTo>
                      <a:pt x="33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3" name="Freeform 366"/>
              <p:cNvSpPr>
                <a:spLocks/>
              </p:cNvSpPr>
              <p:nvPr/>
            </p:nvSpPr>
            <p:spPr bwMode="auto">
              <a:xfrm>
                <a:off x="3947" y="3340"/>
                <a:ext cx="53" cy="21"/>
              </a:xfrm>
              <a:custGeom>
                <a:avLst/>
                <a:gdLst>
                  <a:gd name="T0" fmla="*/ 53 w 53"/>
                  <a:gd name="T1" fmla="*/ 21 h 21"/>
                  <a:gd name="T2" fmla="*/ 0 w 53"/>
                  <a:gd name="T3" fmla="*/ 20 h 21"/>
                  <a:gd name="T4" fmla="*/ 0 w 53"/>
                  <a:gd name="T5" fmla="*/ 0 h 21"/>
                  <a:gd name="T6" fmla="*/ 53 w 53"/>
                  <a:gd name="T7" fmla="*/ 1 h 21"/>
                  <a:gd name="T8" fmla="*/ 53 w 53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1">
                    <a:moveTo>
                      <a:pt x="53" y="21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53" y="1"/>
                    </a:lnTo>
                    <a:lnTo>
                      <a:pt x="53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4" name="Freeform 367"/>
              <p:cNvSpPr>
                <a:spLocks/>
              </p:cNvSpPr>
              <p:nvPr/>
            </p:nvSpPr>
            <p:spPr bwMode="auto">
              <a:xfrm>
                <a:off x="3938" y="3358"/>
                <a:ext cx="345" cy="327"/>
              </a:xfrm>
              <a:custGeom>
                <a:avLst/>
                <a:gdLst>
                  <a:gd name="T0" fmla="*/ 259 w 343"/>
                  <a:gd name="T1" fmla="*/ 156 h 325"/>
                  <a:gd name="T2" fmla="*/ 159 w 343"/>
                  <a:gd name="T3" fmla="*/ 210 h 325"/>
                  <a:gd name="T4" fmla="*/ 64 w 343"/>
                  <a:gd name="T5" fmla="*/ 1 h 325"/>
                  <a:gd name="T6" fmla="*/ 6 w 343"/>
                  <a:gd name="T7" fmla="*/ 2 h 325"/>
                  <a:gd name="T8" fmla="*/ 39 w 343"/>
                  <a:gd name="T9" fmla="*/ 214 h 325"/>
                  <a:gd name="T10" fmla="*/ 149 w 343"/>
                  <a:gd name="T11" fmla="*/ 325 h 325"/>
                  <a:gd name="T12" fmla="*/ 301 w 343"/>
                  <a:gd name="T13" fmla="*/ 308 h 325"/>
                  <a:gd name="T14" fmla="*/ 259 w 343"/>
                  <a:gd name="T15" fmla="*/ 156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3" h="325">
                    <a:moveTo>
                      <a:pt x="259" y="156"/>
                    </a:moveTo>
                    <a:cubicBezTo>
                      <a:pt x="259" y="156"/>
                      <a:pt x="205" y="205"/>
                      <a:pt x="159" y="210"/>
                    </a:cubicBezTo>
                    <a:cubicBezTo>
                      <a:pt x="113" y="215"/>
                      <a:pt x="60" y="99"/>
                      <a:pt x="64" y="1"/>
                    </a:cubicBezTo>
                    <a:cubicBezTo>
                      <a:pt x="30" y="0"/>
                      <a:pt x="6" y="2"/>
                      <a:pt x="6" y="2"/>
                    </a:cubicBezTo>
                    <a:cubicBezTo>
                      <a:pt x="6" y="2"/>
                      <a:pt x="0" y="159"/>
                      <a:pt x="39" y="214"/>
                    </a:cubicBezTo>
                    <a:cubicBezTo>
                      <a:pt x="77" y="269"/>
                      <a:pt x="149" y="325"/>
                      <a:pt x="149" y="325"/>
                    </a:cubicBezTo>
                    <a:cubicBezTo>
                      <a:pt x="149" y="325"/>
                      <a:pt x="259" y="319"/>
                      <a:pt x="301" y="308"/>
                    </a:cubicBezTo>
                    <a:cubicBezTo>
                      <a:pt x="343" y="296"/>
                      <a:pt x="259" y="156"/>
                      <a:pt x="259" y="15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5" name="Freeform 368"/>
              <p:cNvSpPr>
                <a:spLocks/>
              </p:cNvSpPr>
              <p:nvPr/>
            </p:nvSpPr>
            <p:spPr bwMode="auto">
              <a:xfrm>
                <a:off x="3938" y="3359"/>
                <a:ext cx="316" cy="326"/>
              </a:xfrm>
              <a:custGeom>
                <a:avLst/>
                <a:gdLst>
                  <a:gd name="T0" fmla="*/ 165 w 314"/>
                  <a:gd name="T1" fmla="*/ 287 h 324"/>
                  <a:gd name="T2" fmla="*/ 54 w 314"/>
                  <a:gd name="T3" fmla="*/ 177 h 324"/>
                  <a:gd name="T4" fmla="*/ 21 w 314"/>
                  <a:gd name="T5" fmla="*/ 0 h 324"/>
                  <a:gd name="T6" fmla="*/ 6 w 314"/>
                  <a:gd name="T7" fmla="*/ 1 h 324"/>
                  <a:gd name="T8" fmla="*/ 39 w 314"/>
                  <a:gd name="T9" fmla="*/ 213 h 324"/>
                  <a:gd name="T10" fmla="*/ 149 w 314"/>
                  <a:gd name="T11" fmla="*/ 324 h 324"/>
                  <a:gd name="T12" fmla="*/ 301 w 314"/>
                  <a:gd name="T13" fmla="*/ 307 h 324"/>
                  <a:gd name="T14" fmla="*/ 311 w 314"/>
                  <a:gd name="T15" fmla="*/ 272 h 324"/>
                  <a:gd name="T16" fmla="*/ 165 w 314"/>
                  <a:gd name="T17" fmla="*/ 287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4" h="324">
                    <a:moveTo>
                      <a:pt x="165" y="287"/>
                    </a:moveTo>
                    <a:cubicBezTo>
                      <a:pt x="165" y="287"/>
                      <a:pt x="93" y="231"/>
                      <a:pt x="54" y="177"/>
                    </a:cubicBezTo>
                    <a:cubicBezTo>
                      <a:pt x="28" y="138"/>
                      <a:pt x="22" y="50"/>
                      <a:pt x="21" y="0"/>
                    </a:cubicBezTo>
                    <a:cubicBezTo>
                      <a:pt x="11" y="1"/>
                      <a:pt x="6" y="1"/>
                      <a:pt x="6" y="1"/>
                    </a:cubicBezTo>
                    <a:cubicBezTo>
                      <a:pt x="6" y="1"/>
                      <a:pt x="0" y="158"/>
                      <a:pt x="39" y="213"/>
                    </a:cubicBezTo>
                    <a:cubicBezTo>
                      <a:pt x="77" y="268"/>
                      <a:pt x="149" y="324"/>
                      <a:pt x="149" y="324"/>
                    </a:cubicBezTo>
                    <a:cubicBezTo>
                      <a:pt x="149" y="324"/>
                      <a:pt x="259" y="318"/>
                      <a:pt x="301" y="307"/>
                    </a:cubicBezTo>
                    <a:cubicBezTo>
                      <a:pt x="313" y="303"/>
                      <a:pt x="314" y="290"/>
                      <a:pt x="311" y="272"/>
                    </a:cubicBezTo>
                    <a:cubicBezTo>
                      <a:pt x="266" y="282"/>
                      <a:pt x="165" y="287"/>
                      <a:pt x="165" y="287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6" name="Freeform 369"/>
              <p:cNvSpPr>
                <a:spLocks/>
              </p:cNvSpPr>
              <p:nvPr/>
            </p:nvSpPr>
            <p:spPr bwMode="auto">
              <a:xfrm>
                <a:off x="4396" y="3227"/>
                <a:ext cx="56" cy="43"/>
              </a:xfrm>
              <a:custGeom>
                <a:avLst/>
                <a:gdLst>
                  <a:gd name="T0" fmla="*/ 10 w 56"/>
                  <a:gd name="T1" fmla="*/ 43 h 43"/>
                  <a:gd name="T2" fmla="*/ 56 w 56"/>
                  <a:gd name="T3" fmla="*/ 18 h 43"/>
                  <a:gd name="T4" fmla="*/ 46 w 56"/>
                  <a:gd name="T5" fmla="*/ 0 h 43"/>
                  <a:gd name="T6" fmla="*/ 0 w 56"/>
                  <a:gd name="T7" fmla="*/ 25 h 43"/>
                  <a:gd name="T8" fmla="*/ 10 w 56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3">
                    <a:moveTo>
                      <a:pt x="10" y="43"/>
                    </a:moveTo>
                    <a:lnTo>
                      <a:pt x="56" y="18"/>
                    </a:lnTo>
                    <a:lnTo>
                      <a:pt x="46" y="0"/>
                    </a:lnTo>
                    <a:lnTo>
                      <a:pt x="0" y="25"/>
                    </a:lnTo>
                    <a:lnTo>
                      <a:pt x="10" y="4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7" name="Freeform 370"/>
              <p:cNvSpPr>
                <a:spLocks/>
              </p:cNvSpPr>
              <p:nvPr/>
            </p:nvSpPr>
            <p:spPr bwMode="auto">
              <a:xfrm>
                <a:off x="4270" y="3241"/>
                <a:ext cx="242" cy="413"/>
              </a:xfrm>
              <a:custGeom>
                <a:avLst/>
                <a:gdLst>
                  <a:gd name="T0" fmla="*/ 9 w 241"/>
                  <a:gd name="T1" fmla="*/ 248 h 411"/>
                  <a:gd name="T2" fmla="*/ 123 w 241"/>
                  <a:gd name="T3" fmla="*/ 251 h 411"/>
                  <a:gd name="T4" fmla="*/ 131 w 241"/>
                  <a:gd name="T5" fmla="*/ 26 h 411"/>
                  <a:gd name="T6" fmla="*/ 184 w 241"/>
                  <a:gd name="T7" fmla="*/ 0 h 411"/>
                  <a:gd name="T8" fmla="*/ 232 w 241"/>
                  <a:gd name="T9" fmla="*/ 199 h 411"/>
                  <a:gd name="T10" fmla="*/ 185 w 241"/>
                  <a:gd name="T11" fmla="*/ 348 h 411"/>
                  <a:gd name="T12" fmla="*/ 42 w 241"/>
                  <a:gd name="T13" fmla="*/ 403 h 411"/>
                  <a:gd name="T14" fmla="*/ 9 w 241"/>
                  <a:gd name="T15" fmla="*/ 248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1" h="411">
                    <a:moveTo>
                      <a:pt x="9" y="248"/>
                    </a:moveTo>
                    <a:cubicBezTo>
                      <a:pt x="9" y="248"/>
                      <a:pt x="80" y="268"/>
                      <a:pt x="123" y="251"/>
                    </a:cubicBezTo>
                    <a:cubicBezTo>
                      <a:pt x="166" y="234"/>
                      <a:pt x="180" y="111"/>
                      <a:pt x="131" y="26"/>
                    </a:cubicBezTo>
                    <a:cubicBezTo>
                      <a:pt x="161" y="10"/>
                      <a:pt x="184" y="0"/>
                      <a:pt x="184" y="0"/>
                    </a:cubicBezTo>
                    <a:cubicBezTo>
                      <a:pt x="184" y="0"/>
                      <a:pt x="241" y="132"/>
                      <a:pt x="232" y="199"/>
                    </a:cubicBezTo>
                    <a:cubicBezTo>
                      <a:pt x="223" y="265"/>
                      <a:pt x="185" y="348"/>
                      <a:pt x="185" y="348"/>
                    </a:cubicBezTo>
                    <a:cubicBezTo>
                      <a:pt x="185" y="348"/>
                      <a:pt x="84" y="394"/>
                      <a:pt x="42" y="403"/>
                    </a:cubicBezTo>
                    <a:cubicBezTo>
                      <a:pt x="0" y="411"/>
                      <a:pt x="9" y="248"/>
                      <a:pt x="9" y="248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8" name="Freeform 371"/>
              <p:cNvSpPr>
                <a:spLocks/>
              </p:cNvSpPr>
              <p:nvPr/>
            </p:nvSpPr>
            <p:spPr bwMode="auto">
              <a:xfrm>
                <a:off x="4287" y="3241"/>
                <a:ext cx="225" cy="407"/>
              </a:xfrm>
              <a:custGeom>
                <a:avLst/>
                <a:gdLst>
                  <a:gd name="T0" fmla="*/ 137 w 224"/>
                  <a:gd name="T1" fmla="*/ 322 h 405"/>
                  <a:gd name="T2" fmla="*/ 184 w 224"/>
                  <a:gd name="T3" fmla="*/ 174 h 405"/>
                  <a:gd name="T4" fmla="*/ 152 w 224"/>
                  <a:gd name="T5" fmla="*/ 7 h 405"/>
                  <a:gd name="T6" fmla="*/ 167 w 224"/>
                  <a:gd name="T7" fmla="*/ 0 h 405"/>
                  <a:gd name="T8" fmla="*/ 215 w 224"/>
                  <a:gd name="T9" fmla="*/ 199 h 405"/>
                  <a:gd name="T10" fmla="*/ 168 w 224"/>
                  <a:gd name="T11" fmla="*/ 348 h 405"/>
                  <a:gd name="T12" fmla="*/ 25 w 224"/>
                  <a:gd name="T13" fmla="*/ 403 h 405"/>
                  <a:gd name="T14" fmla="*/ 0 w 224"/>
                  <a:gd name="T15" fmla="*/ 376 h 405"/>
                  <a:gd name="T16" fmla="*/ 137 w 224"/>
                  <a:gd name="T17" fmla="*/ 322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4" h="405">
                    <a:moveTo>
                      <a:pt x="137" y="322"/>
                    </a:moveTo>
                    <a:cubicBezTo>
                      <a:pt x="137" y="322"/>
                      <a:pt x="175" y="240"/>
                      <a:pt x="184" y="174"/>
                    </a:cubicBezTo>
                    <a:cubicBezTo>
                      <a:pt x="190" y="127"/>
                      <a:pt x="174" y="51"/>
                      <a:pt x="152" y="7"/>
                    </a:cubicBezTo>
                    <a:cubicBezTo>
                      <a:pt x="161" y="2"/>
                      <a:pt x="167" y="0"/>
                      <a:pt x="167" y="0"/>
                    </a:cubicBezTo>
                    <a:cubicBezTo>
                      <a:pt x="167" y="0"/>
                      <a:pt x="224" y="132"/>
                      <a:pt x="215" y="199"/>
                    </a:cubicBezTo>
                    <a:cubicBezTo>
                      <a:pt x="206" y="265"/>
                      <a:pt x="168" y="348"/>
                      <a:pt x="168" y="348"/>
                    </a:cubicBezTo>
                    <a:cubicBezTo>
                      <a:pt x="168" y="348"/>
                      <a:pt x="67" y="394"/>
                      <a:pt x="25" y="403"/>
                    </a:cubicBezTo>
                    <a:cubicBezTo>
                      <a:pt x="13" y="405"/>
                      <a:pt x="5" y="394"/>
                      <a:pt x="0" y="376"/>
                    </a:cubicBezTo>
                    <a:cubicBezTo>
                      <a:pt x="45" y="365"/>
                      <a:pt x="137" y="322"/>
                      <a:pt x="137" y="32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59" name="Freeform 372"/>
              <p:cNvSpPr>
                <a:spLocks/>
              </p:cNvSpPr>
              <p:nvPr/>
            </p:nvSpPr>
            <p:spPr bwMode="auto">
              <a:xfrm>
                <a:off x="4316" y="3114"/>
                <a:ext cx="114" cy="136"/>
              </a:xfrm>
              <a:custGeom>
                <a:avLst/>
                <a:gdLst>
                  <a:gd name="T0" fmla="*/ 113 w 113"/>
                  <a:gd name="T1" fmla="*/ 119 h 135"/>
                  <a:gd name="T2" fmla="*/ 99 w 113"/>
                  <a:gd name="T3" fmla="*/ 49 h 135"/>
                  <a:gd name="T4" fmla="*/ 73 w 113"/>
                  <a:gd name="T5" fmla="*/ 23 h 135"/>
                  <a:gd name="T6" fmla="*/ 39 w 113"/>
                  <a:gd name="T7" fmla="*/ 3 h 135"/>
                  <a:gd name="T8" fmla="*/ 40 w 113"/>
                  <a:gd name="T9" fmla="*/ 6 h 135"/>
                  <a:gd name="T10" fmla="*/ 28 w 113"/>
                  <a:gd name="T11" fmla="*/ 2 h 135"/>
                  <a:gd name="T12" fmla="*/ 30 w 113"/>
                  <a:gd name="T13" fmla="*/ 13 h 135"/>
                  <a:gd name="T14" fmla="*/ 15 w 113"/>
                  <a:gd name="T15" fmla="*/ 9 h 135"/>
                  <a:gd name="T16" fmla="*/ 20 w 113"/>
                  <a:gd name="T17" fmla="*/ 25 h 135"/>
                  <a:gd name="T18" fmla="*/ 4 w 113"/>
                  <a:gd name="T19" fmla="*/ 22 h 135"/>
                  <a:gd name="T20" fmla="*/ 10 w 113"/>
                  <a:gd name="T21" fmla="*/ 39 h 135"/>
                  <a:gd name="T22" fmla="*/ 43 w 113"/>
                  <a:gd name="T23" fmla="*/ 74 h 135"/>
                  <a:gd name="T24" fmla="*/ 13 w 113"/>
                  <a:gd name="T25" fmla="*/ 50 h 135"/>
                  <a:gd name="T26" fmla="*/ 13 w 113"/>
                  <a:gd name="T27" fmla="*/ 66 h 135"/>
                  <a:gd name="T28" fmla="*/ 45 w 113"/>
                  <a:gd name="T29" fmla="*/ 107 h 135"/>
                  <a:gd name="T30" fmla="*/ 84 w 113"/>
                  <a:gd name="T31" fmla="*/ 135 h 135"/>
                  <a:gd name="T32" fmla="*/ 113 w 113"/>
                  <a:gd name="T33" fmla="*/ 11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3" h="135">
                    <a:moveTo>
                      <a:pt x="113" y="119"/>
                    </a:moveTo>
                    <a:cubicBezTo>
                      <a:pt x="113" y="119"/>
                      <a:pt x="105" y="69"/>
                      <a:pt x="99" y="49"/>
                    </a:cubicBezTo>
                    <a:cubicBezTo>
                      <a:pt x="94" y="30"/>
                      <a:pt x="88" y="34"/>
                      <a:pt x="73" y="23"/>
                    </a:cubicBezTo>
                    <a:cubicBezTo>
                      <a:pt x="59" y="13"/>
                      <a:pt x="47" y="1"/>
                      <a:pt x="39" y="3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34" y="0"/>
                      <a:pt x="28" y="2"/>
                    </a:cubicBezTo>
                    <a:cubicBezTo>
                      <a:pt x="22" y="4"/>
                      <a:pt x="27" y="9"/>
                      <a:pt x="30" y="13"/>
                    </a:cubicBezTo>
                    <a:cubicBezTo>
                      <a:pt x="23" y="6"/>
                      <a:pt x="19" y="5"/>
                      <a:pt x="15" y="9"/>
                    </a:cubicBezTo>
                    <a:cubicBezTo>
                      <a:pt x="11" y="12"/>
                      <a:pt x="15" y="19"/>
                      <a:pt x="20" y="25"/>
                    </a:cubicBezTo>
                    <a:cubicBezTo>
                      <a:pt x="14" y="19"/>
                      <a:pt x="8" y="20"/>
                      <a:pt x="4" y="22"/>
                    </a:cubicBezTo>
                    <a:cubicBezTo>
                      <a:pt x="1" y="24"/>
                      <a:pt x="0" y="32"/>
                      <a:pt x="10" y="39"/>
                    </a:cubicBezTo>
                    <a:cubicBezTo>
                      <a:pt x="20" y="47"/>
                      <a:pt x="43" y="74"/>
                      <a:pt x="43" y="74"/>
                    </a:cubicBezTo>
                    <a:cubicBezTo>
                      <a:pt x="43" y="74"/>
                      <a:pt x="15" y="52"/>
                      <a:pt x="13" y="50"/>
                    </a:cubicBezTo>
                    <a:cubicBezTo>
                      <a:pt x="11" y="48"/>
                      <a:pt x="1" y="55"/>
                      <a:pt x="13" y="66"/>
                    </a:cubicBezTo>
                    <a:cubicBezTo>
                      <a:pt x="26" y="77"/>
                      <a:pt x="35" y="95"/>
                      <a:pt x="45" y="107"/>
                    </a:cubicBezTo>
                    <a:cubicBezTo>
                      <a:pt x="56" y="119"/>
                      <a:pt x="74" y="135"/>
                      <a:pt x="84" y="135"/>
                    </a:cubicBezTo>
                    <a:cubicBezTo>
                      <a:pt x="107" y="122"/>
                      <a:pt x="113" y="119"/>
                      <a:pt x="113" y="11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0" name="Freeform 373"/>
              <p:cNvSpPr>
                <a:spLocks/>
              </p:cNvSpPr>
              <p:nvPr/>
            </p:nvSpPr>
            <p:spPr bwMode="auto">
              <a:xfrm>
                <a:off x="3932" y="3196"/>
                <a:ext cx="95" cy="146"/>
              </a:xfrm>
              <a:custGeom>
                <a:avLst/>
                <a:gdLst>
                  <a:gd name="T0" fmla="*/ 24 w 94"/>
                  <a:gd name="T1" fmla="*/ 144 h 145"/>
                  <a:gd name="T2" fmla="*/ 4 w 94"/>
                  <a:gd name="T3" fmla="*/ 76 h 145"/>
                  <a:gd name="T4" fmla="*/ 15 w 94"/>
                  <a:gd name="T5" fmla="*/ 41 h 145"/>
                  <a:gd name="T6" fmla="*/ 36 w 94"/>
                  <a:gd name="T7" fmla="*/ 8 h 145"/>
                  <a:gd name="T8" fmla="*/ 37 w 94"/>
                  <a:gd name="T9" fmla="*/ 11 h 145"/>
                  <a:gd name="T10" fmla="*/ 46 w 94"/>
                  <a:gd name="T11" fmla="*/ 1 h 145"/>
                  <a:gd name="T12" fmla="*/ 49 w 94"/>
                  <a:gd name="T13" fmla="*/ 12 h 145"/>
                  <a:gd name="T14" fmla="*/ 60 w 94"/>
                  <a:gd name="T15" fmla="*/ 1 h 145"/>
                  <a:gd name="T16" fmla="*/ 64 w 94"/>
                  <a:gd name="T17" fmla="*/ 18 h 145"/>
                  <a:gd name="T18" fmla="*/ 76 w 94"/>
                  <a:gd name="T19" fmla="*/ 8 h 145"/>
                  <a:gd name="T20" fmla="*/ 79 w 94"/>
                  <a:gd name="T21" fmla="*/ 26 h 145"/>
                  <a:gd name="T22" fmla="*/ 65 w 94"/>
                  <a:gd name="T23" fmla="*/ 73 h 145"/>
                  <a:gd name="T24" fmla="*/ 81 w 94"/>
                  <a:gd name="T25" fmla="*/ 37 h 145"/>
                  <a:gd name="T26" fmla="*/ 88 w 94"/>
                  <a:gd name="T27" fmla="*/ 52 h 145"/>
                  <a:gd name="T28" fmla="*/ 79 w 94"/>
                  <a:gd name="T29" fmla="*/ 103 h 145"/>
                  <a:gd name="T30" fmla="*/ 57 w 94"/>
                  <a:gd name="T31" fmla="*/ 145 h 145"/>
                  <a:gd name="T32" fmla="*/ 24 w 94"/>
                  <a:gd name="T33" fmla="*/ 14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145">
                    <a:moveTo>
                      <a:pt x="24" y="144"/>
                    </a:moveTo>
                    <a:cubicBezTo>
                      <a:pt x="24" y="144"/>
                      <a:pt x="8" y="96"/>
                      <a:pt x="4" y="76"/>
                    </a:cubicBezTo>
                    <a:cubicBezTo>
                      <a:pt x="0" y="57"/>
                      <a:pt x="7" y="57"/>
                      <a:pt x="15" y="41"/>
                    </a:cubicBezTo>
                    <a:cubicBezTo>
                      <a:pt x="23" y="25"/>
                      <a:pt x="29" y="10"/>
                      <a:pt x="36" y="8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9" y="2"/>
                      <a:pt x="46" y="1"/>
                    </a:cubicBezTo>
                    <a:cubicBezTo>
                      <a:pt x="52" y="0"/>
                      <a:pt x="50" y="8"/>
                      <a:pt x="49" y="12"/>
                    </a:cubicBezTo>
                    <a:cubicBezTo>
                      <a:pt x="52" y="3"/>
                      <a:pt x="56" y="0"/>
                      <a:pt x="60" y="1"/>
                    </a:cubicBezTo>
                    <a:cubicBezTo>
                      <a:pt x="65" y="3"/>
                      <a:pt x="65" y="11"/>
                      <a:pt x="64" y="18"/>
                    </a:cubicBezTo>
                    <a:cubicBezTo>
                      <a:pt x="66" y="10"/>
                      <a:pt x="72" y="8"/>
                      <a:pt x="76" y="8"/>
                    </a:cubicBezTo>
                    <a:cubicBezTo>
                      <a:pt x="80" y="9"/>
                      <a:pt x="84" y="15"/>
                      <a:pt x="79" y="26"/>
                    </a:cubicBezTo>
                    <a:cubicBezTo>
                      <a:pt x="73" y="38"/>
                      <a:pt x="65" y="73"/>
                      <a:pt x="65" y="73"/>
                    </a:cubicBezTo>
                    <a:cubicBezTo>
                      <a:pt x="65" y="73"/>
                      <a:pt x="81" y="40"/>
                      <a:pt x="81" y="37"/>
                    </a:cubicBezTo>
                    <a:cubicBezTo>
                      <a:pt x="82" y="35"/>
                      <a:pt x="94" y="36"/>
                      <a:pt x="88" y="52"/>
                    </a:cubicBezTo>
                    <a:cubicBezTo>
                      <a:pt x="82" y="67"/>
                      <a:pt x="82" y="87"/>
                      <a:pt x="79" y="103"/>
                    </a:cubicBezTo>
                    <a:cubicBezTo>
                      <a:pt x="75" y="118"/>
                      <a:pt x="66" y="141"/>
                      <a:pt x="57" y="145"/>
                    </a:cubicBezTo>
                    <a:cubicBezTo>
                      <a:pt x="30" y="145"/>
                      <a:pt x="24" y="144"/>
                      <a:pt x="24" y="14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1" name="Freeform 374"/>
              <p:cNvSpPr>
                <a:spLocks/>
              </p:cNvSpPr>
              <p:nvPr/>
            </p:nvSpPr>
            <p:spPr bwMode="auto">
              <a:xfrm>
                <a:off x="4109" y="3399"/>
                <a:ext cx="251" cy="187"/>
              </a:xfrm>
              <a:custGeom>
                <a:avLst/>
                <a:gdLst>
                  <a:gd name="T0" fmla="*/ 187 w 250"/>
                  <a:gd name="T1" fmla="*/ 13 h 186"/>
                  <a:gd name="T2" fmla="*/ 149 w 250"/>
                  <a:gd name="T3" fmla="*/ 5 h 186"/>
                  <a:gd name="T4" fmla="*/ 21 w 250"/>
                  <a:gd name="T5" fmla="*/ 55 h 186"/>
                  <a:gd name="T6" fmla="*/ 2 w 250"/>
                  <a:gd name="T7" fmla="*/ 87 h 186"/>
                  <a:gd name="T8" fmla="*/ 14 w 250"/>
                  <a:gd name="T9" fmla="*/ 165 h 186"/>
                  <a:gd name="T10" fmla="*/ 41 w 250"/>
                  <a:gd name="T11" fmla="*/ 183 h 186"/>
                  <a:gd name="T12" fmla="*/ 114 w 250"/>
                  <a:gd name="T13" fmla="*/ 167 h 186"/>
                  <a:gd name="T14" fmla="*/ 159 w 250"/>
                  <a:gd name="T15" fmla="*/ 150 h 186"/>
                  <a:gd name="T16" fmla="*/ 236 w 250"/>
                  <a:gd name="T17" fmla="*/ 106 h 186"/>
                  <a:gd name="T18" fmla="*/ 242 w 250"/>
                  <a:gd name="T19" fmla="*/ 77 h 186"/>
                  <a:gd name="T20" fmla="*/ 187 w 250"/>
                  <a:gd name="T21" fmla="*/ 1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0" h="186">
                    <a:moveTo>
                      <a:pt x="187" y="13"/>
                    </a:moveTo>
                    <a:cubicBezTo>
                      <a:pt x="179" y="4"/>
                      <a:pt x="162" y="0"/>
                      <a:pt x="149" y="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8" y="60"/>
                      <a:pt x="0" y="75"/>
                      <a:pt x="2" y="87"/>
                    </a:cubicBezTo>
                    <a:cubicBezTo>
                      <a:pt x="14" y="165"/>
                      <a:pt x="14" y="165"/>
                      <a:pt x="14" y="165"/>
                    </a:cubicBezTo>
                    <a:cubicBezTo>
                      <a:pt x="16" y="178"/>
                      <a:pt x="28" y="186"/>
                      <a:pt x="41" y="183"/>
                    </a:cubicBezTo>
                    <a:cubicBezTo>
                      <a:pt x="114" y="167"/>
                      <a:pt x="114" y="167"/>
                      <a:pt x="114" y="167"/>
                    </a:cubicBezTo>
                    <a:cubicBezTo>
                      <a:pt x="127" y="164"/>
                      <a:pt x="147" y="157"/>
                      <a:pt x="159" y="150"/>
                    </a:cubicBezTo>
                    <a:cubicBezTo>
                      <a:pt x="236" y="106"/>
                      <a:pt x="236" y="106"/>
                      <a:pt x="236" y="106"/>
                    </a:cubicBezTo>
                    <a:cubicBezTo>
                      <a:pt x="248" y="99"/>
                      <a:pt x="250" y="86"/>
                      <a:pt x="242" y="77"/>
                    </a:cubicBezTo>
                    <a:lnTo>
                      <a:pt x="187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2" name="Freeform 375"/>
              <p:cNvSpPr>
                <a:spLocks/>
              </p:cNvSpPr>
              <p:nvPr/>
            </p:nvSpPr>
            <p:spPr bwMode="auto">
              <a:xfrm>
                <a:off x="4134" y="3458"/>
                <a:ext cx="243" cy="255"/>
              </a:xfrm>
              <a:custGeom>
                <a:avLst/>
                <a:gdLst>
                  <a:gd name="T0" fmla="*/ 218 w 241"/>
                  <a:gd name="T1" fmla="*/ 88 h 253"/>
                  <a:gd name="T2" fmla="*/ 79 w 241"/>
                  <a:gd name="T3" fmla="*/ 21 h 253"/>
                  <a:gd name="T4" fmla="*/ 23 w 241"/>
                  <a:gd name="T5" fmla="*/ 165 h 253"/>
                  <a:gd name="T6" fmla="*/ 162 w 241"/>
                  <a:gd name="T7" fmla="*/ 232 h 253"/>
                  <a:gd name="T8" fmla="*/ 218 w 241"/>
                  <a:gd name="T9" fmla="*/ 8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253">
                    <a:moveTo>
                      <a:pt x="218" y="88"/>
                    </a:moveTo>
                    <a:cubicBezTo>
                      <a:pt x="195" y="30"/>
                      <a:pt x="132" y="0"/>
                      <a:pt x="79" y="21"/>
                    </a:cubicBezTo>
                    <a:cubicBezTo>
                      <a:pt x="25" y="42"/>
                      <a:pt x="0" y="106"/>
                      <a:pt x="23" y="165"/>
                    </a:cubicBezTo>
                    <a:cubicBezTo>
                      <a:pt x="46" y="223"/>
                      <a:pt x="108" y="253"/>
                      <a:pt x="162" y="232"/>
                    </a:cubicBezTo>
                    <a:cubicBezTo>
                      <a:pt x="216" y="211"/>
                      <a:pt x="241" y="147"/>
                      <a:pt x="218" y="88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3" name="Freeform 376"/>
              <p:cNvSpPr>
                <a:spLocks/>
              </p:cNvSpPr>
              <p:nvPr/>
            </p:nvSpPr>
            <p:spPr bwMode="auto">
              <a:xfrm>
                <a:off x="4134" y="3471"/>
                <a:ext cx="171" cy="242"/>
              </a:xfrm>
              <a:custGeom>
                <a:avLst/>
                <a:gdLst>
                  <a:gd name="T0" fmla="*/ 78 w 170"/>
                  <a:gd name="T1" fmla="*/ 142 h 240"/>
                  <a:gd name="T2" fmla="*/ 126 w 170"/>
                  <a:gd name="T3" fmla="*/ 2 h 240"/>
                  <a:gd name="T4" fmla="*/ 79 w 170"/>
                  <a:gd name="T5" fmla="*/ 8 h 240"/>
                  <a:gd name="T6" fmla="*/ 23 w 170"/>
                  <a:gd name="T7" fmla="*/ 152 h 240"/>
                  <a:gd name="T8" fmla="*/ 162 w 170"/>
                  <a:gd name="T9" fmla="*/ 219 h 240"/>
                  <a:gd name="T10" fmla="*/ 170 w 170"/>
                  <a:gd name="T11" fmla="*/ 216 h 240"/>
                  <a:gd name="T12" fmla="*/ 78 w 170"/>
                  <a:gd name="T13" fmla="*/ 14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240">
                    <a:moveTo>
                      <a:pt x="78" y="142"/>
                    </a:moveTo>
                    <a:cubicBezTo>
                      <a:pt x="56" y="87"/>
                      <a:pt x="77" y="26"/>
                      <a:pt x="126" y="2"/>
                    </a:cubicBezTo>
                    <a:cubicBezTo>
                      <a:pt x="110" y="0"/>
                      <a:pt x="94" y="2"/>
                      <a:pt x="79" y="8"/>
                    </a:cubicBezTo>
                    <a:cubicBezTo>
                      <a:pt x="25" y="29"/>
                      <a:pt x="0" y="93"/>
                      <a:pt x="23" y="152"/>
                    </a:cubicBezTo>
                    <a:cubicBezTo>
                      <a:pt x="46" y="210"/>
                      <a:pt x="108" y="240"/>
                      <a:pt x="162" y="219"/>
                    </a:cubicBezTo>
                    <a:cubicBezTo>
                      <a:pt x="165" y="218"/>
                      <a:pt x="167" y="217"/>
                      <a:pt x="170" y="216"/>
                    </a:cubicBezTo>
                    <a:cubicBezTo>
                      <a:pt x="131" y="211"/>
                      <a:pt x="94" y="184"/>
                      <a:pt x="78" y="14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4" name="Freeform 377"/>
              <p:cNvSpPr>
                <a:spLocks/>
              </p:cNvSpPr>
              <p:nvPr/>
            </p:nvSpPr>
            <p:spPr bwMode="auto">
              <a:xfrm>
                <a:off x="5013" y="2256"/>
                <a:ext cx="226" cy="377"/>
              </a:xfrm>
              <a:custGeom>
                <a:avLst/>
                <a:gdLst>
                  <a:gd name="T0" fmla="*/ 48 w 225"/>
                  <a:gd name="T1" fmla="*/ 40 h 375"/>
                  <a:gd name="T2" fmla="*/ 11 w 225"/>
                  <a:gd name="T3" fmla="*/ 86 h 375"/>
                  <a:gd name="T4" fmla="*/ 1 w 225"/>
                  <a:gd name="T5" fmla="*/ 292 h 375"/>
                  <a:gd name="T6" fmla="*/ 33 w 225"/>
                  <a:gd name="T7" fmla="*/ 337 h 375"/>
                  <a:gd name="T8" fmla="*/ 151 w 225"/>
                  <a:gd name="T9" fmla="*/ 369 h 375"/>
                  <a:gd name="T10" fmla="*/ 194 w 225"/>
                  <a:gd name="T11" fmla="*/ 344 h 375"/>
                  <a:gd name="T12" fmla="*/ 219 w 225"/>
                  <a:gd name="T13" fmla="*/ 234 h 375"/>
                  <a:gd name="T14" fmla="*/ 223 w 225"/>
                  <a:gd name="T15" fmla="*/ 164 h 375"/>
                  <a:gd name="T16" fmla="*/ 210 w 225"/>
                  <a:gd name="T17" fmla="*/ 31 h 375"/>
                  <a:gd name="T18" fmla="*/ 172 w 225"/>
                  <a:gd name="T19" fmla="*/ 5 h 375"/>
                  <a:gd name="T20" fmla="*/ 48 w 225"/>
                  <a:gd name="T21" fmla="*/ 4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5" h="375">
                    <a:moveTo>
                      <a:pt x="48" y="40"/>
                    </a:moveTo>
                    <a:cubicBezTo>
                      <a:pt x="29" y="46"/>
                      <a:pt x="12" y="66"/>
                      <a:pt x="11" y="86"/>
                    </a:cubicBezTo>
                    <a:cubicBezTo>
                      <a:pt x="1" y="292"/>
                      <a:pt x="1" y="292"/>
                      <a:pt x="1" y="292"/>
                    </a:cubicBezTo>
                    <a:cubicBezTo>
                      <a:pt x="0" y="311"/>
                      <a:pt x="14" y="332"/>
                      <a:pt x="33" y="337"/>
                    </a:cubicBezTo>
                    <a:cubicBezTo>
                      <a:pt x="151" y="369"/>
                      <a:pt x="151" y="369"/>
                      <a:pt x="151" y="369"/>
                    </a:cubicBezTo>
                    <a:cubicBezTo>
                      <a:pt x="170" y="375"/>
                      <a:pt x="189" y="363"/>
                      <a:pt x="194" y="344"/>
                    </a:cubicBezTo>
                    <a:cubicBezTo>
                      <a:pt x="219" y="234"/>
                      <a:pt x="219" y="234"/>
                      <a:pt x="219" y="234"/>
                    </a:cubicBezTo>
                    <a:cubicBezTo>
                      <a:pt x="223" y="215"/>
                      <a:pt x="225" y="183"/>
                      <a:pt x="223" y="164"/>
                    </a:cubicBezTo>
                    <a:cubicBezTo>
                      <a:pt x="210" y="31"/>
                      <a:pt x="210" y="31"/>
                      <a:pt x="210" y="31"/>
                    </a:cubicBezTo>
                    <a:cubicBezTo>
                      <a:pt x="208" y="11"/>
                      <a:pt x="191" y="0"/>
                      <a:pt x="172" y="5"/>
                    </a:cubicBezTo>
                    <a:cubicBezTo>
                      <a:pt x="48" y="40"/>
                      <a:pt x="48" y="40"/>
                      <a:pt x="48" y="4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5" name="Freeform 378"/>
              <p:cNvSpPr>
                <a:spLocks/>
              </p:cNvSpPr>
              <p:nvPr/>
            </p:nvSpPr>
            <p:spPr bwMode="auto">
              <a:xfrm>
                <a:off x="5138" y="2256"/>
                <a:ext cx="101" cy="377"/>
              </a:xfrm>
              <a:custGeom>
                <a:avLst/>
                <a:gdLst>
                  <a:gd name="T0" fmla="*/ 25 w 100"/>
                  <a:gd name="T1" fmla="*/ 11 h 375"/>
                  <a:gd name="T2" fmla="*/ 32 w 100"/>
                  <a:gd name="T3" fmla="*/ 28 h 375"/>
                  <a:gd name="T4" fmla="*/ 44 w 100"/>
                  <a:gd name="T5" fmla="*/ 161 h 375"/>
                  <a:gd name="T6" fmla="*/ 40 w 100"/>
                  <a:gd name="T7" fmla="*/ 231 h 375"/>
                  <a:gd name="T8" fmla="*/ 15 w 100"/>
                  <a:gd name="T9" fmla="*/ 341 h 375"/>
                  <a:gd name="T10" fmla="*/ 0 w 100"/>
                  <a:gd name="T11" fmla="*/ 362 h 375"/>
                  <a:gd name="T12" fmla="*/ 26 w 100"/>
                  <a:gd name="T13" fmla="*/ 369 h 375"/>
                  <a:gd name="T14" fmla="*/ 69 w 100"/>
                  <a:gd name="T15" fmla="*/ 344 h 375"/>
                  <a:gd name="T16" fmla="*/ 94 w 100"/>
                  <a:gd name="T17" fmla="*/ 234 h 375"/>
                  <a:gd name="T18" fmla="*/ 98 w 100"/>
                  <a:gd name="T19" fmla="*/ 164 h 375"/>
                  <a:gd name="T20" fmla="*/ 85 w 100"/>
                  <a:gd name="T21" fmla="*/ 31 h 375"/>
                  <a:gd name="T22" fmla="*/ 47 w 100"/>
                  <a:gd name="T23" fmla="*/ 5 h 375"/>
                  <a:gd name="T24" fmla="*/ 25 w 100"/>
                  <a:gd name="T25" fmla="*/ 1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" h="375">
                    <a:moveTo>
                      <a:pt x="25" y="11"/>
                    </a:moveTo>
                    <a:cubicBezTo>
                      <a:pt x="29" y="16"/>
                      <a:pt x="31" y="21"/>
                      <a:pt x="32" y="28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46" y="180"/>
                      <a:pt x="44" y="212"/>
                      <a:pt x="40" y="23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3" y="350"/>
                      <a:pt x="7" y="358"/>
                      <a:pt x="0" y="362"/>
                    </a:cubicBezTo>
                    <a:cubicBezTo>
                      <a:pt x="26" y="369"/>
                      <a:pt x="26" y="369"/>
                      <a:pt x="26" y="369"/>
                    </a:cubicBezTo>
                    <a:cubicBezTo>
                      <a:pt x="45" y="375"/>
                      <a:pt x="64" y="363"/>
                      <a:pt x="69" y="344"/>
                    </a:cubicBezTo>
                    <a:cubicBezTo>
                      <a:pt x="94" y="234"/>
                      <a:pt x="94" y="234"/>
                      <a:pt x="94" y="234"/>
                    </a:cubicBezTo>
                    <a:cubicBezTo>
                      <a:pt x="98" y="215"/>
                      <a:pt x="100" y="183"/>
                      <a:pt x="98" y="164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3" y="11"/>
                      <a:pt x="66" y="0"/>
                      <a:pt x="47" y="5"/>
                    </a:cubicBezTo>
                    <a:cubicBezTo>
                      <a:pt x="25" y="11"/>
                      <a:pt x="25" y="11"/>
                      <a:pt x="25" y="11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6" name="Freeform 379"/>
              <p:cNvSpPr>
                <a:spLocks/>
              </p:cNvSpPr>
              <p:nvPr/>
            </p:nvSpPr>
            <p:spPr bwMode="auto">
              <a:xfrm>
                <a:off x="4726" y="2590"/>
                <a:ext cx="41" cy="55"/>
              </a:xfrm>
              <a:custGeom>
                <a:avLst/>
                <a:gdLst>
                  <a:gd name="T0" fmla="*/ 41 w 41"/>
                  <a:gd name="T1" fmla="*/ 8 h 55"/>
                  <a:gd name="T2" fmla="*/ 18 w 41"/>
                  <a:gd name="T3" fmla="*/ 55 h 55"/>
                  <a:gd name="T4" fmla="*/ 0 w 41"/>
                  <a:gd name="T5" fmla="*/ 47 h 55"/>
                  <a:gd name="T6" fmla="*/ 22 w 41"/>
                  <a:gd name="T7" fmla="*/ 0 h 55"/>
                  <a:gd name="T8" fmla="*/ 41 w 41"/>
                  <a:gd name="T9" fmla="*/ 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41" y="8"/>
                    </a:moveTo>
                    <a:lnTo>
                      <a:pt x="18" y="55"/>
                    </a:lnTo>
                    <a:lnTo>
                      <a:pt x="0" y="47"/>
                    </a:lnTo>
                    <a:lnTo>
                      <a:pt x="22" y="0"/>
                    </a:lnTo>
                    <a:lnTo>
                      <a:pt x="41" y="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7" name="Freeform 380"/>
              <p:cNvSpPr>
                <a:spLocks/>
              </p:cNvSpPr>
              <p:nvPr/>
            </p:nvSpPr>
            <p:spPr bwMode="auto">
              <a:xfrm>
                <a:off x="4742" y="2463"/>
                <a:ext cx="411" cy="255"/>
              </a:xfrm>
              <a:custGeom>
                <a:avLst/>
                <a:gdLst>
                  <a:gd name="T0" fmla="*/ 245 w 408"/>
                  <a:gd name="T1" fmla="*/ 17 h 254"/>
                  <a:gd name="T2" fmla="*/ 253 w 408"/>
                  <a:gd name="T3" fmla="*/ 131 h 254"/>
                  <a:gd name="T4" fmla="*/ 24 w 408"/>
                  <a:gd name="T5" fmla="*/ 131 h 254"/>
                  <a:gd name="T6" fmla="*/ 0 w 408"/>
                  <a:gd name="T7" fmla="*/ 184 h 254"/>
                  <a:gd name="T8" fmla="*/ 207 w 408"/>
                  <a:gd name="T9" fmla="*/ 242 h 254"/>
                  <a:gd name="T10" fmla="*/ 353 w 408"/>
                  <a:gd name="T11" fmla="*/ 188 h 254"/>
                  <a:gd name="T12" fmla="*/ 401 w 408"/>
                  <a:gd name="T13" fmla="*/ 42 h 254"/>
                  <a:gd name="T14" fmla="*/ 245 w 408"/>
                  <a:gd name="T15" fmla="*/ 17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8" h="254">
                    <a:moveTo>
                      <a:pt x="245" y="17"/>
                    </a:moveTo>
                    <a:cubicBezTo>
                      <a:pt x="245" y="17"/>
                      <a:pt x="268" y="87"/>
                      <a:pt x="253" y="131"/>
                    </a:cubicBezTo>
                    <a:cubicBezTo>
                      <a:pt x="239" y="175"/>
                      <a:pt x="111" y="175"/>
                      <a:pt x="24" y="131"/>
                    </a:cubicBezTo>
                    <a:cubicBezTo>
                      <a:pt x="9" y="161"/>
                      <a:pt x="0" y="184"/>
                      <a:pt x="0" y="184"/>
                    </a:cubicBezTo>
                    <a:cubicBezTo>
                      <a:pt x="0" y="184"/>
                      <a:pt x="141" y="254"/>
                      <a:pt x="207" y="242"/>
                    </a:cubicBezTo>
                    <a:cubicBezTo>
                      <a:pt x="273" y="230"/>
                      <a:pt x="353" y="188"/>
                      <a:pt x="353" y="188"/>
                    </a:cubicBezTo>
                    <a:cubicBezTo>
                      <a:pt x="353" y="188"/>
                      <a:pt x="394" y="85"/>
                      <a:pt x="401" y="42"/>
                    </a:cubicBezTo>
                    <a:cubicBezTo>
                      <a:pt x="408" y="0"/>
                      <a:pt x="245" y="17"/>
                      <a:pt x="245" y="17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8" name="Freeform 381"/>
              <p:cNvSpPr>
                <a:spLocks/>
              </p:cNvSpPr>
              <p:nvPr/>
            </p:nvSpPr>
            <p:spPr bwMode="auto">
              <a:xfrm>
                <a:off x="4742" y="2482"/>
                <a:ext cx="406" cy="236"/>
              </a:xfrm>
              <a:custGeom>
                <a:avLst/>
                <a:gdLst>
                  <a:gd name="T0" fmla="*/ 327 w 403"/>
                  <a:gd name="T1" fmla="*/ 139 h 235"/>
                  <a:gd name="T2" fmla="*/ 180 w 403"/>
                  <a:gd name="T3" fmla="*/ 194 h 235"/>
                  <a:gd name="T4" fmla="*/ 6 w 403"/>
                  <a:gd name="T5" fmla="*/ 150 h 235"/>
                  <a:gd name="T6" fmla="*/ 0 w 403"/>
                  <a:gd name="T7" fmla="*/ 165 h 235"/>
                  <a:gd name="T8" fmla="*/ 207 w 403"/>
                  <a:gd name="T9" fmla="*/ 223 h 235"/>
                  <a:gd name="T10" fmla="*/ 353 w 403"/>
                  <a:gd name="T11" fmla="*/ 169 h 235"/>
                  <a:gd name="T12" fmla="*/ 401 w 403"/>
                  <a:gd name="T13" fmla="*/ 23 h 235"/>
                  <a:gd name="T14" fmla="*/ 373 w 403"/>
                  <a:gd name="T15" fmla="*/ 0 h 235"/>
                  <a:gd name="T16" fmla="*/ 327 w 403"/>
                  <a:gd name="T17" fmla="*/ 13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3" h="235">
                    <a:moveTo>
                      <a:pt x="327" y="139"/>
                    </a:moveTo>
                    <a:cubicBezTo>
                      <a:pt x="327" y="139"/>
                      <a:pt x="246" y="182"/>
                      <a:pt x="180" y="194"/>
                    </a:cubicBezTo>
                    <a:cubicBezTo>
                      <a:pt x="134" y="202"/>
                      <a:pt x="52" y="170"/>
                      <a:pt x="6" y="150"/>
                    </a:cubicBezTo>
                    <a:cubicBezTo>
                      <a:pt x="2" y="160"/>
                      <a:pt x="0" y="165"/>
                      <a:pt x="0" y="165"/>
                    </a:cubicBezTo>
                    <a:cubicBezTo>
                      <a:pt x="0" y="165"/>
                      <a:pt x="141" y="235"/>
                      <a:pt x="207" y="223"/>
                    </a:cubicBezTo>
                    <a:cubicBezTo>
                      <a:pt x="273" y="211"/>
                      <a:pt x="353" y="169"/>
                      <a:pt x="353" y="169"/>
                    </a:cubicBezTo>
                    <a:cubicBezTo>
                      <a:pt x="353" y="169"/>
                      <a:pt x="394" y="66"/>
                      <a:pt x="401" y="23"/>
                    </a:cubicBezTo>
                    <a:cubicBezTo>
                      <a:pt x="403" y="11"/>
                      <a:pt x="391" y="4"/>
                      <a:pt x="373" y="0"/>
                    </a:cubicBezTo>
                    <a:cubicBezTo>
                      <a:pt x="364" y="45"/>
                      <a:pt x="327" y="139"/>
                      <a:pt x="327" y="139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69" name="Freeform 382"/>
              <p:cNvSpPr>
                <a:spLocks/>
              </p:cNvSpPr>
              <p:nvPr/>
            </p:nvSpPr>
            <p:spPr bwMode="auto">
              <a:xfrm>
                <a:off x="4829" y="2138"/>
                <a:ext cx="23" cy="54"/>
              </a:xfrm>
              <a:custGeom>
                <a:avLst/>
                <a:gdLst>
                  <a:gd name="T0" fmla="*/ 23 w 23"/>
                  <a:gd name="T1" fmla="*/ 53 h 54"/>
                  <a:gd name="T2" fmla="*/ 20 w 23"/>
                  <a:gd name="T3" fmla="*/ 0 h 54"/>
                  <a:gd name="T4" fmla="*/ 0 w 23"/>
                  <a:gd name="T5" fmla="*/ 2 h 54"/>
                  <a:gd name="T6" fmla="*/ 3 w 23"/>
                  <a:gd name="T7" fmla="*/ 54 h 54"/>
                  <a:gd name="T8" fmla="*/ 23 w 23"/>
                  <a:gd name="T9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54">
                    <a:moveTo>
                      <a:pt x="23" y="53"/>
                    </a:moveTo>
                    <a:lnTo>
                      <a:pt x="20" y="0"/>
                    </a:lnTo>
                    <a:lnTo>
                      <a:pt x="0" y="2"/>
                    </a:lnTo>
                    <a:lnTo>
                      <a:pt x="3" y="54"/>
                    </a:lnTo>
                    <a:lnTo>
                      <a:pt x="23" y="5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0" name="Freeform 383"/>
              <p:cNvSpPr>
                <a:spLocks/>
              </p:cNvSpPr>
              <p:nvPr/>
            </p:nvSpPr>
            <p:spPr bwMode="auto">
              <a:xfrm>
                <a:off x="4846" y="2134"/>
                <a:ext cx="320" cy="340"/>
              </a:xfrm>
              <a:custGeom>
                <a:avLst/>
                <a:gdLst>
                  <a:gd name="T0" fmla="*/ 154 w 318"/>
                  <a:gd name="T1" fmla="*/ 262 h 338"/>
                  <a:gd name="T2" fmla="*/ 204 w 318"/>
                  <a:gd name="T3" fmla="*/ 159 h 338"/>
                  <a:gd name="T4" fmla="*/ 3 w 318"/>
                  <a:gd name="T5" fmla="*/ 58 h 338"/>
                  <a:gd name="T6" fmla="*/ 1 w 318"/>
                  <a:gd name="T7" fmla="*/ 0 h 338"/>
                  <a:gd name="T8" fmla="*/ 202 w 318"/>
                  <a:gd name="T9" fmla="*/ 38 h 338"/>
                  <a:gd name="T10" fmla="*/ 317 w 318"/>
                  <a:gd name="T11" fmla="*/ 143 h 338"/>
                  <a:gd name="T12" fmla="*/ 308 w 318"/>
                  <a:gd name="T13" fmla="*/ 296 h 338"/>
                  <a:gd name="T14" fmla="*/ 154 w 318"/>
                  <a:gd name="T15" fmla="*/ 26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8" h="338">
                    <a:moveTo>
                      <a:pt x="154" y="262"/>
                    </a:moveTo>
                    <a:cubicBezTo>
                      <a:pt x="154" y="262"/>
                      <a:pt x="201" y="205"/>
                      <a:pt x="204" y="159"/>
                    </a:cubicBezTo>
                    <a:cubicBezTo>
                      <a:pt x="206" y="113"/>
                      <a:pt x="100" y="49"/>
                      <a:pt x="3" y="58"/>
                    </a:cubicBezTo>
                    <a:cubicBezTo>
                      <a:pt x="0" y="24"/>
                      <a:pt x="1" y="0"/>
                      <a:pt x="1" y="0"/>
                    </a:cubicBezTo>
                    <a:cubicBezTo>
                      <a:pt x="1" y="0"/>
                      <a:pt x="145" y="3"/>
                      <a:pt x="202" y="38"/>
                    </a:cubicBezTo>
                    <a:cubicBezTo>
                      <a:pt x="258" y="74"/>
                      <a:pt x="317" y="143"/>
                      <a:pt x="317" y="143"/>
                    </a:cubicBezTo>
                    <a:cubicBezTo>
                      <a:pt x="317" y="143"/>
                      <a:pt x="318" y="254"/>
                      <a:pt x="308" y="296"/>
                    </a:cubicBezTo>
                    <a:cubicBezTo>
                      <a:pt x="299" y="338"/>
                      <a:pt x="154" y="262"/>
                      <a:pt x="154" y="26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1" name="Freeform 384"/>
              <p:cNvSpPr>
                <a:spLocks/>
              </p:cNvSpPr>
              <p:nvPr/>
            </p:nvSpPr>
            <p:spPr bwMode="auto">
              <a:xfrm>
                <a:off x="4847" y="2134"/>
                <a:ext cx="319" cy="312"/>
              </a:xfrm>
              <a:custGeom>
                <a:avLst/>
                <a:gdLst>
                  <a:gd name="T0" fmla="*/ 281 w 317"/>
                  <a:gd name="T1" fmla="*/ 161 h 310"/>
                  <a:gd name="T2" fmla="*/ 165 w 317"/>
                  <a:gd name="T3" fmla="*/ 56 h 310"/>
                  <a:gd name="T4" fmla="*/ 0 w 317"/>
                  <a:gd name="T5" fmla="*/ 16 h 310"/>
                  <a:gd name="T6" fmla="*/ 0 w 317"/>
                  <a:gd name="T7" fmla="*/ 0 h 310"/>
                  <a:gd name="T8" fmla="*/ 201 w 317"/>
                  <a:gd name="T9" fmla="*/ 38 h 310"/>
                  <a:gd name="T10" fmla="*/ 316 w 317"/>
                  <a:gd name="T11" fmla="*/ 143 h 310"/>
                  <a:gd name="T12" fmla="*/ 307 w 317"/>
                  <a:gd name="T13" fmla="*/ 296 h 310"/>
                  <a:gd name="T14" fmla="*/ 273 w 317"/>
                  <a:gd name="T15" fmla="*/ 308 h 310"/>
                  <a:gd name="T16" fmla="*/ 281 w 317"/>
                  <a:gd name="T17" fmla="*/ 161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310">
                    <a:moveTo>
                      <a:pt x="281" y="161"/>
                    </a:moveTo>
                    <a:cubicBezTo>
                      <a:pt x="281" y="161"/>
                      <a:pt x="222" y="92"/>
                      <a:pt x="165" y="56"/>
                    </a:cubicBezTo>
                    <a:cubicBezTo>
                      <a:pt x="125" y="31"/>
                      <a:pt x="50" y="14"/>
                      <a:pt x="0" y="16"/>
                    </a:cubicBezTo>
                    <a:cubicBezTo>
                      <a:pt x="0" y="6"/>
                      <a:pt x="0" y="0"/>
                      <a:pt x="0" y="0"/>
                    </a:cubicBezTo>
                    <a:cubicBezTo>
                      <a:pt x="0" y="0"/>
                      <a:pt x="144" y="3"/>
                      <a:pt x="201" y="38"/>
                    </a:cubicBezTo>
                    <a:cubicBezTo>
                      <a:pt x="257" y="74"/>
                      <a:pt x="316" y="143"/>
                      <a:pt x="316" y="143"/>
                    </a:cubicBezTo>
                    <a:cubicBezTo>
                      <a:pt x="316" y="143"/>
                      <a:pt x="317" y="254"/>
                      <a:pt x="307" y="296"/>
                    </a:cubicBezTo>
                    <a:cubicBezTo>
                      <a:pt x="305" y="308"/>
                      <a:pt x="291" y="310"/>
                      <a:pt x="273" y="308"/>
                    </a:cubicBezTo>
                    <a:cubicBezTo>
                      <a:pt x="281" y="262"/>
                      <a:pt x="281" y="161"/>
                      <a:pt x="281" y="16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2" name="Freeform 385"/>
              <p:cNvSpPr>
                <a:spLocks/>
              </p:cNvSpPr>
              <p:nvPr/>
            </p:nvSpPr>
            <p:spPr bwMode="auto">
              <a:xfrm>
                <a:off x="4687" y="2134"/>
                <a:ext cx="145" cy="96"/>
              </a:xfrm>
              <a:custGeom>
                <a:avLst/>
                <a:gdLst>
                  <a:gd name="T0" fmla="*/ 142 w 144"/>
                  <a:gd name="T1" fmla="*/ 20 h 95"/>
                  <a:gd name="T2" fmla="*/ 73 w 144"/>
                  <a:gd name="T3" fmla="*/ 3 h 95"/>
                  <a:gd name="T4" fmla="*/ 39 w 144"/>
                  <a:gd name="T5" fmla="*/ 16 h 95"/>
                  <a:gd name="T6" fmla="*/ 6 w 144"/>
                  <a:gd name="T7" fmla="*/ 38 h 95"/>
                  <a:gd name="T8" fmla="*/ 9 w 144"/>
                  <a:gd name="T9" fmla="*/ 39 h 95"/>
                  <a:gd name="T10" fmla="*/ 0 w 144"/>
                  <a:gd name="T11" fmla="*/ 48 h 95"/>
                  <a:gd name="T12" fmla="*/ 11 w 144"/>
                  <a:gd name="T13" fmla="*/ 51 h 95"/>
                  <a:gd name="T14" fmla="*/ 1 w 144"/>
                  <a:gd name="T15" fmla="*/ 63 h 95"/>
                  <a:gd name="T16" fmla="*/ 18 w 144"/>
                  <a:gd name="T17" fmla="*/ 65 h 95"/>
                  <a:gd name="T18" fmla="*/ 9 w 144"/>
                  <a:gd name="T19" fmla="*/ 78 h 95"/>
                  <a:gd name="T20" fmla="*/ 27 w 144"/>
                  <a:gd name="T21" fmla="*/ 80 h 95"/>
                  <a:gd name="T22" fmla="*/ 72 w 144"/>
                  <a:gd name="T23" fmla="*/ 64 h 95"/>
                  <a:gd name="T24" fmla="*/ 38 w 144"/>
                  <a:gd name="T25" fmla="*/ 82 h 95"/>
                  <a:gd name="T26" fmla="*/ 53 w 144"/>
                  <a:gd name="T27" fmla="*/ 88 h 95"/>
                  <a:gd name="T28" fmla="*/ 103 w 144"/>
                  <a:gd name="T29" fmla="*/ 76 h 95"/>
                  <a:gd name="T30" fmla="*/ 144 w 144"/>
                  <a:gd name="T31" fmla="*/ 53 h 95"/>
                  <a:gd name="T32" fmla="*/ 142 w 144"/>
                  <a:gd name="T33" fmla="*/ 2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4" h="95">
                    <a:moveTo>
                      <a:pt x="142" y="20"/>
                    </a:moveTo>
                    <a:cubicBezTo>
                      <a:pt x="142" y="20"/>
                      <a:pt x="93" y="6"/>
                      <a:pt x="73" y="3"/>
                    </a:cubicBezTo>
                    <a:cubicBezTo>
                      <a:pt x="53" y="0"/>
                      <a:pt x="54" y="7"/>
                      <a:pt x="39" y="16"/>
                    </a:cubicBezTo>
                    <a:cubicBezTo>
                      <a:pt x="23" y="25"/>
                      <a:pt x="8" y="31"/>
                      <a:pt x="6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9"/>
                      <a:pt x="1" y="42"/>
                      <a:pt x="0" y="48"/>
                    </a:cubicBezTo>
                    <a:cubicBezTo>
                      <a:pt x="0" y="54"/>
                      <a:pt x="7" y="52"/>
                      <a:pt x="11" y="51"/>
                    </a:cubicBezTo>
                    <a:cubicBezTo>
                      <a:pt x="2" y="54"/>
                      <a:pt x="0" y="58"/>
                      <a:pt x="1" y="63"/>
                    </a:cubicBezTo>
                    <a:cubicBezTo>
                      <a:pt x="3" y="68"/>
                      <a:pt x="10" y="67"/>
                      <a:pt x="18" y="65"/>
                    </a:cubicBezTo>
                    <a:cubicBezTo>
                      <a:pt x="10" y="68"/>
                      <a:pt x="8" y="74"/>
                      <a:pt x="9" y="78"/>
                    </a:cubicBezTo>
                    <a:cubicBezTo>
                      <a:pt x="9" y="82"/>
                      <a:pt x="16" y="86"/>
                      <a:pt x="27" y="80"/>
                    </a:cubicBezTo>
                    <a:cubicBezTo>
                      <a:pt x="38" y="74"/>
                      <a:pt x="72" y="64"/>
                      <a:pt x="72" y="64"/>
                    </a:cubicBezTo>
                    <a:cubicBezTo>
                      <a:pt x="72" y="64"/>
                      <a:pt x="41" y="81"/>
                      <a:pt x="38" y="82"/>
                    </a:cubicBezTo>
                    <a:cubicBezTo>
                      <a:pt x="36" y="83"/>
                      <a:pt x="37" y="95"/>
                      <a:pt x="53" y="88"/>
                    </a:cubicBezTo>
                    <a:cubicBezTo>
                      <a:pt x="68" y="82"/>
                      <a:pt x="88" y="80"/>
                      <a:pt x="103" y="76"/>
                    </a:cubicBezTo>
                    <a:cubicBezTo>
                      <a:pt x="118" y="72"/>
                      <a:pt x="140" y="62"/>
                      <a:pt x="144" y="53"/>
                    </a:cubicBezTo>
                    <a:cubicBezTo>
                      <a:pt x="142" y="26"/>
                      <a:pt x="142" y="20"/>
                      <a:pt x="142" y="2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3" name="Freeform 386"/>
              <p:cNvSpPr>
                <a:spLocks/>
              </p:cNvSpPr>
              <p:nvPr/>
            </p:nvSpPr>
            <p:spPr bwMode="auto">
              <a:xfrm>
                <a:off x="4607" y="2519"/>
                <a:ext cx="138" cy="110"/>
              </a:xfrm>
              <a:custGeom>
                <a:avLst/>
                <a:gdLst>
                  <a:gd name="T0" fmla="*/ 124 w 138"/>
                  <a:gd name="T1" fmla="*/ 109 h 109"/>
                  <a:gd name="T2" fmla="*/ 53 w 138"/>
                  <a:gd name="T3" fmla="*/ 99 h 109"/>
                  <a:gd name="T4" fmla="*/ 26 w 138"/>
                  <a:gd name="T5" fmla="*/ 74 h 109"/>
                  <a:gd name="T6" fmla="*/ 5 w 138"/>
                  <a:gd name="T7" fmla="*/ 41 h 109"/>
                  <a:gd name="T8" fmla="*/ 7 w 138"/>
                  <a:gd name="T9" fmla="*/ 42 h 109"/>
                  <a:gd name="T10" fmla="*/ 2 w 138"/>
                  <a:gd name="T11" fmla="*/ 30 h 109"/>
                  <a:gd name="T12" fmla="*/ 14 w 138"/>
                  <a:gd name="T13" fmla="*/ 32 h 109"/>
                  <a:gd name="T14" fmla="*/ 9 w 138"/>
                  <a:gd name="T15" fmla="*/ 17 h 109"/>
                  <a:gd name="T16" fmla="*/ 25 w 138"/>
                  <a:gd name="T17" fmla="*/ 21 h 109"/>
                  <a:gd name="T18" fmla="*/ 21 w 138"/>
                  <a:gd name="T19" fmla="*/ 6 h 109"/>
                  <a:gd name="T20" fmla="*/ 39 w 138"/>
                  <a:gd name="T21" fmla="*/ 10 h 109"/>
                  <a:gd name="T22" fmla="*/ 75 w 138"/>
                  <a:gd name="T23" fmla="*/ 42 h 109"/>
                  <a:gd name="T24" fmla="*/ 50 w 138"/>
                  <a:gd name="T25" fmla="*/ 13 h 109"/>
                  <a:gd name="T26" fmla="*/ 66 w 138"/>
                  <a:gd name="T27" fmla="*/ 12 h 109"/>
                  <a:gd name="T28" fmla="*/ 108 w 138"/>
                  <a:gd name="T29" fmla="*/ 42 h 109"/>
                  <a:gd name="T30" fmla="*/ 138 w 138"/>
                  <a:gd name="T31" fmla="*/ 79 h 109"/>
                  <a:gd name="T32" fmla="*/ 124 w 138"/>
                  <a:gd name="T33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8" h="109">
                    <a:moveTo>
                      <a:pt x="124" y="109"/>
                    </a:moveTo>
                    <a:cubicBezTo>
                      <a:pt x="124" y="109"/>
                      <a:pt x="73" y="103"/>
                      <a:pt x="53" y="99"/>
                    </a:cubicBezTo>
                    <a:cubicBezTo>
                      <a:pt x="34" y="95"/>
                      <a:pt x="37" y="88"/>
                      <a:pt x="26" y="74"/>
                    </a:cubicBezTo>
                    <a:cubicBezTo>
                      <a:pt x="15" y="60"/>
                      <a:pt x="3" y="49"/>
                      <a:pt x="5" y="41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0" y="36"/>
                      <a:pt x="2" y="30"/>
                    </a:cubicBezTo>
                    <a:cubicBezTo>
                      <a:pt x="4" y="24"/>
                      <a:pt x="10" y="29"/>
                      <a:pt x="14" y="32"/>
                    </a:cubicBezTo>
                    <a:cubicBezTo>
                      <a:pt x="6" y="25"/>
                      <a:pt x="5" y="21"/>
                      <a:pt x="9" y="17"/>
                    </a:cubicBezTo>
                    <a:cubicBezTo>
                      <a:pt x="12" y="13"/>
                      <a:pt x="19" y="16"/>
                      <a:pt x="25" y="21"/>
                    </a:cubicBezTo>
                    <a:cubicBezTo>
                      <a:pt x="19" y="15"/>
                      <a:pt x="19" y="9"/>
                      <a:pt x="21" y="6"/>
                    </a:cubicBezTo>
                    <a:cubicBezTo>
                      <a:pt x="23" y="2"/>
                      <a:pt x="31" y="0"/>
                      <a:pt x="39" y="10"/>
                    </a:cubicBezTo>
                    <a:cubicBezTo>
                      <a:pt x="47" y="20"/>
                      <a:pt x="75" y="42"/>
                      <a:pt x="75" y="42"/>
                    </a:cubicBezTo>
                    <a:cubicBezTo>
                      <a:pt x="75" y="42"/>
                      <a:pt x="52" y="14"/>
                      <a:pt x="50" y="13"/>
                    </a:cubicBezTo>
                    <a:cubicBezTo>
                      <a:pt x="48" y="11"/>
                      <a:pt x="54" y="0"/>
                      <a:pt x="66" y="12"/>
                    </a:cubicBezTo>
                    <a:cubicBezTo>
                      <a:pt x="78" y="24"/>
                      <a:pt x="95" y="32"/>
                      <a:pt x="108" y="42"/>
                    </a:cubicBezTo>
                    <a:cubicBezTo>
                      <a:pt x="121" y="52"/>
                      <a:pt x="138" y="69"/>
                      <a:pt x="138" y="79"/>
                    </a:cubicBezTo>
                    <a:cubicBezTo>
                      <a:pt x="126" y="103"/>
                      <a:pt x="124" y="109"/>
                      <a:pt x="124" y="109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4" name="Freeform 387"/>
              <p:cNvSpPr>
                <a:spLocks/>
              </p:cNvSpPr>
              <p:nvPr/>
            </p:nvSpPr>
            <p:spPr bwMode="auto">
              <a:xfrm>
                <a:off x="4905" y="2321"/>
                <a:ext cx="147" cy="253"/>
              </a:xfrm>
              <a:custGeom>
                <a:avLst/>
                <a:gdLst>
                  <a:gd name="T0" fmla="*/ 32 w 146"/>
                  <a:gd name="T1" fmla="*/ 27 h 251"/>
                  <a:gd name="T2" fmla="*/ 8 w 146"/>
                  <a:gd name="T3" fmla="*/ 58 h 251"/>
                  <a:gd name="T4" fmla="*/ 1 w 146"/>
                  <a:gd name="T5" fmla="*/ 196 h 251"/>
                  <a:gd name="T6" fmla="*/ 22 w 146"/>
                  <a:gd name="T7" fmla="*/ 226 h 251"/>
                  <a:gd name="T8" fmla="*/ 98 w 146"/>
                  <a:gd name="T9" fmla="*/ 248 h 251"/>
                  <a:gd name="T10" fmla="*/ 125 w 146"/>
                  <a:gd name="T11" fmla="*/ 231 h 251"/>
                  <a:gd name="T12" fmla="*/ 142 w 146"/>
                  <a:gd name="T13" fmla="*/ 157 h 251"/>
                  <a:gd name="T14" fmla="*/ 145 w 146"/>
                  <a:gd name="T15" fmla="*/ 110 h 251"/>
                  <a:gd name="T16" fmla="*/ 137 w 146"/>
                  <a:gd name="T17" fmla="*/ 21 h 251"/>
                  <a:gd name="T18" fmla="*/ 112 w 146"/>
                  <a:gd name="T19" fmla="*/ 3 h 251"/>
                  <a:gd name="T20" fmla="*/ 32 w 146"/>
                  <a:gd name="T21" fmla="*/ 2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6" h="251">
                    <a:moveTo>
                      <a:pt x="32" y="27"/>
                    </a:moveTo>
                    <a:cubicBezTo>
                      <a:pt x="20" y="31"/>
                      <a:pt x="9" y="45"/>
                      <a:pt x="8" y="58"/>
                    </a:cubicBezTo>
                    <a:cubicBezTo>
                      <a:pt x="1" y="196"/>
                      <a:pt x="1" y="196"/>
                      <a:pt x="1" y="196"/>
                    </a:cubicBezTo>
                    <a:cubicBezTo>
                      <a:pt x="0" y="209"/>
                      <a:pt x="10" y="223"/>
                      <a:pt x="22" y="226"/>
                    </a:cubicBezTo>
                    <a:cubicBezTo>
                      <a:pt x="98" y="248"/>
                      <a:pt x="98" y="248"/>
                      <a:pt x="98" y="248"/>
                    </a:cubicBezTo>
                    <a:cubicBezTo>
                      <a:pt x="110" y="251"/>
                      <a:pt x="122" y="243"/>
                      <a:pt x="125" y="231"/>
                    </a:cubicBezTo>
                    <a:cubicBezTo>
                      <a:pt x="142" y="157"/>
                      <a:pt x="142" y="157"/>
                      <a:pt x="142" y="157"/>
                    </a:cubicBezTo>
                    <a:cubicBezTo>
                      <a:pt x="144" y="144"/>
                      <a:pt x="146" y="123"/>
                      <a:pt x="145" y="110"/>
                    </a:cubicBezTo>
                    <a:cubicBezTo>
                      <a:pt x="137" y="21"/>
                      <a:pt x="137" y="21"/>
                      <a:pt x="137" y="21"/>
                    </a:cubicBezTo>
                    <a:cubicBezTo>
                      <a:pt x="135" y="7"/>
                      <a:pt x="124" y="0"/>
                      <a:pt x="112" y="3"/>
                    </a:cubicBezTo>
                    <a:cubicBezTo>
                      <a:pt x="32" y="27"/>
                      <a:pt x="32" y="27"/>
                      <a:pt x="32" y="27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5" name="Freeform 388"/>
              <p:cNvSpPr>
                <a:spLocks/>
              </p:cNvSpPr>
              <p:nvPr/>
            </p:nvSpPr>
            <p:spPr bwMode="auto">
              <a:xfrm>
                <a:off x="4960" y="2350"/>
                <a:ext cx="235" cy="217"/>
              </a:xfrm>
              <a:custGeom>
                <a:avLst/>
                <a:gdLst>
                  <a:gd name="T0" fmla="*/ 123 w 234"/>
                  <a:gd name="T1" fmla="*/ 3 h 215"/>
                  <a:gd name="T2" fmla="*/ 4 w 234"/>
                  <a:gd name="T3" fmla="*/ 101 h 215"/>
                  <a:gd name="T4" fmla="*/ 112 w 234"/>
                  <a:gd name="T5" fmla="*/ 212 h 215"/>
                  <a:gd name="T6" fmla="*/ 231 w 234"/>
                  <a:gd name="T7" fmla="*/ 113 h 215"/>
                  <a:gd name="T8" fmla="*/ 123 w 234"/>
                  <a:gd name="T9" fmla="*/ 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15">
                    <a:moveTo>
                      <a:pt x="123" y="3"/>
                    </a:moveTo>
                    <a:cubicBezTo>
                      <a:pt x="60" y="0"/>
                      <a:pt x="7" y="44"/>
                      <a:pt x="4" y="101"/>
                    </a:cubicBezTo>
                    <a:cubicBezTo>
                      <a:pt x="0" y="159"/>
                      <a:pt x="49" y="209"/>
                      <a:pt x="112" y="212"/>
                    </a:cubicBezTo>
                    <a:cubicBezTo>
                      <a:pt x="174" y="215"/>
                      <a:pt x="228" y="171"/>
                      <a:pt x="231" y="113"/>
                    </a:cubicBezTo>
                    <a:cubicBezTo>
                      <a:pt x="234" y="56"/>
                      <a:pt x="185" y="6"/>
                      <a:pt x="123" y="3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6" name="Freeform 389"/>
              <p:cNvSpPr>
                <a:spLocks/>
              </p:cNvSpPr>
              <p:nvPr/>
            </p:nvSpPr>
            <p:spPr bwMode="auto">
              <a:xfrm>
                <a:off x="5192" y="24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7" name="Freeform 390"/>
              <p:cNvSpPr>
                <a:spLocks noEditPoints="1"/>
              </p:cNvSpPr>
              <p:nvPr/>
            </p:nvSpPr>
            <p:spPr bwMode="auto">
              <a:xfrm>
                <a:off x="4963" y="2445"/>
                <a:ext cx="1" cy="12"/>
              </a:xfrm>
              <a:custGeom>
                <a:avLst/>
                <a:gdLst>
                  <a:gd name="T0" fmla="*/ 1 w 1"/>
                  <a:gd name="T1" fmla="*/ 0 h 12"/>
                  <a:gd name="T2" fmla="*/ 1 w 1"/>
                  <a:gd name="T3" fmla="*/ 7 h 12"/>
                  <a:gd name="T4" fmla="*/ 0 w 1"/>
                  <a:gd name="T5" fmla="*/ 12 h 12"/>
                  <a:gd name="T6" fmla="*/ 1 w 1"/>
                  <a:gd name="T7" fmla="*/ 7 h 12"/>
                  <a:gd name="T8" fmla="*/ 1 w 1"/>
                  <a:gd name="T9" fmla="*/ 0 h 12"/>
                  <a:gd name="T10" fmla="*/ 1 w 1"/>
                  <a:gd name="T11" fmla="*/ 0 h 12"/>
                  <a:gd name="T12" fmla="*/ 1 w 1"/>
                  <a:gd name="T13" fmla="*/ 0 h 12"/>
                  <a:gd name="T14" fmla="*/ 1 w 1"/>
                  <a:gd name="T15" fmla="*/ 0 h 12"/>
                  <a:gd name="T16" fmla="*/ 1 w 1"/>
                  <a:gd name="T17" fmla="*/ 0 h 12"/>
                  <a:gd name="T18" fmla="*/ 1 w 1"/>
                  <a:gd name="T19" fmla="*/ 0 h 12"/>
                  <a:gd name="T20" fmla="*/ 1 w 1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12">
                    <a:moveTo>
                      <a:pt x="1" y="0"/>
                    </a:moveTo>
                    <a:cubicBezTo>
                      <a:pt x="1" y="3"/>
                      <a:pt x="1" y="5"/>
                      <a:pt x="1" y="7"/>
                    </a:cubicBezTo>
                    <a:cubicBezTo>
                      <a:pt x="0" y="9"/>
                      <a:pt x="0" y="11"/>
                      <a:pt x="0" y="12"/>
                    </a:cubicBezTo>
                    <a:cubicBezTo>
                      <a:pt x="0" y="11"/>
                      <a:pt x="0" y="9"/>
                      <a:pt x="1" y="7"/>
                    </a:cubicBezTo>
                    <a:cubicBezTo>
                      <a:pt x="1" y="5"/>
                      <a:pt x="1" y="3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8" name="Freeform 391"/>
              <p:cNvSpPr>
                <a:spLocks/>
              </p:cNvSpPr>
              <p:nvPr/>
            </p:nvSpPr>
            <p:spPr bwMode="auto">
              <a:xfrm>
                <a:off x="4963" y="2407"/>
                <a:ext cx="229" cy="157"/>
              </a:xfrm>
              <a:custGeom>
                <a:avLst/>
                <a:gdLst>
                  <a:gd name="T0" fmla="*/ 15 w 228"/>
                  <a:gd name="T1" fmla="*/ 0 h 156"/>
                  <a:gd name="T2" fmla="*/ 1 w 228"/>
                  <a:gd name="T3" fmla="*/ 38 h 156"/>
                  <a:gd name="T4" fmla="*/ 1 w 228"/>
                  <a:gd name="T5" fmla="*/ 38 h 156"/>
                  <a:gd name="T6" fmla="*/ 1 w 228"/>
                  <a:gd name="T7" fmla="*/ 38 h 156"/>
                  <a:gd name="T8" fmla="*/ 1 w 228"/>
                  <a:gd name="T9" fmla="*/ 38 h 156"/>
                  <a:gd name="T10" fmla="*/ 1 w 228"/>
                  <a:gd name="T11" fmla="*/ 38 h 156"/>
                  <a:gd name="T12" fmla="*/ 1 w 228"/>
                  <a:gd name="T13" fmla="*/ 45 h 156"/>
                  <a:gd name="T14" fmla="*/ 0 w 228"/>
                  <a:gd name="T15" fmla="*/ 50 h 156"/>
                  <a:gd name="T16" fmla="*/ 109 w 228"/>
                  <a:gd name="T17" fmla="*/ 156 h 156"/>
                  <a:gd name="T18" fmla="*/ 115 w 228"/>
                  <a:gd name="T19" fmla="*/ 156 h 156"/>
                  <a:gd name="T20" fmla="*/ 228 w 228"/>
                  <a:gd name="T21" fmla="*/ 57 h 156"/>
                  <a:gd name="T22" fmla="*/ 228 w 228"/>
                  <a:gd name="T23" fmla="*/ 57 h 156"/>
                  <a:gd name="T24" fmla="*/ 228 w 228"/>
                  <a:gd name="T25" fmla="*/ 57 h 156"/>
                  <a:gd name="T26" fmla="*/ 228 w 228"/>
                  <a:gd name="T27" fmla="*/ 49 h 156"/>
                  <a:gd name="T28" fmla="*/ 129 w 228"/>
                  <a:gd name="T29" fmla="*/ 102 h 156"/>
                  <a:gd name="T30" fmla="*/ 123 w 228"/>
                  <a:gd name="T31" fmla="*/ 102 h 156"/>
                  <a:gd name="T32" fmla="*/ 15 w 228"/>
                  <a:gd name="T3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8" h="156">
                    <a:moveTo>
                      <a:pt x="15" y="0"/>
                    </a:moveTo>
                    <a:cubicBezTo>
                      <a:pt x="8" y="11"/>
                      <a:pt x="3" y="24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41"/>
                      <a:pt x="1" y="43"/>
                      <a:pt x="1" y="45"/>
                    </a:cubicBezTo>
                    <a:cubicBezTo>
                      <a:pt x="0" y="47"/>
                      <a:pt x="0" y="49"/>
                      <a:pt x="0" y="50"/>
                    </a:cubicBezTo>
                    <a:cubicBezTo>
                      <a:pt x="0" y="106"/>
                      <a:pt x="48" y="153"/>
                      <a:pt x="109" y="156"/>
                    </a:cubicBezTo>
                    <a:cubicBezTo>
                      <a:pt x="111" y="156"/>
                      <a:pt x="113" y="156"/>
                      <a:pt x="115" y="156"/>
                    </a:cubicBezTo>
                    <a:cubicBezTo>
                      <a:pt x="175" y="156"/>
                      <a:pt x="225" y="113"/>
                      <a:pt x="228" y="57"/>
                    </a:cubicBezTo>
                    <a:cubicBezTo>
                      <a:pt x="228" y="57"/>
                      <a:pt x="228" y="57"/>
                      <a:pt x="228" y="57"/>
                    </a:cubicBezTo>
                    <a:cubicBezTo>
                      <a:pt x="228" y="57"/>
                      <a:pt x="228" y="57"/>
                      <a:pt x="228" y="57"/>
                    </a:cubicBezTo>
                    <a:cubicBezTo>
                      <a:pt x="228" y="54"/>
                      <a:pt x="228" y="52"/>
                      <a:pt x="228" y="49"/>
                    </a:cubicBezTo>
                    <a:cubicBezTo>
                      <a:pt x="208" y="81"/>
                      <a:pt x="171" y="102"/>
                      <a:pt x="129" y="102"/>
                    </a:cubicBezTo>
                    <a:cubicBezTo>
                      <a:pt x="127" y="102"/>
                      <a:pt x="125" y="102"/>
                      <a:pt x="123" y="102"/>
                    </a:cubicBezTo>
                    <a:cubicBezTo>
                      <a:pt x="63" y="99"/>
                      <a:pt x="16" y="54"/>
                      <a:pt x="15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79" name="Freeform 392"/>
              <p:cNvSpPr>
                <a:spLocks/>
              </p:cNvSpPr>
              <p:nvPr/>
            </p:nvSpPr>
            <p:spPr bwMode="auto">
              <a:xfrm>
                <a:off x="4418" y="2119"/>
                <a:ext cx="284" cy="256"/>
              </a:xfrm>
              <a:custGeom>
                <a:avLst/>
                <a:gdLst>
                  <a:gd name="T0" fmla="*/ 78 w 284"/>
                  <a:gd name="T1" fmla="*/ 256 h 256"/>
                  <a:gd name="T2" fmla="*/ 0 w 284"/>
                  <a:gd name="T3" fmla="*/ 110 h 256"/>
                  <a:gd name="T4" fmla="*/ 207 w 284"/>
                  <a:gd name="T5" fmla="*/ 0 h 256"/>
                  <a:gd name="T6" fmla="*/ 284 w 284"/>
                  <a:gd name="T7" fmla="*/ 146 h 256"/>
                  <a:gd name="T8" fmla="*/ 78 w 284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" h="256">
                    <a:moveTo>
                      <a:pt x="78" y="256"/>
                    </a:moveTo>
                    <a:lnTo>
                      <a:pt x="0" y="110"/>
                    </a:lnTo>
                    <a:lnTo>
                      <a:pt x="207" y="0"/>
                    </a:lnTo>
                    <a:lnTo>
                      <a:pt x="284" y="146"/>
                    </a:lnTo>
                    <a:lnTo>
                      <a:pt x="78" y="2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0" name="Freeform 393"/>
              <p:cNvSpPr>
                <a:spLocks/>
              </p:cNvSpPr>
              <p:nvPr/>
            </p:nvSpPr>
            <p:spPr bwMode="auto">
              <a:xfrm>
                <a:off x="4586" y="2281"/>
                <a:ext cx="18" cy="18"/>
              </a:xfrm>
              <a:custGeom>
                <a:avLst/>
                <a:gdLst>
                  <a:gd name="T0" fmla="*/ 7 w 18"/>
                  <a:gd name="T1" fmla="*/ 18 h 18"/>
                  <a:gd name="T2" fmla="*/ 0 w 18"/>
                  <a:gd name="T3" fmla="*/ 6 h 18"/>
                  <a:gd name="T4" fmla="*/ 12 w 18"/>
                  <a:gd name="T5" fmla="*/ 0 h 18"/>
                  <a:gd name="T6" fmla="*/ 18 w 18"/>
                  <a:gd name="T7" fmla="*/ 12 h 18"/>
                  <a:gd name="T8" fmla="*/ 7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7" y="18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8" y="12"/>
                    </a:lnTo>
                    <a:lnTo>
                      <a:pt x="7" y="1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1" name="Freeform 394"/>
              <p:cNvSpPr>
                <a:spLocks/>
              </p:cNvSpPr>
              <p:nvPr/>
            </p:nvSpPr>
            <p:spPr bwMode="auto">
              <a:xfrm>
                <a:off x="4574" y="2266"/>
                <a:ext cx="23" cy="22"/>
              </a:xfrm>
              <a:custGeom>
                <a:avLst/>
                <a:gdLst>
                  <a:gd name="T0" fmla="*/ 6 w 23"/>
                  <a:gd name="T1" fmla="*/ 22 h 22"/>
                  <a:gd name="T2" fmla="*/ 0 w 23"/>
                  <a:gd name="T3" fmla="*/ 9 h 22"/>
                  <a:gd name="T4" fmla="*/ 16 w 23"/>
                  <a:gd name="T5" fmla="*/ 0 h 22"/>
                  <a:gd name="T6" fmla="*/ 23 w 23"/>
                  <a:gd name="T7" fmla="*/ 13 h 22"/>
                  <a:gd name="T8" fmla="*/ 6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6" y="22"/>
                    </a:moveTo>
                    <a:lnTo>
                      <a:pt x="0" y="9"/>
                    </a:lnTo>
                    <a:lnTo>
                      <a:pt x="16" y="0"/>
                    </a:lnTo>
                    <a:lnTo>
                      <a:pt x="23" y="13"/>
                    </a:lnTo>
                    <a:lnTo>
                      <a:pt x="6" y="2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2" name="Freeform 395"/>
              <p:cNvSpPr>
                <a:spLocks/>
              </p:cNvSpPr>
              <p:nvPr/>
            </p:nvSpPr>
            <p:spPr bwMode="auto">
              <a:xfrm>
                <a:off x="4554" y="2252"/>
                <a:ext cx="35" cy="27"/>
              </a:xfrm>
              <a:custGeom>
                <a:avLst/>
                <a:gdLst>
                  <a:gd name="T0" fmla="*/ 7 w 35"/>
                  <a:gd name="T1" fmla="*/ 27 h 27"/>
                  <a:gd name="T2" fmla="*/ 0 w 35"/>
                  <a:gd name="T3" fmla="*/ 15 h 27"/>
                  <a:gd name="T4" fmla="*/ 28 w 35"/>
                  <a:gd name="T5" fmla="*/ 0 h 27"/>
                  <a:gd name="T6" fmla="*/ 35 w 35"/>
                  <a:gd name="T7" fmla="*/ 12 h 27"/>
                  <a:gd name="T8" fmla="*/ 7 w 35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7">
                    <a:moveTo>
                      <a:pt x="7" y="27"/>
                    </a:moveTo>
                    <a:lnTo>
                      <a:pt x="0" y="15"/>
                    </a:lnTo>
                    <a:lnTo>
                      <a:pt x="28" y="0"/>
                    </a:lnTo>
                    <a:lnTo>
                      <a:pt x="35" y="12"/>
                    </a:lnTo>
                    <a:lnTo>
                      <a:pt x="7" y="2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3" name="Freeform 396"/>
              <p:cNvSpPr>
                <a:spLocks/>
              </p:cNvSpPr>
              <p:nvPr/>
            </p:nvSpPr>
            <p:spPr bwMode="auto">
              <a:xfrm>
                <a:off x="4550" y="2237"/>
                <a:ext cx="31" cy="26"/>
              </a:xfrm>
              <a:custGeom>
                <a:avLst/>
                <a:gdLst>
                  <a:gd name="T0" fmla="*/ 6 w 31"/>
                  <a:gd name="T1" fmla="*/ 26 h 26"/>
                  <a:gd name="T2" fmla="*/ 0 w 31"/>
                  <a:gd name="T3" fmla="*/ 13 h 26"/>
                  <a:gd name="T4" fmla="*/ 25 w 31"/>
                  <a:gd name="T5" fmla="*/ 0 h 26"/>
                  <a:gd name="T6" fmla="*/ 31 w 31"/>
                  <a:gd name="T7" fmla="*/ 13 h 26"/>
                  <a:gd name="T8" fmla="*/ 6 w 3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6" y="26"/>
                    </a:moveTo>
                    <a:lnTo>
                      <a:pt x="0" y="13"/>
                    </a:lnTo>
                    <a:lnTo>
                      <a:pt x="25" y="0"/>
                    </a:lnTo>
                    <a:lnTo>
                      <a:pt x="31" y="13"/>
                    </a:lnTo>
                    <a:lnTo>
                      <a:pt x="6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4" name="Freeform 397"/>
              <p:cNvSpPr>
                <a:spLocks/>
              </p:cNvSpPr>
              <p:nvPr/>
            </p:nvSpPr>
            <p:spPr bwMode="auto">
              <a:xfrm>
                <a:off x="4554" y="2223"/>
                <a:ext cx="20" cy="19"/>
              </a:xfrm>
              <a:custGeom>
                <a:avLst/>
                <a:gdLst>
                  <a:gd name="T0" fmla="*/ 8 w 20"/>
                  <a:gd name="T1" fmla="*/ 19 h 19"/>
                  <a:gd name="T2" fmla="*/ 0 w 20"/>
                  <a:gd name="T3" fmla="*/ 6 h 19"/>
                  <a:gd name="T4" fmla="*/ 13 w 20"/>
                  <a:gd name="T5" fmla="*/ 0 h 19"/>
                  <a:gd name="T6" fmla="*/ 20 w 20"/>
                  <a:gd name="T7" fmla="*/ 12 h 19"/>
                  <a:gd name="T8" fmla="*/ 8 w 2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8" y="19"/>
                    </a:moveTo>
                    <a:lnTo>
                      <a:pt x="0" y="6"/>
                    </a:lnTo>
                    <a:lnTo>
                      <a:pt x="13" y="0"/>
                    </a:lnTo>
                    <a:lnTo>
                      <a:pt x="20" y="12"/>
                    </a:lnTo>
                    <a:lnTo>
                      <a:pt x="8" y="1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5" name="Freeform 398"/>
              <p:cNvSpPr>
                <a:spLocks/>
              </p:cNvSpPr>
              <p:nvPr/>
            </p:nvSpPr>
            <p:spPr bwMode="auto">
              <a:xfrm>
                <a:off x="4542" y="2209"/>
                <a:ext cx="24" cy="21"/>
              </a:xfrm>
              <a:custGeom>
                <a:avLst/>
                <a:gdLst>
                  <a:gd name="T0" fmla="*/ 7 w 24"/>
                  <a:gd name="T1" fmla="*/ 21 h 21"/>
                  <a:gd name="T2" fmla="*/ 0 w 24"/>
                  <a:gd name="T3" fmla="*/ 8 h 21"/>
                  <a:gd name="T4" fmla="*/ 17 w 24"/>
                  <a:gd name="T5" fmla="*/ 0 h 21"/>
                  <a:gd name="T6" fmla="*/ 24 w 24"/>
                  <a:gd name="T7" fmla="*/ 12 h 21"/>
                  <a:gd name="T8" fmla="*/ 7 w 24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1">
                    <a:moveTo>
                      <a:pt x="7" y="21"/>
                    </a:moveTo>
                    <a:lnTo>
                      <a:pt x="0" y="8"/>
                    </a:lnTo>
                    <a:lnTo>
                      <a:pt x="17" y="0"/>
                    </a:lnTo>
                    <a:lnTo>
                      <a:pt x="24" y="12"/>
                    </a:lnTo>
                    <a:lnTo>
                      <a:pt x="7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6" name="Freeform 399"/>
              <p:cNvSpPr>
                <a:spLocks/>
              </p:cNvSpPr>
              <p:nvPr/>
            </p:nvSpPr>
            <p:spPr bwMode="auto">
              <a:xfrm>
                <a:off x="4527" y="2194"/>
                <a:ext cx="31" cy="25"/>
              </a:xfrm>
              <a:custGeom>
                <a:avLst/>
                <a:gdLst>
                  <a:gd name="T0" fmla="*/ 6 w 31"/>
                  <a:gd name="T1" fmla="*/ 25 h 25"/>
                  <a:gd name="T2" fmla="*/ 0 w 31"/>
                  <a:gd name="T3" fmla="*/ 13 h 25"/>
                  <a:gd name="T4" fmla="*/ 24 w 31"/>
                  <a:gd name="T5" fmla="*/ 0 h 25"/>
                  <a:gd name="T6" fmla="*/ 31 w 31"/>
                  <a:gd name="T7" fmla="*/ 13 h 25"/>
                  <a:gd name="T8" fmla="*/ 6 w 31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5">
                    <a:moveTo>
                      <a:pt x="6" y="25"/>
                    </a:moveTo>
                    <a:lnTo>
                      <a:pt x="0" y="13"/>
                    </a:lnTo>
                    <a:lnTo>
                      <a:pt x="24" y="0"/>
                    </a:lnTo>
                    <a:lnTo>
                      <a:pt x="31" y="13"/>
                    </a:lnTo>
                    <a:lnTo>
                      <a:pt x="6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7" name="Freeform 400"/>
              <p:cNvSpPr>
                <a:spLocks/>
              </p:cNvSpPr>
              <p:nvPr/>
            </p:nvSpPr>
            <p:spPr bwMode="auto">
              <a:xfrm>
                <a:off x="4503" y="2179"/>
                <a:ext cx="47" cy="34"/>
              </a:xfrm>
              <a:custGeom>
                <a:avLst/>
                <a:gdLst>
                  <a:gd name="T0" fmla="*/ 7 w 47"/>
                  <a:gd name="T1" fmla="*/ 34 h 34"/>
                  <a:gd name="T2" fmla="*/ 0 w 47"/>
                  <a:gd name="T3" fmla="*/ 22 h 34"/>
                  <a:gd name="T4" fmla="*/ 40 w 47"/>
                  <a:gd name="T5" fmla="*/ 0 h 34"/>
                  <a:gd name="T6" fmla="*/ 47 w 47"/>
                  <a:gd name="T7" fmla="*/ 13 h 34"/>
                  <a:gd name="T8" fmla="*/ 7 w 4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4">
                    <a:moveTo>
                      <a:pt x="7" y="34"/>
                    </a:moveTo>
                    <a:lnTo>
                      <a:pt x="0" y="22"/>
                    </a:lnTo>
                    <a:lnTo>
                      <a:pt x="40" y="0"/>
                    </a:lnTo>
                    <a:lnTo>
                      <a:pt x="47" y="13"/>
                    </a:lnTo>
                    <a:lnTo>
                      <a:pt x="7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8" name="Freeform 401"/>
              <p:cNvSpPr>
                <a:spLocks/>
              </p:cNvSpPr>
              <p:nvPr/>
            </p:nvSpPr>
            <p:spPr bwMode="auto">
              <a:xfrm>
                <a:off x="4595" y="2233"/>
                <a:ext cx="33" cy="56"/>
              </a:xfrm>
              <a:custGeom>
                <a:avLst/>
                <a:gdLst>
                  <a:gd name="T0" fmla="*/ 29 w 33"/>
                  <a:gd name="T1" fmla="*/ 56 h 56"/>
                  <a:gd name="T2" fmla="*/ 0 w 33"/>
                  <a:gd name="T3" fmla="*/ 2 h 56"/>
                  <a:gd name="T4" fmla="*/ 4 w 33"/>
                  <a:gd name="T5" fmla="*/ 0 h 56"/>
                  <a:gd name="T6" fmla="*/ 33 w 33"/>
                  <a:gd name="T7" fmla="*/ 54 h 56"/>
                  <a:gd name="T8" fmla="*/ 29 w 33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6">
                    <a:moveTo>
                      <a:pt x="29" y="56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4"/>
                    </a:lnTo>
                    <a:lnTo>
                      <a:pt x="29" y="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89" name="Freeform 402"/>
              <p:cNvSpPr>
                <a:spLocks/>
              </p:cNvSpPr>
              <p:nvPr/>
            </p:nvSpPr>
            <p:spPr bwMode="auto">
              <a:xfrm>
                <a:off x="4601" y="2230"/>
                <a:ext cx="33" cy="56"/>
              </a:xfrm>
              <a:custGeom>
                <a:avLst/>
                <a:gdLst>
                  <a:gd name="T0" fmla="*/ 29 w 33"/>
                  <a:gd name="T1" fmla="*/ 56 h 56"/>
                  <a:gd name="T2" fmla="*/ 0 w 33"/>
                  <a:gd name="T3" fmla="*/ 2 h 56"/>
                  <a:gd name="T4" fmla="*/ 4 w 33"/>
                  <a:gd name="T5" fmla="*/ 0 h 56"/>
                  <a:gd name="T6" fmla="*/ 33 w 33"/>
                  <a:gd name="T7" fmla="*/ 54 h 56"/>
                  <a:gd name="T8" fmla="*/ 29 w 33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6">
                    <a:moveTo>
                      <a:pt x="29" y="56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4"/>
                    </a:lnTo>
                    <a:lnTo>
                      <a:pt x="29" y="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0" name="Freeform 403"/>
              <p:cNvSpPr>
                <a:spLocks/>
              </p:cNvSpPr>
              <p:nvPr/>
            </p:nvSpPr>
            <p:spPr bwMode="auto">
              <a:xfrm>
                <a:off x="4608" y="2226"/>
                <a:ext cx="32" cy="57"/>
              </a:xfrm>
              <a:custGeom>
                <a:avLst/>
                <a:gdLst>
                  <a:gd name="T0" fmla="*/ 29 w 32"/>
                  <a:gd name="T1" fmla="*/ 57 h 57"/>
                  <a:gd name="T2" fmla="*/ 0 w 32"/>
                  <a:gd name="T3" fmla="*/ 2 h 57"/>
                  <a:gd name="T4" fmla="*/ 3 w 32"/>
                  <a:gd name="T5" fmla="*/ 0 h 57"/>
                  <a:gd name="T6" fmla="*/ 32 w 32"/>
                  <a:gd name="T7" fmla="*/ 55 h 57"/>
                  <a:gd name="T8" fmla="*/ 29 w 32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7">
                    <a:moveTo>
                      <a:pt x="29" y="57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2" y="55"/>
                    </a:lnTo>
                    <a:lnTo>
                      <a:pt x="29" y="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1" name="Freeform 404"/>
              <p:cNvSpPr>
                <a:spLocks/>
              </p:cNvSpPr>
              <p:nvPr/>
            </p:nvSpPr>
            <p:spPr bwMode="auto">
              <a:xfrm>
                <a:off x="4614" y="2223"/>
                <a:ext cx="33" cy="56"/>
              </a:xfrm>
              <a:custGeom>
                <a:avLst/>
                <a:gdLst>
                  <a:gd name="T0" fmla="*/ 29 w 33"/>
                  <a:gd name="T1" fmla="*/ 56 h 56"/>
                  <a:gd name="T2" fmla="*/ 0 w 33"/>
                  <a:gd name="T3" fmla="*/ 2 h 56"/>
                  <a:gd name="T4" fmla="*/ 4 w 33"/>
                  <a:gd name="T5" fmla="*/ 0 h 56"/>
                  <a:gd name="T6" fmla="*/ 33 w 33"/>
                  <a:gd name="T7" fmla="*/ 54 h 56"/>
                  <a:gd name="T8" fmla="*/ 29 w 33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6">
                    <a:moveTo>
                      <a:pt x="29" y="56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4"/>
                    </a:lnTo>
                    <a:lnTo>
                      <a:pt x="29" y="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92" name="Freeform 405"/>
              <p:cNvSpPr>
                <a:spLocks/>
              </p:cNvSpPr>
              <p:nvPr/>
            </p:nvSpPr>
            <p:spPr bwMode="auto">
              <a:xfrm>
                <a:off x="4620" y="2220"/>
                <a:ext cx="33" cy="56"/>
              </a:xfrm>
              <a:custGeom>
                <a:avLst/>
                <a:gdLst>
                  <a:gd name="T0" fmla="*/ 29 w 33"/>
                  <a:gd name="T1" fmla="*/ 56 h 56"/>
                  <a:gd name="T2" fmla="*/ 0 w 33"/>
                  <a:gd name="T3" fmla="*/ 1 h 56"/>
                  <a:gd name="T4" fmla="*/ 4 w 33"/>
                  <a:gd name="T5" fmla="*/ 0 h 56"/>
                  <a:gd name="T6" fmla="*/ 33 w 33"/>
                  <a:gd name="T7" fmla="*/ 54 h 56"/>
                  <a:gd name="T8" fmla="*/ 29 w 33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6">
                    <a:moveTo>
                      <a:pt x="29" y="56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33" y="54"/>
                    </a:lnTo>
                    <a:lnTo>
                      <a:pt x="29" y="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5" name="Group 607"/>
            <p:cNvGrpSpPr>
              <a:grpSpLocks/>
            </p:cNvGrpSpPr>
            <p:nvPr/>
          </p:nvGrpSpPr>
          <p:grpSpPr bwMode="auto">
            <a:xfrm>
              <a:off x="2850" y="1612"/>
              <a:ext cx="1896" cy="1621"/>
              <a:chOff x="2850" y="1612"/>
              <a:chExt cx="1896" cy="1621"/>
            </a:xfrm>
          </p:grpSpPr>
          <p:sp>
            <p:nvSpPr>
              <p:cNvPr id="597" name="Freeform 407"/>
              <p:cNvSpPr>
                <a:spLocks/>
              </p:cNvSpPr>
              <p:nvPr/>
            </p:nvSpPr>
            <p:spPr bwMode="auto">
              <a:xfrm>
                <a:off x="4627" y="2216"/>
                <a:ext cx="32" cy="57"/>
              </a:xfrm>
              <a:custGeom>
                <a:avLst/>
                <a:gdLst>
                  <a:gd name="T0" fmla="*/ 29 w 32"/>
                  <a:gd name="T1" fmla="*/ 57 h 57"/>
                  <a:gd name="T2" fmla="*/ 0 w 32"/>
                  <a:gd name="T3" fmla="*/ 2 h 57"/>
                  <a:gd name="T4" fmla="*/ 3 w 32"/>
                  <a:gd name="T5" fmla="*/ 0 h 57"/>
                  <a:gd name="T6" fmla="*/ 32 w 32"/>
                  <a:gd name="T7" fmla="*/ 55 h 57"/>
                  <a:gd name="T8" fmla="*/ 29 w 32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7">
                    <a:moveTo>
                      <a:pt x="29" y="57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2" y="55"/>
                    </a:lnTo>
                    <a:lnTo>
                      <a:pt x="29" y="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8" name="Freeform 408"/>
              <p:cNvSpPr>
                <a:spLocks/>
              </p:cNvSpPr>
              <p:nvPr/>
            </p:nvSpPr>
            <p:spPr bwMode="auto">
              <a:xfrm>
                <a:off x="4633" y="2213"/>
                <a:ext cx="33" cy="56"/>
              </a:xfrm>
              <a:custGeom>
                <a:avLst/>
                <a:gdLst>
                  <a:gd name="T0" fmla="*/ 29 w 33"/>
                  <a:gd name="T1" fmla="*/ 56 h 56"/>
                  <a:gd name="T2" fmla="*/ 0 w 33"/>
                  <a:gd name="T3" fmla="*/ 2 h 56"/>
                  <a:gd name="T4" fmla="*/ 4 w 33"/>
                  <a:gd name="T5" fmla="*/ 0 h 56"/>
                  <a:gd name="T6" fmla="*/ 33 w 33"/>
                  <a:gd name="T7" fmla="*/ 54 h 56"/>
                  <a:gd name="T8" fmla="*/ 29 w 33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6">
                    <a:moveTo>
                      <a:pt x="29" y="56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4"/>
                    </a:lnTo>
                    <a:lnTo>
                      <a:pt x="29" y="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9" name="Freeform 409"/>
              <p:cNvSpPr>
                <a:spLocks/>
              </p:cNvSpPr>
              <p:nvPr/>
            </p:nvSpPr>
            <p:spPr bwMode="auto">
              <a:xfrm>
                <a:off x="4654" y="2237"/>
                <a:ext cx="18" cy="29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 h 29"/>
                  <a:gd name="T4" fmla="*/ 3 w 18"/>
                  <a:gd name="T5" fmla="*/ 0 h 29"/>
                  <a:gd name="T6" fmla="*/ 18 w 18"/>
                  <a:gd name="T7" fmla="*/ 27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18" y="27"/>
                    </a:lnTo>
                    <a:lnTo>
                      <a:pt x="14" y="2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0" name="Freeform 410"/>
              <p:cNvSpPr>
                <a:spLocks/>
              </p:cNvSpPr>
              <p:nvPr/>
            </p:nvSpPr>
            <p:spPr bwMode="auto">
              <a:xfrm>
                <a:off x="4561" y="2168"/>
                <a:ext cx="33" cy="57"/>
              </a:xfrm>
              <a:custGeom>
                <a:avLst/>
                <a:gdLst>
                  <a:gd name="T0" fmla="*/ 29 w 33"/>
                  <a:gd name="T1" fmla="*/ 57 h 57"/>
                  <a:gd name="T2" fmla="*/ 0 w 33"/>
                  <a:gd name="T3" fmla="*/ 2 h 57"/>
                  <a:gd name="T4" fmla="*/ 4 w 33"/>
                  <a:gd name="T5" fmla="*/ 0 h 57"/>
                  <a:gd name="T6" fmla="*/ 33 w 33"/>
                  <a:gd name="T7" fmla="*/ 55 h 57"/>
                  <a:gd name="T8" fmla="*/ 29 w 33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7">
                    <a:moveTo>
                      <a:pt x="29" y="57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5"/>
                    </a:lnTo>
                    <a:lnTo>
                      <a:pt x="29" y="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1" name="Freeform 411"/>
              <p:cNvSpPr>
                <a:spLocks/>
              </p:cNvSpPr>
              <p:nvPr/>
            </p:nvSpPr>
            <p:spPr bwMode="auto">
              <a:xfrm>
                <a:off x="4567" y="2164"/>
                <a:ext cx="33" cy="58"/>
              </a:xfrm>
              <a:custGeom>
                <a:avLst/>
                <a:gdLst>
                  <a:gd name="T0" fmla="*/ 29 w 33"/>
                  <a:gd name="T1" fmla="*/ 58 h 58"/>
                  <a:gd name="T2" fmla="*/ 0 w 33"/>
                  <a:gd name="T3" fmla="*/ 2 h 58"/>
                  <a:gd name="T4" fmla="*/ 4 w 33"/>
                  <a:gd name="T5" fmla="*/ 0 h 58"/>
                  <a:gd name="T6" fmla="*/ 33 w 33"/>
                  <a:gd name="T7" fmla="*/ 56 h 58"/>
                  <a:gd name="T8" fmla="*/ 29 w 33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8">
                    <a:moveTo>
                      <a:pt x="29" y="5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6"/>
                    </a:lnTo>
                    <a:lnTo>
                      <a:pt x="29" y="5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2" name="Freeform 412"/>
              <p:cNvSpPr>
                <a:spLocks/>
              </p:cNvSpPr>
              <p:nvPr/>
            </p:nvSpPr>
            <p:spPr bwMode="auto">
              <a:xfrm>
                <a:off x="4574" y="2161"/>
                <a:ext cx="32" cy="57"/>
              </a:xfrm>
              <a:custGeom>
                <a:avLst/>
                <a:gdLst>
                  <a:gd name="T0" fmla="*/ 29 w 32"/>
                  <a:gd name="T1" fmla="*/ 57 h 57"/>
                  <a:gd name="T2" fmla="*/ 0 w 32"/>
                  <a:gd name="T3" fmla="*/ 2 h 57"/>
                  <a:gd name="T4" fmla="*/ 3 w 32"/>
                  <a:gd name="T5" fmla="*/ 0 h 57"/>
                  <a:gd name="T6" fmla="*/ 32 w 32"/>
                  <a:gd name="T7" fmla="*/ 56 h 57"/>
                  <a:gd name="T8" fmla="*/ 29 w 32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7">
                    <a:moveTo>
                      <a:pt x="29" y="57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2" y="56"/>
                    </a:lnTo>
                    <a:lnTo>
                      <a:pt x="29" y="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3" name="Freeform 413"/>
              <p:cNvSpPr>
                <a:spLocks/>
              </p:cNvSpPr>
              <p:nvPr/>
            </p:nvSpPr>
            <p:spPr bwMode="auto">
              <a:xfrm>
                <a:off x="4580" y="2158"/>
                <a:ext cx="33" cy="57"/>
              </a:xfrm>
              <a:custGeom>
                <a:avLst/>
                <a:gdLst>
                  <a:gd name="T0" fmla="*/ 29 w 33"/>
                  <a:gd name="T1" fmla="*/ 57 h 57"/>
                  <a:gd name="T2" fmla="*/ 0 w 33"/>
                  <a:gd name="T3" fmla="*/ 2 h 57"/>
                  <a:gd name="T4" fmla="*/ 4 w 33"/>
                  <a:gd name="T5" fmla="*/ 0 h 57"/>
                  <a:gd name="T6" fmla="*/ 33 w 33"/>
                  <a:gd name="T7" fmla="*/ 55 h 57"/>
                  <a:gd name="T8" fmla="*/ 29 w 33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7">
                    <a:moveTo>
                      <a:pt x="29" y="57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5"/>
                    </a:lnTo>
                    <a:lnTo>
                      <a:pt x="29" y="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4" name="Freeform 414"/>
              <p:cNvSpPr>
                <a:spLocks/>
              </p:cNvSpPr>
              <p:nvPr/>
            </p:nvSpPr>
            <p:spPr bwMode="auto">
              <a:xfrm>
                <a:off x="4586" y="2154"/>
                <a:ext cx="33" cy="58"/>
              </a:xfrm>
              <a:custGeom>
                <a:avLst/>
                <a:gdLst>
                  <a:gd name="T0" fmla="*/ 29 w 33"/>
                  <a:gd name="T1" fmla="*/ 58 h 58"/>
                  <a:gd name="T2" fmla="*/ 0 w 33"/>
                  <a:gd name="T3" fmla="*/ 2 h 58"/>
                  <a:gd name="T4" fmla="*/ 4 w 33"/>
                  <a:gd name="T5" fmla="*/ 0 h 58"/>
                  <a:gd name="T6" fmla="*/ 33 w 33"/>
                  <a:gd name="T7" fmla="*/ 56 h 58"/>
                  <a:gd name="T8" fmla="*/ 29 w 33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8">
                    <a:moveTo>
                      <a:pt x="29" y="5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6"/>
                    </a:lnTo>
                    <a:lnTo>
                      <a:pt x="29" y="5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5" name="Freeform 415"/>
              <p:cNvSpPr>
                <a:spLocks/>
              </p:cNvSpPr>
              <p:nvPr/>
            </p:nvSpPr>
            <p:spPr bwMode="auto">
              <a:xfrm>
                <a:off x="4593" y="2151"/>
                <a:ext cx="32" cy="57"/>
              </a:xfrm>
              <a:custGeom>
                <a:avLst/>
                <a:gdLst>
                  <a:gd name="T0" fmla="*/ 29 w 32"/>
                  <a:gd name="T1" fmla="*/ 57 h 57"/>
                  <a:gd name="T2" fmla="*/ 0 w 32"/>
                  <a:gd name="T3" fmla="*/ 2 h 57"/>
                  <a:gd name="T4" fmla="*/ 3 w 32"/>
                  <a:gd name="T5" fmla="*/ 0 h 57"/>
                  <a:gd name="T6" fmla="*/ 32 w 32"/>
                  <a:gd name="T7" fmla="*/ 55 h 57"/>
                  <a:gd name="T8" fmla="*/ 29 w 32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7">
                    <a:moveTo>
                      <a:pt x="29" y="57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2" y="55"/>
                    </a:lnTo>
                    <a:lnTo>
                      <a:pt x="29" y="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6" name="Freeform 416"/>
              <p:cNvSpPr>
                <a:spLocks/>
              </p:cNvSpPr>
              <p:nvPr/>
            </p:nvSpPr>
            <p:spPr bwMode="auto">
              <a:xfrm>
                <a:off x="4599" y="2148"/>
                <a:ext cx="33" cy="57"/>
              </a:xfrm>
              <a:custGeom>
                <a:avLst/>
                <a:gdLst>
                  <a:gd name="T0" fmla="*/ 29 w 33"/>
                  <a:gd name="T1" fmla="*/ 57 h 57"/>
                  <a:gd name="T2" fmla="*/ 0 w 33"/>
                  <a:gd name="T3" fmla="*/ 2 h 57"/>
                  <a:gd name="T4" fmla="*/ 4 w 33"/>
                  <a:gd name="T5" fmla="*/ 0 h 57"/>
                  <a:gd name="T6" fmla="*/ 33 w 33"/>
                  <a:gd name="T7" fmla="*/ 55 h 57"/>
                  <a:gd name="T8" fmla="*/ 29 w 33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7">
                    <a:moveTo>
                      <a:pt x="29" y="57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3" y="55"/>
                    </a:lnTo>
                    <a:lnTo>
                      <a:pt x="29" y="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7" name="Freeform 417"/>
              <p:cNvSpPr>
                <a:spLocks/>
              </p:cNvSpPr>
              <p:nvPr/>
            </p:nvSpPr>
            <p:spPr bwMode="auto">
              <a:xfrm>
                <a:off x="4614" y="2160"/>
                <a:ext cx="24" cy="42"/>
              </a:xfrm>
              <a:custGeom>
                <a:avLst/>
                <a:gdLst>
                  <a:gd name="T0" fmla="*/ 20 w 24"/>
                  <a:gd name="T1" fmla="*/ 42 h 42"/>
                  <a:gd name="T2" fmla="*/ 0 w 24"/>
                  <a:gd name="T3" fmla="*/ 2 h 42"/>
                  <a:gd name="T4" fmla="*/ 3 w 24"/>
                  <a:gd name="T5" fmla="*/ 0 h 42"/>
                  <a:gd name="T6" fmla="*/ 24 w 24"/>
                  <a:gd name="T7" fmla="*/ 40 h 42"/>
                  <a:gd name="T8" fmla="*/ 20 w 24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2">
                    <a:moveTo>
                      <a:pt x="20" y="4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24" y="40"/>
                    </a:lnTo>
                    <a:lnTo>
                      <a:pt x="20" y="4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8" name="Freeform 418"/>
              <p:cNvSpPr>
                <a:spLocks/>
              </p:cNvSpPr>
              <p:nvPr/>
            </p:nvSpPr>
            <p:spPr bwMode="auto">
              <a:xfrm>
                <a:off x="4449" y="2228"/>
                <a:ext cx="104" cy="94"/>
              </a:xfrm>
              <a:custGeom>
                <a:avLst/>
                <a:gdLst>
                  <a:gd name="T0" fmla="*/ 104 w 104"/>
                  <a:gd name="T1" fmla="*/ 89 h 94"/>
                  <a:gd name="T2" fmla="*/ 101 w 104"/>
                  <a:gd name="T3" fmla="*/ 94 h 94"/>
                  <a:gd name="T4" fmla="*/ 49 w 104"/>
                  <a:gd name="T5" fmla="*/ 69 h 94"/>
                  <a:gd name="T6" fmla="*/ 53 w 104"/>
                  <a:gd name="T7" fmla="*/ 33 h 94"/>
                  <a:gd name="T8" fmla="*/ 0 w 104"/>
                  <a:gd name="T9" fmla="*/ 5 h 94"/>
                  <a:gd name="T10" fmla="*/ 3 w 104"/>
                  <a:gd name="T11" fmla="*/ 0 h 94"/>
                  <a:gd name="T12" fmla="*/ 59 w 104"/>
                  <a:gd name="T13" fmla="*/ 29 h 94"/>
                  <a:gd name="T14" fmla="*/ 55 w 104"/>
                  <a:gd name="T15" fmla="*/ 65 h 94"/>
                  <a:gd name="T16" fmla="*/ 104 w 104"/>
                  <a:gd name="T17" fmla="*/ 8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94">
                    <a:moveTo>
                      <a:pt x="104" y="89"/>
                    </a:moveTo>
                    <a:lnTo>
                      <a:pt x="101" y="94"/>
                    </a:lnTo>
                    <a:lnTo>
                      <a:pt x="49" y="69"/>
                    </a:lnTo>
                    <a:lnTo>
                      <a:pt x="53" y="33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9" y="29"/>
                    </a:lnTo>
                    <a:lnTo>
                      <a:pt x="55" y="65"/>
                    </a:lnTo>
                    <a:lnTo>
                      <a:pt x="104" y="8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09" name="Freeform 419"/>
              <p:cNvSpPr>
                <a:spLocks/>
              </p:cNvSpPr>
              <p:nvPr/>
            </p:nvSpPr>
            <p:spPr bwMode="auto">
              <a:xfrm>
                <a:off x="4447" y="2222"/>
                <a:ext cx="17" cy="22"/>
              </a:xfrm>
              <a:custGeom>
                <a:avLst/>
                <a:gdLst>
                  <a:gd name="T0" fmla="*/ 15 w 17"/>
                  <a:gd name="T1" fmla="*/ 0 h 22"/>
                  <a:gd name="T2" fmla="*/ 17 w 17"/>
                  <a:gd name="T3" fmla="*/ 4 h 22"/>
                  <a:gd name="T4" fmla="*/ 7 w 17"/>
                  <a:gd name="T5" fmla="*/ 10 h 22"/>
                  <a:gd name="T6" fmla="*/ 13 w 17"/>
                  <a:gd name="T7" fmla="*/ 20 h 22"/>
                  <a:gd name="T8" fmla="*/ 8 w 17"/>
                  <a:gd name="T9" fmla="*/ 22 h 22"/>
                  <a:gd name="T10" fmla="*/ 0 w 17"/>
                  <a:gd name="T11" fmla="*/ 8 h 22"/>
                  <a:gd name="T12" fmla="*/ 15 w 1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2">
                    <a:moveTo>
                      <a:pt x="15" y="0"/>
                    </a:moveTo>
                    <a:lnTo>
                      <a:pt x="17" y="4"/>
                    </a:lnTo>
                    <a:lnTo>
                      <a:pt x="7" y="10"/>
                    </a:lnTo>
                    <a:lnTo>
                      <a:pt x="13" y="20"/>
                    </a:lnTo>
                    <a:lnTo>
                      <a:pt x="8" y="22"/>
                    </a:lnTo>
                    <a:lnTo>
                      <a:pt x="0" y="8"/>
                    </a:lnTo>
                    <a:lnTo>
                      <a:pt x="15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0" name="Freeform 420"/>
              <p:cNvSpPr>
                <a:spLocks/>
              </p:cNvSpPr>
              <p:nvPr/>
            </p:nvSpPr>
            <p:spPr bwMode="auto">
              <a:xfrm>
                <a:off x="4496" y="2252"/>
                <a:ext cx="16" cy="16"/>
              </a:xfrm>
              <a:custGeom>
                <a:avLst/>
                <a:gdLst>
                  <a:gd name="T0" fmla="*/ 5 w 16"/>
                  <a:gd name="T1" fmla="*/ 1 h 16"/>
                  <a:gd name="T2" fmla="*/ 2 w 16"/>
                  <a:gd name="T3" fmla="*/ 11 h 16"/>
                  <a:gd name="T4" fmla="*/ 11 w 16"/>
                  <a:gd name="T5" fmla="*/ 14 h 16"/>
                  <a:gd name="T6" fmla="*/ 14 w 16"/>
                  <a:gd name="T7" fmla="*/ 4 h 16"/>
                  <a:gd name="T8" fmla="*/ 5 w 16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1"/>
                    </a:moveTo>
                    <a:cubicBezTo>
                      <a:pt x="1" y="3"/>
                      <a:pt x="0" y="8"/>
                      <a:pt x="2" y="11"/>
                    </a:cubicBezTo>
                    <a:cubicBezTo>
                      <a:pt x="4" y="14"/>
                      <a:pt x="8" y="16"/>
                      <a:pt x="11" y="14"/>
                    </a:cubicBezTo>
                    <a:cubicBezTo>
                      <a:pt x="15" y="12"/>
                      <a:pt x="16" y="8"/>
                      <a:pt x="14" y="4"/>
                    </a:cubicBezTo>
                    <a:cubicBezTo>
                      <a:pt x="13" y="1"/>
                      <a:pt x="8" y="0"/>
                      <a:pt x="5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1" name="Freeform 421"/>
              <p:cNvSpPr>
                <a:spLocks/>
              </p:cNvSpPr>
              <p:nvPr/>
            </p:nvSpPr>
            <p:spPr bwMode="auto">
              <a:xfrm>
                <a:off x="4493" y="2287"/>
                <a:ext cx="16" cy="16"/>
              </a:xfrm>
              <a:custGeom>
                <a:avLst/>
                <a:gdLst>
                  <a:gd name="T0" fmla="*/ 5 w 16"/>
                  <a:gd name="T1" fmla="*/ 2 h 16"/>
                  <a:gd name="T2" fmla="*/ 2 w 16"/>
                  <a:gd name="T3" fmla="*/ 12 h 16"/>
                  <a:gd name="T4" fmla="*/ 11 w 16"/>
                  <a:gd name="T5" fmla="*/ 14 h 16"/>
                  <a:gd name="T6" fmla="*/ 14 w 16"/>
                  <a:gd name="T7" fmla="*/ 5 h 16"/>
                  <a:gd name="T8" fmla="*/ 5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2"/>
                    </a:moveTo>
                    <a:cubicBezTo>
                      <a:pt x="1" y="4"/>
                      <a:pt x="0" y="8"/>
                      <a:pt x="2" y="12"/>
                    </a:cubicBezTo>
                    <a:cubicBezTo>
                      <a:pt x="4" y="15"/>
                      <a:pt x="8" y="16"/>
                      <a:pt x="11" y="14"/>
                    </a:cubicBezTo>
                    <a:cubicBezTo>
                      <a:pt x="15" y="13"/>
                      <a:pt x="16" y="8"/>
                      <a:pt x="14" y="5"/>
                    </a:cubicBezTo>
                    <a:cubicBezTo>
                      <a:pt x="12" y="2"/>
                      <a:pt x="8" y="0"/>
                      <a:pt x="5" y="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2" name="Freeform 422"/>
              <p:cNvSpPr>
                <a:spLocks/>
              </p:cNvSpPr>
              <p:nvPr/>
            </p:nvSpPr>
            <p:spPr bwMode="auto">
              <a:xfrm>
                <a:off x="4474" y="2023"/>
                <a:ext cx="272" cy="227"/>
              </a:xfrm>
              <a:custGeom>
                <a:avLst/>
                <a:gdLst>
                  <a:gd name="T0" fmla="*/ 0 w 272"/>
                  <a:gd name="T1" fmla="*/ 157 h 227"/>
                  <a:gd name="T2" fmla="*/ 49 w 272"/>
                  <a:gd name="T3" fmla="*/ 0 h 227"/>
                  <a:gd name="T4" fmla="*/ 272 w 272"/>
                  <a:gd name="T5" fmla="*/ 69 h 227"/>
                  <a:gd name="T6" fmla="*/ 224 w 272"/>
                  <a:gd name="T7" fmla="*/ 227 h 227"/>
                  <a:gd name="T8" fmla="*/ 0 w 272"/>
                  <a:gd name="T9" fmla="*/ 15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27">
                    <a:moveTo>
                      <a:pt x="0" y="157"/>
                    </a:moveTo>
                    <a:lnTo>
                      <a:pt x="49" y="0"/>
                    </a:lnTo>
                    <a:lnTo>
                      <a:pt x="272" y="69"/>
                    </a:lnTo>
                    <a:lnTo>
                      <a:pt x="224" y="227"/>
                    </a:lnTo>
                    <a:lnTo>
                      <a:pt x="0" y="15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3" name="Freeform 423"/>
              <p:cNvSpPr>
                <a:spLocks/>
              </p:cNvSpPr>
              <p:nvPr/>
            </p:nvSpPr>
            <p:spPr bwMode="auto">
              <a:xfrm>
                <a:off x="4625" y="2083"/>
                <a:ext cx="44" cy="130"/>
              </a:xfrm>
              <a:custGeom>
                <a:avLst/>
                <a:gdLst>
                  <a:gd name="T0" fmla="*/ 0 w 44"/>
                  <a:gd name="T1" fmla="*/ 129 h 130"/>
                  <a:gd name="T2" fmla="*/ 40 w 44"/>
                  <a:gd name="T3" fmla="*/ 0 h 130"/>
                  <a:gd name="T4" fmla="*/ 44 w 44"/>
                  <a:gd name="T5" fmla="*/ 2 h 130"/>
                  <a:gd name="T6" fmla="*/ 4 w 44"/>
                  <a:gd name="T7" fmla="*/ 130 h 130"/>
                  <a:gd name="T8" fmla="*/ 0 w 44"/>
                  <a:gd name="T9" fmla="*/ 12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30">
                    <a:moveTo>
                      <a:pt x="0" y="129"/>
                    </a:moveTo>
                    <a:lnTo>
                      <a:pt x="40" y="0"/>
                    </a:lnTo>
                    <a:lnTo>
                      <a:pt x="44" y="2"/>
                    </a:lnTo>
                    <a:lnTo>
                      <a:pt x="4" y="130"/>
                    </a:lnTo>
                    <a:lnTo>
                      <a:pt x="0" y="12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4" name="Freeform 424"/>
              <p:cNvSpPr>
                <a:spLocks/>
              </p:cNvSpPr>
              <p:nvPr/>
            </p:nvSpPr>
            <p:spPr bwMode="auto">
              <a:xfrm>
                <a:off x="4632" y="2085"/>
                <a:ext cx="44" cy="130"/>
              </a:xfrm>
              <a:custGeom>
                <a:avLst/>
                <a:gdLst>
                  <a:gd name="T0" fmla="*/ 0 w 44"/>
                  <a:gd name="T1" fmla="*/ 129 h 130"/>
                  <a:gd name="T2" fmla="*/ 40 w 44"/>
                  <a:gd name="T3" fmla="*/ 0 h 130"/>
                  <a:gd name="T4" fmla="*/ 44 w 44"/>
                  <a:gd name="T5" fmla="*/ 2 h 130"/>
                  <a:gd name="T6" fmla="*/ 4 w 44"/>
                  <a:gd name="T7" fmla="*/ 130 h 130"/>
                  <a:gd name="T8" fmla="*/ 0 w 44"/>
                  <a:gd name="T9" fmla="*/ 12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30">
                    <a:moveTo>
                      <a:pt x="0" y="129"/>
                    </a:moveTo>
                    <a:lnTo>
                      <a:pt x="40" y="0"/>
                    </a:lnTo>
                    <a:lnTo>
                      <a:pt x="44" y="2"/>
                    </a:lnTo>
                    <a:lnTo>
                      <a:pt x="4" y="130"/>
                    </a:lnTo>
                    <a:lnTo>
                      <a:pt x="0" y="12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5" name="Freeform 425"/>
              <p:cNvSpPr>
                <a:spLocks/>
              </p:cNvSpPr>
              <p:nvPr/>
            </p:nvSpPr>
            <p:spPr bwMode="auto">
              <a:xfrm>
                <a:off x="4639" y="2088"/>
                <a:ext cx="43" cy="129"/>
              </a:xfrm>
              <a:custGeom>
                <a:avLst/>
                <a:gdLst>
                  <a:gd name="T0" fmla="*/ 0 w 43"/>
                  <a:gd name="T1" fmla="*/ 128 h 129"/>
                  <a:gd name="T2" fmla="*/ 40 w 43"/>
                  <a:gd name="T3" fmla="*/ 0 h 129"/>
                  <a:gd name="T4" fmla="*/ 43 w 43"/>
                  <a:gd name="T5" fmla="*/ 1 h 129"/>
                  <a:gd name="T6" fmla="*/ 4 w 43"/>
                  <a:gd name="T7" fmla="*/ 129 h 129"/>
                  <a:gd name="T8" fmla="*/ 0 w 43"/>
                  <a:gd name="T9" fmla="*/ 12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29">
                    <a:moveTo>
                      <a:pt x="0" y="128"/>
                    </a:moveTo>
                    <a:lnTo>
                      <a:pt x="40" y="0"/>
                    </a:lnTo>
                    <a:lnTo>
                      <a:pt x="43" y="1"/>
                    </a:lnTo>
                    <a:lnTo>
                      <a:pt x="4" y="129"/>
                    </a:lnTo>
                    <a:lnTo>
                      <a:pt x="0" y="1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6" name="Freeform 426"/>
              <p:cNvSpPr>
                <a:spLocks/>
              </p:cNvSpPr>
              <p:nvPr/>
            </p:nvSpPr>
            <p:spPr bwMode="auto">
              <a:xfrm>
                <a:off x="4646" y="2090"/>
                <a:ext cx="43" cy="129"/>
              </a:xfrm>
              <a:custGeom>
                <a:avLst/>
                <a:gdLst>
                  <a:gd name="T0" fmla="*/ 0 w 43"/>
                  <a:gd name="T1" fmla="*/ 128 h 129"/>
                  <a:gd name="T2" fmla="*/ 39 w 43"/>
                  <a:gd name="T3" fmla="*/ 0 h 129"/>
                  <a:gd name="T4" fmla="*/ 43 w 43"/>
                  <a:gd name="T5" fmla="*/ 1 h 129"/>
                  <a:gd name="T6" fmla="*/ 4 w 43"/>
                  <a:gd name="T7" fmla="*/ 129 h 129"/>
                  <a:gd name="T8" fmla="*/ 0 w 43"/>
                  <a:gd name="T9" fmla="*/ 12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29">
                    <a:moveTo>
                      <a:pt x="0" y="12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4" y="129"/>
                    </a:lnTo>
                    <a:lnTo>
                      <a:pt x="0" y="1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7" name="Freeform 427"/>
              <p:cNvSpPr>
                <a:spLocks/>
              </p:cNvSpPr>
              <p:nvPr/>
            </p:nvSpPr>
            <p:spPr bwMode="auto">
              <a:xfrm>
                <a:off x="4653" y="2092"/>
                <a:ext cx="43" cy="129"/>
              </a:xfrm>
              <a:custGeom>
                <a:avLst/>
                <a:gdLst>
                  <a:gd name="T0" fmla="*/ 0 w 43"/>
                  <a:gd name="T1" fmla="*/ 128 h 129"/>
                  <a:gd name="T2" fmla="*/ 39 w 43"/>
                  <a:gd name="T3" fmla="*/ 0 h 129"/>
                  <a:gd name="T4" fmla="*/ 43 w 43"/>
                  <a:gd name="T5" fmla="*/ 1 h 129"/>
                  <a:gd name="T6" fmla="*/ 4 w 43"/>
                  <a:gd name="T7" fmla="*/ 129 h 129"/>
                  <a:gd name="T8" fmla="*/ 0 w 43"/>
                  <a:gd name="T9" fmla="*/ 12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29">
                    <a:moveTo>
                      <a:pt x="0" y="12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4" y="129"/>
                    </a:lnTo>
                    <a:lnTo>
                      <a:pt x="0" y="1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8" name="Freeform 428"/>
              <p:cNvSpPr>
                <a:spLocks/>
              </p:cNvSpPr>
              <p:nvPr/>
            </p:nvSpPr>
            <p:spPr bwMode="auto">
              <a:xfrm>
                <a:off x="4660" y="2094"/>
                <a:ext cx="43" cy="130"/>
              </a:xfrm>
              <a:custGeom>
                <a:avLst/>
                <a:gdLst>
                  <a:gd name="T0" fmla="*/ 0 w 43"/>
                  <a:gd name="T1" fmla="*/ 128 h 130"/>
                  <a:gd name="T2" fmla="*/ 39 w 43"/>
                  <a:gd name="T3" fmla="*/ 0 h 130"/>
                  <a:gd name="T4" fmla="*/ 43 w 43"/>
                  <a:gd name="T5" fmla="*/ 1 h 130"/>
                  <a:gd name="T6" fmla="*/ 4 w 43"/>
                  <a:gd name="T7" fmla="*/ 130 h 130"/>
                  <a:gd name="T8" fmla="*/ 0 w 43"/>
                  <a:gd name="T9" fmla="*/ 12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30">
                    <a:moveTo>
                      <a:pt x="0" y="12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4" y="130"/>
                    </a:lnTo>
                    <a:lnTo>
                      <a:pt x="0" y="1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19" name="Freeform 429"/>
              <p:cNvSpPr>
                <a:spLocks/>
              </p:cNvSpPr>
              <p:nvPr/>
            </p:nvSpPr>
            <p:spPr bwMode="auto">
              <a:xfrm>
                <a:off x="4666" y="2096"/>
                <a:ext cx="44" cy="130"/>
              </a:xfrm>
              <a:custGeom>
                <a:avLst/>
                <a:gdLst>
                  <a:gd name="T0" fmla="*/ 0 w 44"/>
                  <a:gd name="T1" fmla="*/ 128 h 130"/>
                  <a:gd name="T2" fmla="*/ 40 w 44"/>
                  <a:gd name="T3" fmla="*/ 0 h 130"/>
                  <a:gd name="T4" fmla="*/ 44 w 44"/>
                  <a:gd name="T5" fmla="*/ 1 h 130"/>
                  <a:gd name="T6" fmla="*/ 4 w 44"/>
                  <a:gd name="T7" fmla="*/ 130 h 130"/>
                  <a:gd name="T8" fmla="*/ 0 w 44"/>
                  <a:gd name="T9" fmla="*/ 12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30">
                    <a:moveTo>
                      <a:pt x="0" y="128"/>
                    </a:moveTo>
                    <a:lnTo>
                      <a:pt x="40" y="0"/>
                    </a:lnTo>
                    <a:lnTo>
                      <a:pt x="44" y="1"/>
                    </a:lnTo>
                    <a:lnTo>
                      <a:pt x="4" y="130"/>
                    </a:lnTo>
                    <a:lnTo>
                      <a:pt x="0" y="1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0" name="Freeform 430"/>
              <p:cNvSpPr>
                <a:spLocks/>
              </p:cNvSpPr>
              <p:nvPr/>
            </p:nvSpPr>
            <p:spPr bwMode="auto">
              <a:xfrm>
                <a:off x="4673" y="2197"/>
                <a:ext cx="13" cy="31"/>
              </a:xfrm>
              <a:custGeom>
                <a:avLst/>
                <a:gdLst>
                  <a:gd name="T0" fmla="*/ 0 w 13"/>
                  <a:gd name="T1" fmla="*/ 30 h 31"/>
                  <a:gd name="T2" fmla="*/ 9 w 13"/>
                  <a:gd name="T3" fmla="*/ 0 h 31"/>
                  <a:gd name="T4" fmla="*/ 13 w 13"/>
                  <a:gd name="T5" fmla="*/ 1 h 31"/>
                  <a:gd name="T6" fmla="*/ 4 w 13"/>
                  <a:gd name="T7" fmla="*/ 31 h 31"/>
                  <a:gd name="T8" fmla="*/ 0 w 13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1">
                    <a:moveTo>
                      <a:pt x="0" y="30"/>
                    </a:moveTo>
                    <a:lnTo>
                      <a:pt x="9" y="0"/>
                    </a:lnTo>
                    <a:lnTo>
                      <a:pt x="13" y="1"/>
                    </a:lnTo>
                    <a:lnTo>
                      <a:pt x="4" y="31"/>
                    </a:lnTo>
                    <a:lnTo>
                      <a:pt x="0" y="3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1" name="Freeform 431"/>
              <p:cNvSpPr>
                <a:spLocks/>
              </p:cNvSpPr>
              <p:nvPr/>
            </p:nvSpPr>
            <p:spPr bwMode="auto">
              <a:xfrm>
                <a:off x="4586" y="2086"/>
                <a:ext cx="30" cy="29"/>
              </a:xfrm>
              <a:custGeom>
                <a:avLst/>
                <a:gdLst>
                  <a:gd name="T0" fmla="*/ 0 w 30"/>
                  <a:gd name="T1" fmla="*/ 23 h 29"/>
                  <a:gd name="T2" fmla="*/ 6 w 30"/>
                  <a:gd name="T3" fmla="*/ 29 h 29"/>
                  <a:gd name="T4" fmla="*/ 30 w 30"/>
                  <a:gd name="T5" fmla="*/ 21 h 29"/>
                  <a:gd name="T6" fmla="*/ 10 w 30"/>
                  <a:gd name="T7" fmla="*/ 0 h 29"/>
                  <a:gd name="T8" fmla="*/ 0 w 30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9">
                    <a:moveTo>
                      <a:pt x="0" y="23"/>
                    </a:moveTo>
                    <a:cubicBezTo>
                      <a:pt x="3" y="24"/>
                      <a:pt x="5" y="26"/>
                      <a:pt x="6" y="29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6" y="12"/>
                      <a:pt x="19" y="5"/>
                      <a:pt x="10" y="0"/>
                    </a:cubicBezTo>
                    <a:lnTo>
                      <a:pt x="0" y="2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2" name="Freeform 432"/>
              <p:cNvSpPr>
                <a:spLocks/>
              </p:cNvSpPr>
              <p:nvPr/>
            </p:nvSpPr>
            <p:spPr bwMode="auto">
              <a:xfrm>
                <a:off x="4533" y="2076"/>
                <a:ext cx="56" cy="39"/>
              </a:xfrm>
              <a:custGeom>
                <a:avLst/>
                <a:gdLst>
                  <a:gd name="T0" fmla="*/ 24 w 55"/>
                  <a:gd name="T1" fmla="*/ 39 h 39"/>
                  <a:gd name="T2" fmla="*/ 45 w 55"/>
                  <a:gd name="T3" fmla="*/ 30 h 39"/>
                  <a:gd name="T4" fmla="*/ 55 w 55"/>
                  <a:gd name="T5" fmla="*/ 7 h 39"/>
                  <a:gd name="T6" fmla="*/ 54 w 55"/>
                  <a:gd name="T7" fmla="*/ 7 h 39"/>
                  <a:gd name="T8" fmla="*/ 0 w 55"/>
                  <a:gd name="T9" fmla="*/ 32 h 39"/>
                  <a:gd name="T10" fmla="*/ 24 w 55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39">
                    <a:moveTo>
                      <a:pt x="24" y="39"/>
                    </a:moveTo>
                    <a:cubicBezTo>
                      <a:pt x="28" y="32"/>
                      <a:pt x="37" y="28"/>
                      <a:pt x="45" y="30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32" y="0"/>
                      <a:pt x="9" y="11"/>
                      <a:pt x="0" y="32"/>
                    </a:cubicBezTo>
                    <a:lnTo>
                      <a:pt x="24" y="3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3" name="Freeform 433"/>
              <p:cNvSpPr>
                <a:spLocks/>
              </p:cNvSpPr>
              <p:nvPr/>
            </p:nvSpPr>
            <p:spPr bwMode="auto">
              <a:xfrm>
                <a:off x="4528" y="2116"/>
                <a:ext cx="30" cy="35"/>
              </a:xfrm>
              <a:custGeom>
                <a:avLst/>
                <a:gdLst>
                  <a:gd name="T0" fmla="*/ 29 w 29"/>
                  <a:gd name="T1" fmla="*/ 19 h 35"/>
                  <a:gd name="T2" fmla="*/ 26 w 29"/>
                  <a:gd name="T3" fmla="*/ 7 h 35"/>
                  <a:gd name="T4" fmla="*/ 3 w 29"/>
                  <a:gd name="T5" fmla="*/ 0 h 35"/>
                  <a:gd name="T6" fmla="*/ 11 w 29"/>
                  <a:gd name="T7" fmla="*/ 35 h 35"/>
                  <a:gd name="T8" fmla="*/ 29 w 29"/>
                  <a:gd name="T9" fmla="*/ 1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5">
                    <a:moveTo>
                      <a:pt x="29" y="19"/>
                    </a:moveTo>
                    <a:cubicBezTo>
                      <a:pt x="27" y="15"/>
                      <a:pt x="26" y="11"/>
                      <a:pt x="26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3"/>
                      <a:pt x="3" y="26"/>
                      <a:pt x="11" y="35"/>
                    </a:cubicBezTo>
                    <a:lnTo>
                      <a:pt x="29" y="1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4" name="Freeform 434"/>
              <p:cNvSpPr>
                <a:spLocks/>
              </p:cNvSpPr>
              <p:nvPr/>
            </p:nvSpPr>
            <p:spPr bwMode="auto">
              <a:xfrm>
                <a:off x="4544" y="2115"/>
                <a:ext cx="76" cy="59"/>
              </a:xfrm>
              <a:custGeom>
                <a:avLst/>
                <a:gdLst>
                  <a:gd name="T0" fmla="*/ 50 w 75"/>
                  <a:gd name="T1" fmla="*/ 8 h 59"/>
                  <a:gd name="T2" fmla="*/ 49 w 75"/>
                  <a:gd name="T3" fmla="*/ 16 h 59"/>
                  <a:gd name="T4" fmla="*/ 24 w 75"/>
                  <a:gd name="T5" fmla="*/ 29 h 59"/>
                  <a:gd name="T6" fmla="*/ 19 w 75"/>
                  <a:gd name="T7" fmla="*/ 26 h 59"/>
                  <a:gd name="T8" fmla="*/ 0 w 75"/>
                  <a:gd name="T9" fmla="*/ 42 h 59"/>
                  <a:gd name="T10" fmla="*/ 17 w 75"/>
                  <a:gd name="T11" fmla="*/ 52 h 59"/>
                  <a:gd name="T12" fmla="*/ 72 w 75"/>
                  <a:gd name="T13" fmla="*/ 23 h 59"/>
                  <a:gd name="T14" fmla="*/ 73 w 75"/>
                  <a:gd name="T15" fmla="*/ 0 h 59"/>
                  <a:gd name="T16" fmla="*/ 50 w 75"/>
                  <a:gd name="T17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59">
                    <a:moveTo>
                      <a:pt x="50" y="8"/>
                    </a:moveTo>
                    <a:cubicBezTo>
                      <a:pt x="50" y="10"/>
                      <a:pt x="50" y="13"/>
                      <a:pt x="49" y="16"/>
                    </a:cubicBezTo>
                    <a:cubicBezTo>
                      <a:pt x="46" y="26"/>
                      <a:pt x="35" y="32"/>
                      <a:pt x="24" y="29"/>
                    </a:cubicBezTo>
                    <a:cubicBezTo>
                      <a:pt x="22" y="28"/>
                      <a:pt x="20" y="27"/>
                      <a:pt x="19" y="2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5" y="47"/>
                      <a:pt x="11" y="50"/>
                      <a:pt x="17" y="52"/>
                    </a:cubicBezTo>
                    <a:cubicBezTo>
                      <a:pt x="40" y="59"/>
                      <a:pt x="65" y="46"/>
                      <a:pt x="72" y="23"/>
                    </a:cubicBezTo>
                    <a:cubicBezTo>
                      <a:pt x="75" y="15"/>
                      <a:pt x="75" y="7"/>
                      <a:pt x="73" y="0"/>
                    </a:cubicBezTo>
                    <a:lnTo>
                      <a:pt x="50" y="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5" name="Freeform 435"/>
              <p:cNvSpPr>
                <a:spLocks/>
              </p:cNvSpPr>
              <p:nvPr/>
            </p:nvSpPr>
            <p:spPr bwMode="auto">
              <a:xfrm>
                <a:off x="3218" y="1612"/>
                <a:ext cx="271" cy="227"/>
              </a:xfrm>
              <a:custGeom>
                <a:avLst/>
                <a:gdLst>
                  <a:gd name="T0" fmla="*/ 271 w 271"/>
                  <a:gd name="T1" fmla="*/ 69 h 227"/>
                  <a:gd name="T2" fmla="*/ 223 w 271"/>
                  <a:gd name="T3" fmla="*/ 227 h 227"/>
                  <a:gd name="T4" fmla="*/ 0 w 271"/>
                  <a:gd name="T5" fmla="*/ 158 h 227"/>
                  <a:gd name="T6" fmla="*/ 48 w 271"/>
                  <a:gd name="T7" fmla="*/ 0 h 227"/>
                  <a:gd name="T8" fmla="*/ 271 w 271"/>
                  <a:gd name="T9" fmla="*/ 69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1" h="227">
                    <a:moveTo>
                      <a:pt x="271" y="69"/>
                    </a:moveTo>
                    <a:lnTo>
                      <a:pt x="223" y="227"/>
                    </a:lnTo>
                    <a:lnTo>
                      <a:pt x="0" y="158"/>
                    </a:lnTo>
                    <a:lnTo>
                      <a:pt x="48" y="0"/>
                    </a:lnTo>
                    <a:lnTo>
                      <a:pt x="271" y="6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6" name="Freeform 436"/>
              <p:cNvSpPr>
                <a:spLocks/>
              </p:cNvSpPr>
              <p:nvPr/>
            </p:nvSpPr>
            <p:spPr bwMode="auto">
              <a:xfrm>
                <a:off x="3351" y="1661"/>
                <a:ext cx="16" cy="18"/>
              </a:xfrm>
              <a:custGeom>
                <a:avLst/>
                <a:gdLst>
                  <a:gd name="T0" fmla="*/ 16 w 16"/>
                  <a:gd name="T1" fmla="*/ 4 h 18"/>
                  <a:gd name="T2" fmla="*/ 12 w 16"/>
                  <a:gd name="T3" fmla="*/ 18 h 18"/>
                  <a:gd name="T4" fmla="*/ 0 w 16"/>
                  <a:gd name="T5" fmla="*/ 14 h 18"/>
                  <a:gd name="T6" fmla="*/ 4 w 16"/>
                  <a:gd name="T7" fmla="*/ 0 h 18"/>
                  <a:gd name="T8" fmla="*/ 16 w 16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6" y="4"/>
                    </a:moveTo>
                    <a:lnTo>
                      <a:pt x="12" y="18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16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7" name="Freeform 437"/>
              <p:cNvSpPr>
                <a:spLocks/>
              </p:cNvSpPr>
              <p:nvPr/>
            </p:nvSpPr>
            <p:spPr bwMode="auto">
              <a:xfrm>
                <a:off x="3346" y="1677"/>
                <a:ext cx="22" cy="19"/>
              </a:xfrm>
              <a:custGeom>
                <a:avLst/>
                <a:gdLst>
                  <a:gd name="T0" fmla="*/ 22 w 22"/>
                  <a:gd name="T1" fmla="*/ 6 h 19"/>
                  <a:gd name="T2" fmla="*/ 18 w 22"/>
                  <a:gd name="T3" fmla="*/ 19 h 19"/>
                  <a:gd name="T4" fmla="*/ 0 w 22"/>
                  <a:gd name="T5" fmla="*/ 14 h 19"/>
                  <a:gd name="T6" fmla="*/ 4 w 22"/>
                  <a:gd name="T7" fmla="*/ 0 h 19"/>
                  <a:gd name="T8" fmla="*/ 22 w 22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22" y="6"/>
                    </a:moveTo>
                    <a:lnTo>
                      <a:pt x="18" y="19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22" y="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8" name="Freeform 438"/>
              <p:cNvSpPr>
                <a:spLocks/>
              </p:cNvSpPr>
              <p:nvPr/>
            </p:nvSpPr>
            <p:spPr bwMode="auto">
              <a:xfrm>
                <a:off x="3341" y="1693"/>
                <a:ext cx="34" cy="23"/>
              </a:xfrm>
              <a:custGeom>
                <a:avLst/>
                <a:gdLst>
                  <a:gd name="T0" fmla="*/ 34 w 34"/>
                  <a:gd name="T1" fmla="*/ 9 h 23"/>
                  <a:gd name="T2" fmla="*/ 30 w 34"/>
                  <a:gd name="T3" fmla="*/ 23 h 23"/>
                  <a:gd name="T4" fmla="*/ 0 w 34"/>
                  <a:gd name="T5" fmla="*/ 13 h 23"/>
                  <a:gd name="T6" fmla="*/ 4 w 34"/>
                  <a:gd name="T7" fmla="*/ 0 h 23"/>
                  <a:gd name="T8" fmla="*/ 34 w 34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34" y="9"/>
                    </a:moveTo>
                    <a:lnTo>
                      <a:pt x="30" y="23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34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29" name="Freeform 439"/>
              <p:cNvSpPr>
                <a:spLocks/>
              </p:cNvSpPr>
              <p:nvPr/>
            </p:nvSpPr>
            <p:spPr bwMode="auto">
              <a:xfrm>
                <a:off x="3336" y="1709"/>
                <a:ext cx="31" cy="21"/>
              </a:xfrm>
              <a:custGeom>
                <a:avLst/>
                <a:gdLst>
                  <a:gd name="T0" fmla="*/ 31 w 31"/>
                  <a:gd name="T1" fmla="*/ 8 h 21"/>
                  <a:gd name="T2" fmla="*/ 26 w 31"/>
                  <a:gd name="T3" fmla="*/ 21 h 21"/>
                  <a:gd name="T4" fmla="*/ 0 w 31"/>
                  <a:gd name="T5" fmla="*/ 13 h 21"/>
                  <a:gd name="T6" fmla="*/ 5 w 31"/>
                  <a:gd name="T7" fmla="*/ 0 h 21"/>
                  <a:gd name="T8" fmla="*/ 31 w 31"/>
                  <a:gd name="T9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1">
                    <a:moveTo>
                      <a:pt x="31" y="8"/>
                    </a:moveTo>
                    <a:lnTo>
                      <a:pt x="26" y="21"/>
                    </a:lnTo>
                    <a:lnTo>
                      <a:pt x="0" y="13"/>
                    </a:lnTo>
                    <a:lnTo>
                      <a:pt x="5" y="0"/>
                    </a:lnTo>
                    <a:lnTo>
                      <a:pt x="31" y="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0" name="Freeform 440"/>
              <p:cNvSpPr>
                <a:spLocks/>
              </p:cNvSpPr>
              <p:nvPr/>
            </p:nvSpPr>
            <p:spPr bwMode="auto">
              <a:xfrm>
                <a:off x="3332" y="1724"/>
                <a:ext cx="17" cy="18"/>
              </a:xfrm>
              <a:custGeom>
                <a:avLst/>
                <a:gdLst>
                  <a:gd name="T0" fmla="*/ 17 w 17"/>
                  <a:gd name="T1" fmla="*/ 4 h 18"/>
                  <a:gd name="T2" fmla="*/ 13 w 17"/>
                  <a:gd name="T3" fmla="*/ 18 h 18"/>
                  <a:gd name="T4" fmla="*/ 0 w 17"/>
                  <a:gd name="T5" fmla="*/ 14 h 18"/>
                  <a:gd name="T6" fmla="*/ 4 w 17"/>
                  <a:gd name="T7" fmla="*/ 0 h 18"/>
                  <a:gd name="T8" fmla="*/ 17 w 17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7" y="4"/>
                    </a:moveTo>
                    <a:lnTo>
                      <a:pt x="13" y="18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17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1" name="Freeform 441"/>
              <p:cNvSpPr>
                <a:spLocks/>
              </p:cNvSpPr>
              <p:nvPr/>
            </p:nvSpPr>
            <p:spPr bwMode="auto">
              <a:xfrm>
                <a:off x="3327" y="1740"/>
                <a:ext cx="22" cy="19"/>
              </a:xfrm>
              <a:custGeom>
                <a:avLst/>
                <a:gdLst>
                  <a:gd name="T0" fmla="*/ 22 w 22"/>
                  <a:gd name="T1" fmla="*/ 5 h 19"/>
                  <a:gd name="T2" fmla="*/ 18 w 22"/>
                  <a:gd name="T3" fmla="*/ 19 h 19"/>
                  <a:gd name="T4" fmla="*/ 0 w 22"/>
                  <a:gd name="T5" fmla="*/ 13 h 19"/>
                  <a:gd name="T6" fmla="*/ 4 w 22"/>
                  <a:gd name="T7" fmla="*/ 0 h 19"/>
                  <a:gd name="T8" fmla="*/ 22 w 22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22" y="5"/>
                    </a:moveTo>
                    <a:lnTo>
                      <a:pt x="18" y="19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22" y="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2" name="Freeform 442"/>
              <p:cNvSpPr>
                <a:spLocks/>
              </p:cNvSpPr>
              <p:nvPr/>
            </p:nvSpPr>
            <p:spPr bwMode="auto">
              <a:xfrm>
                <a:off x="3322" y="1755"/>
                <a:ext cx="30" cy="22"/>
              </a:xfrm>
              <a:custGeom>
                <a:avLst/>
                <a:gdLst>
                  <a:gd name="T0" fmla="*/ 30 w 30"/>
                  <a:gd name="T1" fmla="*/ 8 h 22"/>
                  <a:gd name="T2" fmla="*/ 26 w 30"/>
                  <a:gd name="T3" fmla="*/ 22 h 22"/>
                  <a:gd name="T4" fmla="*/ 0 w 30"/>
                  <a:gd name="T5" fmla="*/ 14 h 22"/>
                  <a:gd name="T6" fmla="*/ 4 w 30"/>
                  <a:gd name="T7" fmla="*/ 0 h 22"/>
                  <a:gd name="T8" fmla="*/ 30 w 30"/>
                  <a:gd name="T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2">
                    <a:moveTo>
                      <a:pt x="30" y="8"/>
                    </a:moveTo>
                    <a:lnTo>
                      <a:pt x="26" y="22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30" y="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3" name="Freeform 443"/>
              <p:cNvSpPr>
                <a:spLocks/>
              </p:cNvSpPr>
              <p:nvPr/>
            </p:nvSpPr>
            <p:spPr bwMode="auto">
              <a:xfrm>
                <a:off x="3317" y="1771"/>
                <a:ext cx="48" cy="27"/>
              </a:xfrm>
              <a:custGeom>
                <a:avLst/>
                <a:gdLst>
                  <a:gd name="T0" fmla="*/ 48 w 48"/>
                  <a:gd name="T1" fmla="*/ 13 h 27"/>
                  <a:gd name="T2" fmla="*/ 43 w 48"/>
                  <a:gd name="T3" fmla="*/ 27 h 27"/>
                  <a:gd name="T4" fmla="*/ 0 w 48"/>
                  <a:gd name="T5" fmla="*/ 14 h 27"/>
                  <a:gd name="T6" fmla="*/ 5 w 48"/>
                  <a:gd name="T7" fmla="*/ 0 h 27"/>
                  <a:gd name="T8" fmla="*/ 48 w 48"/>
                  <a:gd name="T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7">
                    <a:moveTo>
                      <a:pt x="48" y="13"/>
                    </a:moveTo>
                    <a:lnTo>
                      <a:pt x="43" y="27"/>
                    </a:lnTo>
                    <a:lnTo>
                      <a:pt x="0" y="14"/>
                    </a:lnTo>
                    <a:lnTo>
                      <a:pt x="5" y="0"/>
                    </a:lnTo>
                    <a:lnTo>
                      <a:pt x="48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4" name="Freeform 444"/>
              <p:cNvSpPr>
                <a:spLocks/>
              </p:cNvSpPr>
              <p:nvPr/>
            </p:nvSpPr>
            <p:spPr bwMode="auto">
              <a:xfrm>
                <a:off x="3316" y="1649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5" name="Freeform 445"/>
              <p:cNvSpPr>
                <a:spLocks/>
              </p:cNvSpPr>
              <p:nvPr/>
            </p:nvSpPr>
            <p:spPr bwMode="auto">
              <a:xfrm>
                <a:off x="3310" y="1647"/>
                <a:ext cx="21" cy="60"/>
              </a:xfrm>
              <a:custGeom>
                <a:avLst/>
                <a:gdLst>
                  <a:gd name="T0" fmla="*/ 21 w 21"/>
                  <a:gd name="T1" fmla="*/ 1 h 60"/>
                  <a:gd name="T2" fmla="*/ 3 w 21"/>
                  <a:gd name="T3" fmla="*/ 60 h 60"/>
                  <a:gd name="T4" fmla="*/ 0 w 21"/>
                  <a:gd name="T5" fmla="*/ 59 h 60"/>
                  <a:gd name="T6" fmla="*/ 18 w 21"/>
                  <a:gd name="T7" fmla="*/ 0 h 60"/>
                  <a:gd name="T8" fmla="*/ 21 w 21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0">
                    <a:moveTo>
                      <a:pt x="21" y="1"/>
                    </a:moveTo>
                    <a:lnTo>
                      <a:pt x="3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1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6" name="Freeform 446"/>
              <p:cNvSpPr>
                <a:spLocks/>
              </p:cNvSpPr>
              <p:nvPr/>
            </p:nvSpPr>
            <p:spPr bwMode="auto">
              <a:xfrm>
                <a:off x="3303" y="1645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7" name="Freeform 447"/>
              <p:cNvSpPr>
                <a:spLocks/>
              </p:cNvSpPr>
              <p:nvPr/>
            </p:nvSpPr>
            <p:spPr bwMode="auto">
              <a:xfrm>
                <a:off x="3296" y="1643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8" name="Freeform 448"/>
              <p:cNvSpPr>
                <a:spLocks/>
              </p:cNvSpPr>
              <p:nvPr/>
            </p:nvSpPr>
            <p:spPr bwMode="auto">
              <a:xfrm>
                <a:off x="3289" y="1641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39" name="Freeform 449"/>
              <p:cNvSpPr>
                <a:spLocks/>
              </p:cNvSpPr>
              <p:nvPr/>
            </p:nvSpPr>
            <p:spPr bwMode="auto">
              <a:xfrm>
                <a:off x="3282" y="1639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0" name="Freeform 450"/>
              <p:cNvSpPr>
                <a:spLocks/>
              </p:cNvSpPr>
              <p:nvPr/>
            </p:nvSpPr>
            <p:spPr bwMode="auto">
              <a:xfrm>
                <a:off x="3275" y="1637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1" name="Freeform 451"/>
              <p:cNvSpPr>
                <a:spLocks/>
              </p:cNvSpPr>
              <p:nvPr/>
            </p:nvSpPr>
            <p:spPr bwMode="auto">
              <a:xfrm>
                <a:off x="3277" y="1635"/>
                <a:ext cx="13" cy="30"/>
              </a:xfrm>
              <a:custGeom>
                <a:avLst/>
                <a:gdLst>
                  <a:gd name="T0" fmla="*/ 13 w 13"/>
                  <a:gd name="T1" fmla="*/ 1 h 30"/>
                  <a:gd name="T2" fmla="*/ 4 w 13"/>
                  <a:gd name="T3" fmla="*/ 30 h 30"/>
                  <a:gd name="T4" fmla="*/ 0 w 13"/>
                  <a:gd name="T5" fmla="*/ 29 h 30"/>
                  <a:gd name="T6" fmla="*/ 9 w 13"/>
                  <a:gd name="T7" fmla="*/ 0 h 30"/>
                  <a:gd name="T8" fmla="*/ 13 w 13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0">
                    <a:moveTo>
                      <a:pt x="13" y="1"/>
                    </a:moveTo>
                    <a:lnTo>
                      <a:pt x="4" y="30"/>
                    </a:lnTo>
                    <a:lnTo>
                      <a:pt x="0" y="29"/>
                    </a:lnTo>
                    <a:lnTo>
                      <a:pt x="9" y="0"/>
                    </a:lnTo>
                    <a:lnTo>
                      <a:pt x="13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2" name="Freeform 452"/>
              <p:cNvSpPr>
                <a:spLocks/>
              </p:cNvSpPr>
              <p:nvPr/>
            </p:nvSpPr>
            <p:spPr bwMode="auto">
              <a:xfrm>
                <a:off x="3295" y="1719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3" name="Freeform 453"/>
              <p:cNvSpPr>
                <a:spLocks/>
              </p:cNvSpPr>
              <p:nvPr/>
            </p:nvSpPr>
            <p:spPr bwMode="auto">
              <a:xfrm>
                <a:off x="3288" y="1717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4" name="Freeform 454"/>
              <p:cNvSpPr>
                <a:spLocks/>
              </p:cNvSpPr>
              <p:nvPr/>
            </p:nvSpPr>
            <p:spPr bwMode="auto">
              <a:xfrm>
                <a:off x="3281" y="1715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5" name="Freeform 455"/>
              <p:cNvSpPr>
                <a:spLocks/>
              </p:cNvSpPr>
              <p:nvPr/>
            </p:nvSpPr>
            <p:spPr bwMode="auto">
              <a:xfrm>
                <a:off x="3275" y="1713"/>
                <a:ext cx="21" cy="60"/>
              </a:xfrm>
              <a:custGeom>
                <a:avLst/>
                <a:gdLst>
                  <a:gd name="T0" fmla="*/ 21 w 21"/>
                  <a:gd name="T1" fmla="*/ 1 h 60"/>
                  <a:gd name="T2" fmla="*/ 3 w 21"/>
                  <a:gd name="T3" fmla="*/ 60 h 60"/>
                  <a:gd name="T4" fmla="*/ 0 w 21"/>
                  <a:gd name="T5" fmla="*/ 58 h 60"/>
                  <a:gd name="T6" fmla="*/ 18 w 21"/>
                  <a:gd name="T7" fmla="*/ 0 h 60"/>
                  <a:gd name="T8" fmla="*/ 21 w 21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0">
                    <a:moveTo>
                      <a:pt x="21" y="1"/>
                    </a:moveTo>
                    <a:lnTo>
                      <a:pt x="3" y="60"/>
                    </a:lnTo>
                    <a:lnTo>
                      <a:pt x="0" y="58"/>
                    </a:lnTo>
                    <a:lnTo>
                      <a:pt x="18" y="0"/>
                    </a:lnTo>
                    <a:lnTo>
                      <a:pt x="21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6" name="Freeform 456"/>
              <p:cNvSpPr>
                <a:spLocks/>
              </p:cNvSpPr>
              <p:nvPr/>
            </p:nvSpPr>
            <p:spPr bwMode="auto">
              <a:xfrm>
                <a:off x="3268" y="1710"/>
                <a:ext cx="22" cy="61"/>
              </a:xfrm>
              <a:custGeom>
                <a:avLst/>
                <a:gdLst>
                  <a:gd name="T0" fmla="*/ 22 w 22"/>
                  <a:gd name="T1" fmla="*/ 2 h 61"/>
                  <a:gd name="T2" fmla="*/ 4 w 22"/>
                  <a:gd name="T3" fmla="*/ 61 h 61"/>
                  <a:gd name="T4" fmla="*/ 0 w 22"/>
                  <a:gd name="T5" fmla="*/ 59 h 61"/>
                  <a:gd name="T6" fmla="*/ 18 w 22"/>
                  <a:gd name="T7" fmla="*/ 0 h 61"/>
                  <a:gd name="T8" fmla="*/ 22 w 22"/>
                  <a:gd name="T9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1">
                    <a:moveTo>
                      <a:pt x="22" y="2"/>
                    </a:moveTo>
                    <a:lnTo>
                      <a:pt x="4" y="61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7" name="Freeform 457"/>
              <p:cNvSpPr>
                <a:spLocks/>
              </p:cNvSpPr>
              <p:nvPr/>
            </p:nvSpPr>
            <p:spPr bwMode="auto">
              <a:xfrm>
                <a:off x="3261" y="1708"/>
                <a:ext cx="22" cy="60"/>
              </a:xfrm>
              <a:custGeom>
                <a:avLst/>
                <a:gdLst>
                  <a:gd name="T0" fmla="*/ 22 w 22"/>
                  <a:gd name="T1" fmla="*/ 2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2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8" name="Freeform 458"/>
              <p:cNvSpPr>
                <a:spLocks/>
              </p:cNvSpPr>
              <p:nvPr/>
            </p:nvSpPr>
            <p:spPr bwMode="auto">
              <a:xfrm>
                <a:off x="3254" y="1706"/>
                <a:ext cx="22" cy="60"/>
              </a:xfrm>
              <a:custGeom>
                <a:avLst/>
                <a:gdLst>
                  <a:gd name="T0" fmla="*/ 22 w 22"/>
                  <a:gd name="T1" fmla="*/ 1 h 60"/>
                  <a:gd name="T2" fmla="*/ 4 w 22"/>
                  <a:gd name="T3" fmla="*/ 60 h 60"/>
                  <a:gd name="T4" fmla="*/ 0 w 22"/>
                  <a:gd name="T5" fmla="*/ 59 h 60"/>
                  <a:gd name="T6" fmla="*/ 18 w 22"/>
                  <a:gd name="T7" fmla="*/ 0 h 60"/>
                  <a:gd name="T8" fmla="*/ 22 w 22"/>
                  <a:gd name="T9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0">
                    <a:moveTo>
                      <a:pt x="22" y="1"/>
                    </a:moveTo>
                    <a:lnTo>
                      <a:pt x="4" y="60"/>
                    </a:lnTo>
                    <a:lnTo>
                      <a:pt x="0" y="59"/>
                    </a:lnTo>
                    <a:lnTo>
                      <a:pt x="18" y="0"/>
                    </a:lnTo>
                    <a:lnTo>
                      <a:pt x="22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49" name="Freeform 459"/>
              <p:cNvSpPr>
                <a:spLocks/>
              </p:cNvSpPr>
              <p:nvPr/>
            </p:nvSpPr>
            <p:spPr bwMode="auto">
              <a:xfrm>
                <a:off x="3252" y="1704"/>
                <a:ext cx="17" cy="43"/>
              </a:xfrm>
              <a:custGeom>
                <a:avLst/>
                <a:gdLst>
                  <a:gd name="T0" fmla="*/ 17 w 17"/>
                  <a:gd name="T1" fmla="*/ 1 h 43"/>
                  <a:gd name="T2" fmla="*/ 4 w 17"/>
                  <a:gd name="T3" fmla="*/ 43 h 43"/>
                  <a:gd name="T4" fmla="*/ 0 w 17"/>
                  <a:gd name="T5" fmla="*/ 42 h 43"/>
                  <a:gd name="T6" fmla="*/ 13 w 17"/>
                  <a:gd name="T7" fmla="*/ 0 h 43"/>
                  <a:gd name="T8" fmla="*/ 17 w 17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3">
                    <a:moveTo>
                      <a:pt x="17" y="1"/>
                    </a:moveTo>
                    <a:lnTo>
                      <a:pt x="4" y="43"/>
                    </a:lnTo>
                    <a:lnTo>
                      <a:pt x="0" y="42"/>
                    </a:lnTo>
                    <a:lnTo>
                      <a:pt x="13" y="0"/>
                    </a:lnTo>
                    <a:lnTo>
                      <a:pt x="17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0" name="Freeform 460"/>
              <p:cNvSpPr>
                <a:spLocks/>
              </p:cNvSpPr>
              <p:nvPr/>
            </p:nvSpPr>
            <p:spPr bwMode="auto">
              <a:xfrm>
                <a:off x="3397" y="1679"/>
                <a:ext cx="37" cy="137"/>
              </a:xfrm>
              <a:custGeom>
                <a:avLst/>
                <a:gdLst>
                  <a:gd name="T0" fmla="*/ 11 w 37"/>
                  <a:gd name="T1" fmla="*/ 2 h 137"/>
                  <a:gd name="T2" fmla="*/ 17 w 37"/>
                  <a:gd name="T3" fmla="*/ 0 h 137"/>
                  <a:gd name="T4" fmla="*/ 37 w 37"/>
                  <a:gd name="T5" fmla="*/ 55 h 137"/>
                  <a:gd name="T6" fmla="*/ 8 w 37"/>
                  <a:gd name="T7" fmla="*/ 78 h 137"/>
                  <a:gd name="T8" fmla="*/ 25 w 37"/>
                  <a:gd name="T9" fmla="*/ 134 h 137"/>
                  <a:gd name="T10" fmla="*/ 19 w 37"/>
                  <a:gd name="T11" fmla="*/ 137 h 137"/>
                  <a:gd name="T12" fmla="*/ 0 w 37"/>
                  <a:gd name="T13" fmla="*/ 75 h 137"/>
                  <a:gd name="T14" fmla="*/ 29 w 37"/>
                  <a:gd name="T15" fmla="*/ 53 h 137"/>
                  <a:gd name="T16" fmla="*/ 11 w 37"/>
                  <a:gd name="T17" fmla="*/ 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37">
                    <a:moveTo>
                      <a:pt x="11" y="2"/>
                    </a:moveTo>
                    <a:lnTo>
                      <a:pt x="17" y="0"/>
                    </a:lnTo>
                    <a:lnTo>
                      <a:pt x="37" y="55"/>
                    </a:lnTo>
                    <a:lnTo>
                      <a:pt x="8" y="78"/>
                    </a:lnTo>
                    <a:lnTo>
                      <a:pt x="25" y="134"/>
                    </a:lnTo>
                    <a:lnTo>
                      <a:pt x="19" y="137"/>
                    </a:lnTo>
                    <a:lnTo>
                      <a:pt x="0" y="75"/>
                    </a:lnTo>
                    <a:lnTo>
                      <a:pt x="29" y="53"/>
                    </a:lnTo>
                    <a:lnTo>
                      <a:pt x="11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1" name="Freeform 461"/>
              <p:cNvSpPr>
                <a:spLocks/>
              </p:cNvSpPr>
              <p:nvPr/>
            </p:nvSpPr>
            <p:spPr bwMode="auto">
              <a:xfrm>
                <a:off x="3406" y="1800"/>
                <a:ext cx="20" cy="18"/>
              </a:xfrm>
              <a:custGeom>
                <a:avLst/>
                <a:gdLst>
                  <a:gd name="T0" fmla="*/ 0 w 20"/>
                  <a:gd name="T1" fmla="*/ 12 h 18"/>
                  <a:gd name="T2" fmla="*/ 1 w 20"/>
                  <a:gd name="T3" fmla="*/ 7 h 18"/>
                  <a:gd name="T4" fmla="*/ 12 w 20"/>
                  <a:gd name="T5" fmla="*/ 11 h 18"/>
                  <a:gd name="T6" fmla="*/ 15 w 20"/>
                  <a:gd name="T7" fmla="*/ 0 h 18"/>
                  <a:gd name="T8" fmla="*/ 20 w 20"/>
                  <a:gd name="T9" fmla="*/ 1 h 18"/>
                  <a:gd name="T10" fmla="*/ 15 w 20"/>
                  <a:gd name="T11" fmla="*/ 18 h 18"/>
                  <a:gd name="T12" fmla="*/ 0 w 20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0" y="12"/>
                    </a:moveTo>
                    <a:lnTo>
                      <a:pt x="1" y="7"/>
                    </a:lnTo>
                    <a:lnTo>
                      <a:pt x="12" y="11"/>
                    </a:lnTo>
                    <a:lnTo>
                      <a:pt x="15" y="0"/>
                    </a:lnTo>
                    <a:lnTo>
                      <a:pt x="20" y="1"/>
                    </a:lnTo>
                    <a:lnTo>
                      <a:pt x="15" y="18"/>
                    </a:lnTo>
                    <a:lnTo>
                      <a:pt x="0" y="1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2" name="Freeform 462"/>
              <p:cNvSpPr>
                <a:spLocks/>
              </p:cNvSpPr>
              <p:nvPr/>
            </p:nvSpPr>
            <p:spPr bwMode="auto">
              <a:xfrm>
                <a:off x="3395" y="1748"/>
                <a:ext cx="15" cy="15"/>
              </a:xfrm>
              <a:custGeom>
                <a:avLst/>
                <a:gdLst>
                  <a:gd name="T0" fmla="*/ 5 w 15"/>
                  <a:gd name="T1" fmla="*/ 14 h 15"/>
                  <a:gd name="T2" fmla="*/ 14 w 15"/>
                  <a:gd name="T3" fmla="*/ 10 h 15"/>
                  <a:gd name="T4" fmla="*/ 9 w 15"/>
                  <a:gd name="T5" fmla="*/ 1 h 15"/>
                  <a:gd name="T6" fmla="*/ 1 w 15"/>
                  <a:gd name="T7" fmla="*/ 6 h 15"/>
                  <a:gd name="T8" fmla="*/ 5 w 15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5" y="14"/>
                    </a:moveTo>
                    <a:cubicBezTo>
                      <a:pt x="9" y="15"/>
                      <a:pt x="13" y="13"/>
                      <a:pt x="14" y="10"/>
                    </a:cubicBezTo>
                    <a:cubicBezTo>
                      <a:pt x="15" y="6"/>
                      <a:pt x="13" y="2"/>
                      <a:pt x="9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9"/>
                      <a:pt x="2" y="13"/>
                      <a:pt x="5" y="1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3" name="Freeform 463"/>
              <p:cNvSpPr>
                <a:spLocks/>
              </p:cNvSpPr>
              <p:nvPr/>
            </p:nvSpPr>
            <p:spPr bwMode="auto">
              <a:xfrm>
                <a:off x="3422" y="1725"/>
                <a:ext cx="16" cy="16"/>
              </a:xfrm>
              <a:custGeom>
                <a:avLst/>
                <a:gdLst>
                  <a:gd name="T0" fmla="*/ 6 w 16"/>
                  <a:gd name="T1" fmla="*/ 14 h 16"/>
                  <a:gd name="T2" fmla="*/ 15 w 16"/>
                  <a:gd name="T3" fmla="*/ 10 h 16"/>
                  <a:gd name="T4" fmla="*/ 10 w 16"/>
                  <a:gd name="T5" fmla="*/ 1 h 16"/>
                  <a:gd name="T6" fmla="*/ 1 w 16"/>
                  <a:gd name="T7" fmla="*/ 6 h 16"/>
                  <a:gd name="T8" fmla="*/ 6 w 16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6" y="14"/>
                    </a:moveTo>
                    <a:cubicBezTo>
                      <a:pt x="10" y="16"/>
                      <a:pt x="13" y="13"/>
                      <a:pt x="15" y="10"/>
                    </a:cubicBezTo>
                    <a:cubicBezTo>
                      <a:pt x="16" y="6"/>
                      <a:pt x="14" y="2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9"/>
                      <a:pt x="2" y="13"/>
                      <a:pt x="6" y="1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4" name="Freeform 464"/>
              <p:cNvSpPr>
                <a:spLocks/>
              </p:cNvSpPr>
              <p:nvPr/>
            </p:nvSpPr>
            <p:spPr bwMode="auto">
              <a:xfrm>
                <a:off x="3112" y="1625"/>
                <a:ext cx="255" cy="285"/>
              </a:xfrm>
              <a:custGeom>
                <a:avLst/>
                <a:gdLst>
                  <a:gd name="T0" fmla="*/ 255 w 255"/>
                  <a:gd name="T1" fmla="*/ 208 h 285"/>
                  <a:gd name="T2" fmla="*/ 109 w 255"/>
                  <a:gd name="T3" fmla="*/ 285 h 285"/>
                  <a:gd name="T4" fmla="*/ 0 w 255"/>
                  <a:gd name="T5" fmla="*/ 78 h 285"/>
                  <a:gd name="T6" fmla="*/ 146 w 255"/>
                  <a:gd name="T7" fmla="*/ 0 h 285"/>
                  <a:gd name="T8" fmla="*/ 255 w 255"/>
                  <a:gd name="T9" fmla="*/ 20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285">
                    <a:moveTo>
                      <a:pt x="255" y="208"/>
                    </a:moveTo>
                    <a:lnTo>
                      <a:pt x="109" y="285"/>
                    </a:lnTo>
                    <a:lnTo>
                      <a:pt x="0" y="78"/>
                    </a:lnTo>
                    <a:lnTo>
                      <a:pt x="146" y="0"/>
                    </a:lnTo>
                    <a:lnTo>
                      <a:pt x="255" y="20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5" name="Freeform 465"/>
              <p:cNvSpPr>
                <a:spLocks/>
              </p:cNvSpPr>
              <p:nvPr/>
            </p:nvSpPr>
            <p:spPr bwMode="auto">
              <a:xfrm>
                <a:off x="3162" y="1701"/>
                <a:ext cx="121" cy="66"/>
              </a:xfrm>
              <a:custGeom>
                <a:avLst/>
                <a:gdLst>
                  <a:gd name="T0" fmla="*/ 121 w 121"/>
                  <a:gd name="T1" fmla="*/ 3 h 66"/>
                  <a:gd name="T2" fmla="*/ 1 w 121"/>
                  <a:gd name="T3" fmla="*/ 66 h 66"/>
                  <a:gd name="T4" fmla="*/ 0 w 121"/>
                  <a:gd name="T5" fmla="*/ 62 h 66"/>
                  <a:gd name="T6" fmla="*/ 119 w 121"/>
                  <a:gd name="T7" fmla="*/ 0 h 66"/>
                  <a:gd name="T8" fmla="*/ 121 w 121"/>
                  <a:gd name="T9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6">
                    <a:moveTo>
                      <a:pt x="121" y="3"/>
                    </a:moveTo>
                    <a:lnTo>
                      <a:pt x="1" y="66"/>
                    </a:lnTo>
                    <a:lnTo>
                      <a:pt x="0" y="62"/>
                    </a:lnTo>
                    <a:lnTo>
                      <a:pt x="119" y="0"/>
                    </a:lnTo>
                    <a:lnTo>
                      <a:pt x="12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6" name="Freeform 466"/>
              <p:cNvSpPr>
                <a:spLocks/>
              </p:cNvSpPr>
              <p:nvPr/>
            </p:nvSpPr>
            <p:spPr bwMode="auto">
              <a:xfrm>
                <a:off x="3158" y="1694"/>
                <a:ext cx="121" cy="66"/>
              </a:xfrm>
              <a:custGeom>
                <a:avLst/>
                <a:gdLst>
                  <a:gd name="T0" fmla="*/ 121 w 121"/>
                  <a:gd name="T1" fmla="*/ 4 h 66"/>
                  <a:gd name="T2" fmla="*/ 2 w 121"/>
                  <a:gd name="T3" fmla="*/ 66 h 66"/>
                  <a:gd name="T4" fmla="*/ 0 w 121"/>
                  <a:gd name="T5" fmla="*/ 63 h 66"/>
                  <a:gd name="T6" fmla="*/ 119 w 121"/>
                  <a:gd name="T7" fmla="*/ 0 h 66"/>
                  <a:gd name="T8" fmla="*/ 121 w 121"/>
                  <a:gd name="T9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6">
                    <a:moveTo>
                      <a:pt x="121" y="4"/>
                    </a:moveTo>
                    <a:lnTo>
                      <a:pt x="2" y="66"/>
                    </a:lnTo>
                    <a:lnTo>
                      <a:pt x="0" y="63"/>
                    </a:lnTo>
                    <a:lnTo>
                      <a:pt x="119" y="0"/>
                    </a:lnTo>
                    <a:lnTo>
                      <a:pt x="121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7" name="Freeform 467"/>
              <p:cNvSpPr>
                <a:spLocks/>
              </p:cNvSpPr>
              <p:nvPr/>
            </p:nvSpPr>
            <p:spPr bwMode="auto">
              <a:xfrm>
                <a:off x="3155" y="1688"/>
                <a:ext cx="121" cy="66"/>
              </a:xfrm>
              <a:custGeom>
                <a:avLst/>
                <a:gdLst>
                  <a:gd name="T0" fmla="*/ 121 w 121"/>
                  <a:gd name="T1" fmla="*/ 4 h 66"/>
                  <a:gd name="T2" fmla="*/ 2 w 121"/>
                  <a:gd name="T3" fmla="*/ 66 h 66"/>
                  <a:gd name="T4" fmla="*/ 0 w 121"/>
                  <a:gd name="T5" fmla="*/ 62 h 66"/>
                  <a:gd name="T6" fmla="*/ 119 w 121"/>
                  <a:gd name="T7" fmla="*/ 0 h 66"/>
                  <a:gd name="T8" fmla="*/ 121 w 121"/>
                  <a:gd name="T9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6">
                    <a:moveTo>
                      <a:pt x="121" y="4"/>
                    </a:moveTo>
                    <a:lnTo>
                      <a:pt x="2" y="66"/>
                    </a:lnTo>
                    <a:lnTo>
                      <a:pt x="0" y="62"/>
                    </a:lnTo>
                    <a:lnTo>
                      <a:pt x="119" y="0"/>
                    </a:lnTo>
                    <a:lnTo>
                      <a:pt x="121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8" name="Freeform 468"/>
              <p:cNvSpPr>
                <a:spLocks/>
              </p:cNvSpPr>
              <p:nvPr/>
            </p:nvSpPr>
            <p:spPr bwMode="auto">
              <a:xfrm>
                <a:off x="3152" y="1682"/>
                <a:ext cx="120" cy="66"/>
              </a:xfrm>
              <a:custGeom>
                <a:avLst/>
                <a:gdLst>
                  <a:gd name="T0" fmla="*/ 120 w 120"/>
                  <a:gd name="T1" fmla="*/ 3 h 66"/>
                  <a:gd name="T2" fmla="*/ 1 w 120"/>
                  <a:gd name="T3" fmla="*/ 66 h 66"/>
                  <a:gd name="T4" fmla="*/ 0 w 120"/>
                  <a:gd name="T5" fmla="*/ 62 h 66"/>
                  <a:gd name="T6" fmla="*/ 119 w 120"/>
                  <a:gd name="T7" fmla="*/ 0 h 66"/>
                  <a:gd name="T8" fmla="*/ 120 w 120"/>
                  <a:gd name="T9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66">
                    <a:moveTo>
                      <a:pt x="120" y="3"/>
                    </a:moveTo>
                    <a:lnTo>
                      <a:pt x="1" y="66"/>
                    </a:lnTo>
                    <a:lnTo>
                      <a:pt x="0" y="62"/>
                    </a:lnTo>
                    <a:lnTo>
                      <a:pt x="119" y="0"/>
                    </a:lnTo>
                    <a:lnTo>
                      <a:pt x="12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59" name="Freeform 469"/>
              <p:cNvSpPr>
                <a:spLocks/>
              </p:cNvSpPr>
              <p:nvPr/>
            </p:nvSpPr>
            <p:spPr bwMode="auto">
              <a:xfrm>
                <a:off x="3148" y="1675"/>
                <a:ext cx="121" cy="66"/>
              </a:xfrm>
              <a:custGeom>
                <a:avLst/>
                <a:gdLst>
                  <a:gd name="T0" fmla="*/ 121 w 121"/>
                  <a:gd name="T1" fmla="*/ 4 h 66"/>
                  <a:gd name="T2" fmla="*/ 2 w 121"/>
                  <a:gd name="T3" fmla="*/ 66 h 66"/>
                  <a:gd name="T4" fmla="*/ 0 w 121"/>
                  <a:gd name="T5" fmla="*/ 63 h 66"/>
                  <a:gd name="T6" fmla="*/ 119 w 121"/>
                  <a:gd name="T7" fmla="*/ 0 h 66"/>
                  <a:gd name="T8" fmla="*/ 121 w 121"/>
                  <a:gd name="T9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6">
                    <a:moveTo>
                      <a:pt x="121" y="4"/>
                    </a:moveTo>
                    <a:lnTo>
                      <a:pt x="2" y="66"/>
                    </a:lnTo>
                    <a:lnTo>
                      <a:pt x="0" y="63"/>
                    </a:lnTo>
                    <a:lnTo>
                      <a:pt x="119" y="0"/>
                    </a:lnTo>
                    <a:lnTo>
                      <a:pt x="121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0" name="Freeform 470"/>
              <p:cNvSpPr>
                <a:spLocks/>
              </p:cNvSpPr>
              <p:nvPr/>
            </p:nvSpPr>
            <p:spPr bwMode="auto">
              <a:xfrm>
                <a:off x="3145" y="1669"/>
                <a:ext cx="121" cy="66"/>
              </a:xfrm>
              <a:custGeom>
                <a:avLst/>
                <a:gdLst>
                  <a:gd name="T0" fmla="*/ 121 w 121"/>
                  <a:gd name="T1" fmla="*/ 4 h 66"/>
                  <a:gd name="T2" fmla="*/ 2 w 121"/>
                  <a:gd name="T3" fmla="*/ 66 h 66"/>
                  <a:gd name="T4" fmla="*/ 0 w 121"/>
                  <a:gd name="T5" fmla="*/ 62 h 66"/>
                  <a:gd name="T6" fmla="*/ 119 w 121"/>
                  <a:gd name="T7" fmla="*/ 0 h 66"/>
                  <a:gd name="T8" fmla="*/ 121 w 121"/>
                  <a:gd name="T9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6">
                    <a:moveTo>
                      <a:pt x="121" y="4"/>
                    </a:moveTo>
                    <a:lnTo>
                      <a:pt x="2" y="66"/>
                    </a:lnTo>
                    <a:lnTo>
                      <a:pt x="0" y="62"/>
                    </a:lnTo>
                    <a:lnTo>
                      <a:pt x="119" y="0"/>
                    </a:lnTo>
                    <a:lnTo>
                      <a:pt x="121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1" name="Freeform 471"/>
              <p:cNvSpPr>
                <a:spLocks/>
              </p:cNvSpPr>
              <p:nvPr/>
            </p:nvSpPr>
            <p:spPr bwMode="auto">
              <a:xfrm>
                <a:off x="3142" y="1663"/>
                <a:ext cx="120" cy="66"/>
              </a:xfrm>
              <a:custGeom>
                <a:avLst/>
                <a:gdLst>
                  <a:gd name="T0" fmla="*/ 120 w 120"/>
                  <a:gd name="T1" fmla="*/ 3 h 66"/>
                  <a:gd name="T2" fmla="*/ 1 w 120"/>
                  <a:gd name="T3" fmla="*/ 66 h 66"/>
                  <a:gd name="T4" fmla="*/ 0 w 120"/>
                  <a:gd name="T5" fmla="*/ 62 h 66"/>
                  <a:gd name="T6" fmla="*/ 119 w 120"/>
                  <a:gd name="T7" fmla="*/ 0 h 66"/>
                  <a:gd name="T8" fmla="*/ 120 w 120"/>
                  <a:gd name="T9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66">
                    <a:moveTo>
                      <a:pt x="120" y="3"/>
                    </a:moveTo>
                    <a:lnTo>
                      <a:pt x="1" y="66"/>
                    </a:lnTo>
                    <a:lnTo>
                      <a:pt x="0" y="62"/>
                    </a:lnTo>
                    <a:lnTo>
                      <a:pt x="119" y="0"/>
                    </a:lnTo>
                    <a:lnTo>
                      <a:pt x="12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2" name="Freeform 472"/>
              <p:cNvSpPr>
                <a:spLocks/>
              </p:cNvSpPr>
              <p:nvPr/>
            </p:nvSpPr>
            <p:spPr bwMode="auto">
              <a:xfrm>
                <a:off x="3230" y="1656"/>
                <a:ext cx="29" cy="18"/>
              </a:xfrm>
              <a:custGeom>
                <a:avLst/>
                <a:gdLst>
                  <a:gd name="T0" fmla="*/ 29 w 29"/>
                  <a:gd name="T1" fmla="*/ 4 h 18"/>
                  <a:gd name="T2" fmla="*/ 2 w 29"/>
                  <a:gd name="T3" fmla="*/ 18 h 18"/>
                  <a:gd name="T4" fmla="*/ 0 w 29"/>
                  <a:gd name="T5" fmla="*/ 15 h 18"/>
                  <a:gd name="T6" fmla="*/ 27 w 29"/>
                  <a:gd name="T7" fmla="*/ 0 h 18"/>
                  <a:gd name="T8" fmla="*/ 29 w 29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8">
                    <a:moveTo>
                      <a:pt x="29" y="4"/>
                    </a:moveTo>
                    <a:lnTo>
                      <a:pt x="2" y="18"/>
                    </a:lnTo>
                    <a:lnTo>
                      <a:pt x="0" y="15"/>
                    </a:lnTo>
                    <a:lnTo>
                      <a:pt x="27" y="0"/>
                    </a:lnTo>
                    <a:lnTo>
                      <a:pt x="29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3" name="Freeform 473"/>
              <p:cNvSpPr>
                <a:spLocks/>
              </p:cNvSpPr>
              <p:nvPr/>
            </p:nvSpPr>
            <p:spPr bwMode="auto">
              <a:xfrm>
                <a:off x="3212" y="1785"/>
                <a:ext cx="26" cy="28"/>
              </a:xfrm>
              <a:custGeom>
                <a:avLst/>
                <a:gdLst>
                  <a:gd name="T0" fmla="*/ 26 w 26"/>
                  <a:gd name="T1" fmla="*/ 19 h 28"/>
                  <a:gd name="T2" fmla="*/ 26 w 26"/>
                  <a:gd name="T3" fmla="*/ 11 h 28"/>
                  <a:gd name="T4" fmla="*/ 4 w 26"/>
                  <a:gd name="T5" fmla="*/ 0 h 28"/>
                  <a:gd name="T6" fmla="*/ 3 w 26"/>
                  <a:gd name="T7" fmla="*/ 28 h 28"/>
                  <a:gd name="T8" fmla="*/ 26 w 26"/>
                  <a:gd name="T9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26" y="19"/>
                    </a:moveTo>
                    <a:cubicBezTo>
                      <a:pt x="25" y="16"/>
                      <a:pt x="25" y="13"/>
                      <a:pt x="26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9"/>
                      <a:pt x="0" y="19"/>
                      <a:pt x="3" y="28"/>
                    </a:cubicBezTo>
                    <a:lnTo>
                      <a:pt x="26" y="1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4" name="Freeform 474"/>
              <p:cNvSpPr>
                <a:spLocks/>
              </p:cNvSpPr>
              <p:nvPr/>
            </p:nvSpPr>
            <p:spPr bwMode="auto">
              <a:xfrm>
                <a:off x="3218" y="1812"/>
                <a:ext cx="56" cy="39"/>
              </a:xfrm>
              <a:custGeom>
                <a:avLst/>
                <a:gdLst>
                  <a:gd name="T0" fmla="*/ 45 w 56"/>
                  <a:gd name="T1" fmla="*/ 8 h 38"/>
                  <a:gd name="T2" fmla="*/ 23 w 56"/>
                  <a:gd name="T3" fmla="*/ 0 h 38"/>
                  <a:gd name="T4" fmla="*/ 0 w 56"/>
                  <a:gd name="T5" fmla="*/ 9 h 38"/>
                  <a:gd name="T6" fmla="*/ 0 w 56"/>
                  <a:gd name="T7" fmla="*/ 9 h 38"/>
                  <a:gd name="T8" fmla="*/ 56 w 56"/>
                  <a:gd name="T9" fmla="*/ 30 h 38"/>
                  <a:gd name="T10" fmla="*/ 45 w 56"/>
                  <a:gd name="T11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38">
                    <a:moveTo>
                      <a:pt x="45" y="8"/>
                    </a:moveTo>
                    <a:cubicBezTo>
                      <a:pt x="37" y="10"/>
                      <a:pt x="28" y="7"/>
                      <a:pt x="23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1" y="30"/>
                      <a:pt x="35" y="38"/>
                      <a:pt x="56" y="30"/>
                    </a:cubicBezTo>
                    <a:lnTo>
                      <a:pt x="45" y="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5" name="Freeform 475"/>
              <p:cNvSpPr>
                <a:spLocks/>
              </p:cNvSpPr>
              <p:nvPr/>
            </p:nvSpPr>
            <p:spPr bwMode="auto">
              <a:xfrm>
                <a:off x="3270" y="1806"/>
                <a:ext cx="31" cy="33"/>
              </a:xfrm>
              <a:custGeom>
                <a:avLst/>
                <a:gdLst>
                  <a:gd name="T0" fmla="*/ 6 w 31"/>
                  <a:gd name="T1" fmla="*/ 0 h 32"/>
                  <a:gd name="T2" fmla="*/ 0 w 31"/>
                  <a:gd name="T3" fmla="*/ 10 h 32"/>
                  <a:gd name="T4" fmla="*/ 11 w 31"/>
                  <a:gd name="T5" fmla="*/ 32 h 32"/>
                  <a:gd name="T6" fmla="*/ 31 w 31"/>
                  <a:gd name="T7" fmla="*/ 1 h 32"/>
                  <a:gd name="T8" fmla="*/ 6 w 31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6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22" y="25"/>
                      <a:pt x="29" y="13"/>
                      <a:pt x="31" y="1"/>
                    </a:cubicBezTo>
                    <a:lnTo>
                      <a:pt x="6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6" name="Freeform 476"/>
              <p:cNvSpPr>
                <a:spLocks/>
              </p:cNvSpPr>
              <p:nvPr/>
            </p:nvSpPr>
            <p:spPr bwMode="auto">
              <a:xfrm>
                <a:off x="3220" y="1750"/>
                <a:ext cx="81" cy="49"/>
              </a:xfrm>
              <a:custGeom>
                <a:avLst/>
                <a:gdLst>
                  <a:gd name="T0" fmla="*/ 22 w 81"/>
                  <a:gd name="T1" fmla="*/ 38 h 49"/>
                  <a:gd name="T2" fmla="*/ 28 w 81"/>
                  <a:gd name="T3" fmla="*/ 33 h 49"/>
                  <a:gd name="T4" fmla="*/ 55 w 81"/>
                  <a:gd name="T5" fmla="*/ 41 h 49"/>
                  <a:gd name="T6" fmla="*/ 57 w 81"/>
                  <a:gd name="T7" fmla="*/ 48 h 49"/>
                  <a:gd name="T8" fmla="*/ 81 w 81"/>
                  <a:gd name="T9" fmla="*/ 49 h 49"/>
                  <a:gd name="T10" fmla="*/ 76 w 81"/>
                  <a:gd name="T11" fmla="*/ 30 h 49"/>
                  <a:gd name="T12" fmla="*/ 17 w 81"/>
                  <a:gd name="T13" fmla="*/ 12 h 49"/>
                  <a:gd name="T14" fmla="*/ 0 w 81"/>
                  <a:gd name="T15" fmla="*/ 27 h 49"/>
                  <a:gd name="T16" fmla="*/ 22 w 81"/>
                  <a:gd name="T1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49">
                    <a:moveTo>
                      <a:pt x="22" y="38"/>
                    </a:moveTo>
                    <a:cubicBezTo>
                      <a:pt x="23" y="36"/>
                      <a:pt x="26" y="35"/>
                      <a:pt x="28" y="33"/>
                    </a:cubicBezTo>
                    <a:cubicBezTo>
                      <a:pt x="38" y="28"/>
                      <a:pt x="50" y="32"/>
                      <a:pt x="55" y="41"/>
                    </a:cubicBezTo>
                    <a:cubicBezTo>
                      <a:pt x="56" y="43"/>
                      <a:pt x="56" y="46"/>
                      <a:pt x="57" y="48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42"/>
                      <a:pt x="80" y="36"/>
                      <a:pt x="76" y="30"/>
                    </a:cubicBezTo>
                    <a:cubicBezTo>
                      <a:pt x="65" y="8"/>
                      <a:pt x="38" y="0"/>
                      <a:pt x="17" y="12"/>
                    </a:cubicBezTo>
                    <a:cubicBezTo>
                      <a:pt x="9" y="15"/>
                      <a:pt x="4" y="21"/>
                      <a:pt x="0" y="27"/>
                    </a:cubicBezTo>
                    <a:lnTo>
                      <a:pt x="22" y="3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7" name="Freeform 477"/>
              <p:cNvSpPr>
                <a:spLocks/>
              </p:cNvSpPr>
              <p:nvPr/>
            </p:nvSpPr>
            <p:spPr bwMode="auto">
              <a:xfrm>
                <a:off x="3189" y="2677"/>
                <a:ext cx="168" cy="257"/>
              </a:xfrm>
              <a:custGeom>
                <a:avLst/>
                <a:gdLst>
                  <a:gd name="T0" fmla="*/ 132 w 167"/>
                  <a:gd name="T1" fmla="*/ 247 h 255"/>
                  <a:gd name="T2" fmla="*/ 84 w 167"/>
                  <a:gd name="T3" fmla="*/ 229 h 255"/>
                  <a:gd name="T4" fmla="*/ 9 w 167"/>
                  <a:gd name="T5" fmla="*/ 60 h 255"/>
                  <a:gd name="T6" fmla="*/ 27 w 167"/>
                  <a:gd name="T7" fmla="*/ 12 h 255"/>
                  <a:gd name="T8" fmla="*/ 36 w 167"/>
                  <a:gd name="T9" fmla="*/ 8 h 255"/>
                  <a:gd name="T10" fmla="*/ 84 w 167"/>
                  <a:gd name="T11" fmla="*/ 26 h 255"/>
                  <a:gd name="T12" fmla="*/ 159 w 167"/>
                  <a:gd name="T13" fmla="*/ 195 h 255"/>
                  <a:gd name="T14" fmla="*/ 140 w 167"/>
                  <a:gd name="T15" fmla="*/ 243 h 255"/>
                  <a:gd name="T16" fmla="*/ 132 w 167"/>
                  <a:gd name="T17" fmla="*/ 24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255">
                    <a:moveTo>
                      <a:pt x="132" y="247"/>
                    </a:moveTo>
                    <a:cubicBezTo>
                      <a:pt x="114" y="255"/>
                      <a:pt x="92" y="247"/>
                      <a:pt x="84" y="229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0" y="41"/>
                      <a:pt x="9" y="20"/>
                      <a:pt x="27" y="1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54" y="0"/>
                      <a:pt x="76" y="8"/>
                      <a:pt x="84" y="26"/>
                    </a:cubicBezTo>
                    <a:cubicBezTo>
                      <a:pt x="159" y="195"/>
                      <a:pt x="159" y="195"/>
                      <a:pt x="159" y="195"/>
                    </a:cubicBezTo>
                    <a:cubicBezTo>
                      <a:pt x="167" y="214"/>
                      <a:pt x="159" y="235"/>
                      <a:pt x="140" y="243"/>
                    </a:cubicBezTo>
                    <a:cubicBezTo>
                      <a:pt x="132" y="247"/>
                      <a:pt x="132" y="247"/>
                      <a:pt x="132" y="247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8" name="Freeform 478"/>
              <p:cNvSpPr>
                <a:spLocks/>
              </p:cNvSpPr>
              <p:nvPr/>
            </p:nvSpPr>
            <p:spPr bwMode="auto">
              <a:xfrm>
                <a:off x="3187" y="2433"/>
                <a:ext cx="376" cy="615"/>
              </a:xfrm>
              <a:custGeom>
                <a:avLst/>
                <a:gdLst>
                  <a:gd name="T0" fmla="*/ 105 w 374"/>
                  <a:gd name="T1" fmla="*/ 0 h 612"/>
                  <a:gd name="T2" fmla="*/ 102 w 374"/>
                  <a:gd name="T3" fmla="*/ 3 h 612"/>
                  <a:gd name="T4" fmla="*/ 0 w 374"/>
                  <a:gd name="T5" fmla="*/ 101 h 612"/>
                  <a:gd name="T6" fmla="*/ 228 w 374"/>
                  <a:gd name="T7" fmla="*/ 612 h 612"/>
                  <a:gd name="T8" fmla="*/ 374 w 374"/>
                  <a:gd name="T9" fmla="*/ 603 h 612"/>
                  <a:gd name="T10" fmla="*/ 105 w 374"/>
                  <a:gd name="T11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612">
                    <a:moveTo>
                      <a:pt x="105" y="0"/>
                    </a:moveTo>
                    <a:cubicBezTo>
                      <a:pt x="104" y="1"/>
                      <a:pt x="103" y="2"/>
                      <a:pt x="102" y="3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228" y="612"/>
                      <a:pt x="228" y="612"/>
                      <a:pt x="228" y="612"/>
                    </a:cubicBezTo>
                    <a:cubicBezTo>
                      <a:pt x="374" y="603"/>
                      <a:pt x="374" y="603"/>
                      <a:pt x="374" y="603"/>
                    </a:cubicBezTo>
                    <a:cubicBezTo>
                      <a:pt x="105" y="0"/>
                      <a:pt x="105" y="0"/>
                      <a:pt x="105" y="0"/>
                    </a:cubicBez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69" name="Freeform 479"/>
              <p:cNvSpPr>
                <a:spLocks/>
              </p:cNvSpPr>
              <p:nvPr/>
            </p:nvSpPr>
            <p:spPr bwMode="auto">
              <a:xfrm>
                <a:off x="3293" y="2429"/>
                <a:ext cx="280" cy="610"/>
              </a:xfrm>
              <a:custGeom>
                <a:avLst/>
                <a:gdLst>
                  <a:gd name="T0" fmla="*/ 268 w 279"/>
                  <a:gd name="T1" fmla="*/ 607 h 607"/>
                  <a:gd name="T2" fmla="*/ 271 w 279"/>
                  <a:gd name="T3" fmla="*/ 607 h 607"/>
                  <a:gd name="T4" fmla="*/ 277 w 279"/>
                  <a:gd name="T5" fmla="*/ 598 h 607"/>
                  <a:gd name="T6" fmla="*/ 13 w 279"/>
                  <a:gd name="T7" fmla="*/ 5 h 607"/>
                  <a:gd name="T8" fmla="*/ 0 w 279"/>
                  <a:gd name="T9" fmla="*/ 5 h 607"/>
                  <a:gd name="T10" fmla="*/ 268 w 279"/>
                  <a:gd name="T11" fmla="*/ 607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9" h="607">
                    <a:moveTo>
                      <a:pt x="268" y="607"/>
                    </a:moveTo>
                    <a:cubicBezTo>
                      <a:pt x="271" y="607"/>
                      <a:pt x="271" y="607"/>
                      <a:pt x="271" y="607"/>
                    </a:cubicBezTo>
                    <a:cubicBezTo>
                      <a:pt x="276" y="607"/>
                      <a:pt x="279" y="603"/>
                      <a:pt x="277" y="59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0"/>
                      <a:pt x="5" y="0"/>
                      <a:pt x="0" y="5"/>
                    </a:cubicBezTo>
                    <a:lnTo>
                      <a:pt x="268" y="60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0" name="Freeform 480"/>
              <p:cNvSpPr>
                <a:spLocks/>
              </p:cNvSpPr>
              <p:nvPr/>
            </p:nvSpPr>
            <p:spPr bwMode="auto">
              <a:xfrm>
                <a:off x="3294" y="2478"/>
                <a:ext cx="240" cy="547"/>
              </a:xfrm>
              <a:custGeom>
                <a:avLst/>
                <a:gdLst>
                  <a:gd name="T0" fmla="*/ 0 w 240"/>
                  <a:gd name="T1" fmla="*/ 0 h 547"/>
                  <a:gd name="T2" fmla="*/ 127 w 240"/>
                  <a:gd name="T3" fmla="*/ 547 h 547"/>
                  <a:gd name="T4" fmla="*/ 240 w 240"/>
                  <a:gd name="T5" fmla="*/ 538 h 547"/>
                  <a:gd name="T6" fmla="*/ 0 w 240"/>
                  <a:gd name="T7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0" h="547">
                    <a:moveTo>
                      <a:pt x="0" y="0"/>
                    </a:moveTo>
                    <a:lnTo>
                      <a:pt x="127" y="547"/>
                    </a:lnTo>
                    <a:lnTo>
                      <a:pt x="240" y="538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1" name="Freeform 481"/>
              <p:cNvSpPr>
                <a:spLocks/>
              </p:cNvSpPr>
              <p:nvPr/>
            </p:nvSpPr>
            <p:spPr bwMode="auto">
              <a:xfrm>
                <a:off x="3294" y="2478"/>
                <a:ext cx="240" cy="547"/>
              </a:xfrm>
              <a:custGeom>
                <a:avLst/>
                <a:gdLst>
                  <a:gd name="T0" fmla="*/ 0 w 240"/>
                  <a:gd name="T1" fmla="*/ 0 h 547"/>
                  <a:gd name="T2" fmla="*/ 127 w 240"/>
                  <a:gd name="T3" fmla="*/ 547 h 547"/>
                  <a:gd name="T4" fmla="*/ 240 w 240"/>
                  <a:gd name="T5" fmla="*/ 538 h 547"/>
                  <a:gd name="T6" fmla="*/ 0 w 240"/>
                  <a:gd name="T7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0" h="547">
                    <a:moveTo>
                      <a:pt x="0" y="0"/>
                    </a:moveTo>
                    <a:lnTo>
                      <a:pt x="127" y="547"/>
                    </a:lnTo>
                    <a:lnTo>
                      <a:pt x="240" y="538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2" name="Freeform 483"/>
              <p:cNvSpPr>
                <a:spLocks/>
              </p:cNvSpPr>
              <p:nvPr/>
            </p:nvSpPr>
            <p:spPr bwMode="auto">
              <a:xfrm>
                <a:off x="3208" y="2468"/>
                <a:ext cx="208" cy="546"/>
              </a:xfrm>
              <a:custGeom>
                <a:avLst/>
                <a:gdLst>
                  <a:gd name="T0" fmla="*/ 82 w 208"/>
                  <a:gd name="T1" fmla="*/ 0 h 546"/>
                  <a:gd name="T2" fmla="*/ 0 w 208"/>
                  <a:gd name="T3" fmla="*/ 78 h 546"/>
                  <a:gd name="T4" fmla="*/ 208 w 208"/>
                  <a:gd name="T5" fmla="*/ 546 h 546"/>
                  <a:gd name="T6" fmla="*/ 82 w 208"/>
                  <a:gd name="T7" fmla="*/ 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8" h="546">
                    <a:moveTo>
                      <a:pt x="82" y="0"/>
                    </a:moveTo>
                    <a:lnTo>
                      <a:pt x="0" y="78"/>
                    </a:lnTo>
                    <a:lnTo>
                      <a:pt x="208" y="546"/>
                    </a:lnTo>
                    <a:lnTo>
                      <a:pt x="8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3" name="Freeform 484"/>
              <p:cNvSpPr>
                <a:spLocks/>
              </p:cNvSpPr>
              <p:nvPr/>
            </p:nvSpPr>
            <p:spPr bwMode="auto">
              <a:xfrm>
                <a:off x="3208" y="2468"/>
                <a:ext cx="208" cy="546"/>
              </a:xfrm>
              <a:custGeom>
                <a:avLst/>
                <a:gdLst>
                  <a:gd name="T0" fmla="*/ 82 w 208"/>
                  <a:gd name="T1" fmla="*/ 0 h 546"/>
                  <a:gd name="T2" fmla="*/ 0 w 208"/>
                  <a:gd name="T3" fmla="*/ 78 h 546"/>
                  <a:gd name="T4" fmla="*/ 208 w 208"/>
                  <a:gd name="T5" fmla="*/ 546 h 546"/>
                  <a:gd name="T6" fmla="*/ 82 w 208"/>
                  <a:gd name="T7" fmla="*/ 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8" h="546">
                    <a:moveTo>
                      <a:pt x="82" y="0"/>
                    </a:moveTo>
                    <a:lnTo>
                      <a:pt x="0" y="78"/>
                    </a:lnTo>
                    <a:lnTo>
                      <a:pt x="208" y="546"/>
                    </a:lnTo>
                    <a:lnTo>
                      <a:pt x="82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5" name="Freeform 489"/>
              <p:cNvSpPr>
                <a:spLocks/>
              </p:cNvSpPr>
              <p:nvPr/>
            </p:nvSpPr>
            <p:spPr bwMode="auto">
              <a:xfrm>
                <a:off x="3166" y="2534"/>
                <a:ext cx="251" cy="515"/>
              </a:xfrm>
              <a:custGeom>
                <a:avLst/>
                <a:gdLst>
                  <a:gd name="T0" fmla="*/ 21 w 249"/>
                  <a:gd name="T1" fmla="*/ 0 h 512"/>
                  <a:gd name="T2" fmla="*/ 7 w 249"/>
                  <a:gd name="T3" fmla="*/ 13 h 512"/>
                  <a:gd name="T4" fmla="*/ 3 w 249"/>
                  <a:gd name="T5" fmla="*/ 36 h 512"/>
                  <a:gd name="T6" fmla="*/ 209 w 249"/>
                  <a:gd name="T7" fmla="*/ 500 h 512"/>
                  <a:gd name="T8" fmla="*/ 229 w 249"/>
                  <a:gd name="T9" fmla="*/ 512 h 512"/>
                  <a:gd name="T10" fmla="*/ 249 w 249"/>
                  <a:gd name="T11" fmla="*/ 511 h 512"/>
                  <a:gd name="T12" fmla="*/ 21 w 249"/>
                  <a:gd name="T13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" h="512">
                    <a:moveTo>
                      <a:pt x="21" y="0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18"/>
                      <a:pt x="0" y="29"/>
                      <a:pt x="3" y="36"/>
                    </a:cubicBezTo>
                    <a:cubicBezTo>
                      <a:pt x="209" y="500"/>
                      <a:pt x="209" y="500"/>
                      <a:pt x="209" y="500"/>
                    </a:cubicBezTo>
                    <a:cubicBezTo>
                      <a:pt x="212" y="507"/>
                      <a:pt x="221" y="512"/>
                      <a:pt x="229" y="512"/>
                    </a:cubicBezTo>
                    <a:cubicBezTo>
                      <a:pt x="249" y="511"/>
                      <a:pt x="249" y="511"/>
                      <a:pt x="249" y="511"/>
                    </a:cubicBezTo>
                    <a:lnTo>
                      <a:pt x="2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6" name="Freeform 490"/>
              <p:cNvSpPr>
                <a:spLocks/>
              </p:cNvSpPr>
              <p:nvPr/>
            </p:nvSpPr>
            <p:spPr bwMode="auto">
              <a:xfrm>
                <a:off x="2858" y="2590"/>
                <a:ext cx="90" cy="51"/>
              </a:xfrm>
              <a:custGeom>
                <a:avLst/>
                <a:gdLst>
                  <a:gd name="T0" fmla="*/ 87 w 90"/>
                  <a:gd name="T1" fmla="*/ 51 h 51"/>
                  <a:gd name="T2" fmla="*/ 87 w 90"/>
                  <a:gd name="T3" fmla="*/ 50 h 51"/>
                  <a:gd name="T4" fmla="*/ 76 w 90"/>
                  <a:gd name="T5" fmla="*/ 38 h 51"/>
                  <a:gd name="T6" fmla="*/ 69 w 90"/>
                  <a:gd name="T7" fmla="*/ 31 h 51"/>
                  <a:gd name="T8" fmla="*/ 60 w 90"/>
                  <a:gd name="T9" fmla="*/ 27 h 51"/>
                  <a:gd name="T10" fmla="*/ 0 w 90"/>
                  <a:gd name="T11" fmla="*/ 4 h 51"/>
                  <a:gd name="T12" fmla="*/ 1 w 90"/>
                  <a:gd name="T13" fmla="*/ 0 h 51"/>
                  <a:gd name="T14" fmla="*/ 61 w 90"/>
                  <a:gd name="T15" fmla="*/ 23 h 51"/>
                  <a:gd name="T16" fmla="*/ 71 w 90"/>
                  <a:gd name="T17" fmla="*/ 28 h 51"/>
                  <a:gd name="T18" fmla="*/ 78 w 90"/>
                  <a:gd name="T19" fmla="*/ 35 h 51"/>
                  <a:gd name="T20" fmla="*/ 89 w 90"/>
                  <a:gd name="T21" fmla="*/ 48 h 51"/>
                  <a:gd name="T22" fmla="*/ 89 w 90"/>
                  <a:gd name="T23" fmla="*/ 51 h 51"/>
                  <a:gd name="T24" fmla="*/ 87 w 90"/>
                  <a:gd name="T2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51">
                    <a:moveTo>
                      <a:pt x="87" y="51"/>
                    </a:moveTo>
                    <a:cubicBezTo>
                      <a:pt x="87" y="50"/>
                      <a:pt x="87" y="50"/>
                      <a:pt x="87" y="50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4" y="35"/>
                      <a:pt x="71" y="33"/>
                      <a:pt x="69" y="31"/>
                    </a:cubicBezTo>
                    <a:cubicBezTo>
                      <a:pt x="66" y="29"/>
                      <a:pt x="63" y="28"/>
                      <a:pt x="60" y="2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5" y="25"/>
                      <a:pt x="68" y="26"/>
                      <a:pt x="71" y="28"/>
                    </a:cubicBezTo>
                    <a:cubicBezTo>
                      <a:pt x="73" y="30"/>
                      <a:pt x="76" y="33"/>
                      <a:pt x="78" y="35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90" y="49"/>
                      <a:pt x="90" y="50"/>
                      <a:pt x="89" y="51"/>
                    </a:cubicBezTo>
                    <a:cubicBezTo>
                      <a:pt x="89" y="51"/>
                      <a:pt x="88" y="51"/>
                      <a:pt x="87" y="5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7" name="Freeform 491"/>
              <p:cNvSpPr>
                <a:spLocks/>
              </p:cNvSpPr>
              <p:nvPr/>
            </p:nvSpPr>
            <p:spPr bwMode="auto">
              <a:xfrm>
                <a:off x="2850" y="2599"/>
                <a:ext cx="99" cy="29"/>
              </a:xfrm>
              <a:custGeom>
                <a:avLst/>
                <a:gdLst>
                  <a:gd name="T0" fmla="*/ 1 w 99"/>
                  <a:gd name="T1" fmla="*/ 6 h 29"/>
                  <a:gd name="T2" fmla="*/ 2 w 99"/>
                  <a:gd name="T3" fmla="*/ 6 h 29"/>
                  <a:gd name="T4" fmla="*/ 19 w 99"/>
                  <a:gd name="T5" fmla="*/ 4 h 29"/>
                  <a:gd name="T6" fmla="*/ 28 w 99"/>
                  <a:gd name="T7" fmla="*/ 4 h 29"/>
                  <a:gd name="T8" fmla="*/ 38 w 99"/>
                  <a:gd name="T9" fmla="*/ 6 h 29"/>
                  <a:gd name="T10" fmla="*/ 98 w 99"/>
                  <a:gd name="T11" fmla="*/ 29 h 29"/>
                  <a:gd name="T12" fmla="*/ 99 w 99"/>
                  <a:gd name="T13" fmla="*/ 26 h 29"/>
                  <a:gd name="T14" fmla="*/ 39 w 99"/>
                  <a:gd name="T15" fmla="*/ 3 h 29"/>
                  <a:gd name="T16" fmla="*/ 29 w 99"/>
                  <a:gd name="T17" fmla="*/ 0 h 29"/>
                  <a:gd name="T18" fmla="*/ 18 w 99"/>
                  <a:gd name="T19" fmla="*/ 0 h 29"/>
                  <a:gd name="T20" fmla="*/ 2 w 99"/>
                  <a:gd name="T21" fmla="*/ 2 h 29"/>
                  <a:gd name="T22" fmla="*/ 0 w 99"/>
                  <a:gd name="T23" fmla="*/ 4 h 29"/>
                  <a:gd name="T24" fmla="*/ 1 w 99"/>
                  <a:gd name="T25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29">
                    <a:moveTo>
                      <a:pt x="1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2" y="3"/>
                      <a:pt x="25" y="3"/>
                      <a:pt x="28" y="4"/>
                    </a:cubicBezTo>
                    <a:cubicBezTo>
                      <a:pt x="32" y="4"/>
                      <a:pt x="35" y="5"/>
                      <a:pt x="38" y="6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2"/>
                      <a:pt x="32" y="1"/>
                      <a:pt x="29" y="0"/>
                    </a:cubicBezTo>
                    <a:cubicBezTo>
                      <a:pt x="25" y="0"/>
                      <a:pt x="22" y="0"/>
                      <a:pt x="18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8" name="Freeform 492"/>
              <p:cNvSpPr>
                <a:spLocks/>
              </p:cNvSpPr>
              <p:nvPr/>
            </p:nvSpPr>
            <p:spPr bwMode="auto">
              <a:xfrm>
                <a:off x="2896" y="2601"/>
                <a:ext cx="16" cy="12"/>
              </a:xfrm>
              <a:custGeom>
                <a:avLst/>
                <a:gdLst>
                  <a:gd name="T0" fmla="*/ 3 w 16"/>
                  <a:gd name="T1" fmla="*/ 8 h 12"/>
                  <a:gd name="T2" fmla="*/ 3 w 16"/>
                  <a:gd name="T3" fmla="*/ 8 h 12"/>
                  <a:gd name="T4" fmla="*/ 9 w 16"/>
                  <a:gd name="T5" fmla="*/ 5 h 12"/>
                  <a:gd name="T6" fmla="*/ 11 w 16"/>
                  <a:gd name="T7" fmla="*/ 11 h 12"/>
                  <a:gd name="T8" fmla="*/ 15 w 16"/>
                  <a:gd name="T9" fmla="*/ 12 h 12"/>
                  <a:gd name="T10" fmla="*/ 10 w 16"/>
                  <a:gd name="T11" fmla="*/ 2 h 12"/>
                  <a:gd name="T12" fmla="*/ 0 w 16"/>
                  <a:gd name="T13" fmla="*/ 6 h 12"/>
                  <a:gd name="T14" fmla="*/ 3 w 16"/>
                  <a:gd name="T15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3" y="8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4" y="5"/>
                      <a:pt x="6" y="4"/>
                      <a:pt x="9" y="5"/>
                    </a:cubicBezTo>
                    <a:cubicBezTo>
                      <a:pt x="11" y="6"/>
                      <a:pt x="12" y="9"/>
                      <a:pt x="11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8"/>
                      <a:pt x="14" y="3"/>
                      <a:pt x="10" y="2"/>
                    </a:cubicBezTo>
                    <a:cubicBezTo>
                      <a:pt x="6" y="0"/>
                      <a:pt x="1" y="2"/>
                      <a:pt x="0" y="6"/>
                    </a:cubicBezTo>
                    <a:lnTo>
                      <a:pt x="3" y="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79" name="Freeform 493"/>
              <p:cNvSpPr>
                <a:spLocks/>
              </p:cNvSpPr>
              <p:nvPr/>
            </p:nvSpPr>
            <p:spPr bwMode="auto">
              <a:xfrm>
                <a:off x="2858" y="2582"/>
                <a:ext cx="41" cy="36"/>
              </a:xfrm>
              <a:custGeom>
                <a:avLst/>
                <a:gdLst>
                  <a:gd name="T0" fmla="*/ 36 w 41"/>
                  <a:gd name="T1" fmla="*/ 30 h 36"/>
                  <a:gd name="T2" fmla="*/ 27 w 41"/>
                  <a:gd name="T3" fmla="*/ 34 h 36"/>
                  <a:gd name="T4" fmla="*/ 5 w 41"/>
                  <a:gd name="T5" fmla="*/ 26 h 36"/>
                  <a:gd name="T6" fmla="*/ 1 w 41"/>
                  <a:gd name="T7" fmla="*/ 17 h 36"/>
                  <a:gd name="T8" fmla="*/ 6 w 41"/>
                  <a:gd name="T9" fmla="*/ 6 h 36"/>
                  <a:gd name="T10" fmla="*/ 14 w 41"/>
                  <a:gd name="T11" fmla="*/ 2 h 36"/>
                  <a:gd name="T12" fmla="*/ 36 w 41"/>
                  <a:gd name="T13" fmla="*/ 10 h 36"/>
                  <a:gd name="T14" fmla="*/ 40 w 41"/>
                  <a:gd name="T15" fmla="*/ 19 h 36"/>
                  <a:gd name="T16" fmla="*/ 36 w 41"/>
                  <a:gd name="T1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6">
                    <a:moveTo>
                      <a:pt x="36" y="30"/>
                    </a:moveTo>
                    <a:cubicBezTo>
                      <a:pt x="34" y="34"/>
                      <a:pt x="30" y="36"/>
                      <a:pt x="27" y="34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2" y="25"/>
                      <a:pt x="0" y="21"/>
                      <a:pt x="1" y="1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2"/>
                      <a:pt x="11" y="0"/>
                      <a:pt x="14" y="2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40" y="11"/>
                      <a:pt x="41" y="15"/>
                      <a:pt x="40" y="19"/>
                    </a:cubicBezTo>
                    <a:lnTo>
                      <a:pt x="36" y="3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0" name="Freeform 494"/>
              <p:cNvSpPr>
                <a:spLocks/>
              </p:cNvSpPr>
              <p:nvPr/>
            </p:nvSpPr>
            <p:spPr bwMode="auto">
              <a:xfrm>
                <a:off x="2873" y="2587"/>
                <a:ext cx="26" cy="31"/>
              </a:xfrm>
              <a:custGeom>
                <a:avLst/>
                <a:gdLst>
                  <a:gd name="T0" fmla="*/ 21 w 26"/>
                  <a:gd name="T1" fmla="*/ 5 h 31"/>
                  <a:gd name="T2" fmla="*/ 9 w 26"/>
                  <a:gd name="T3" fmla="*/ 0 h 31"/>
                  <a:gd name="T4" fmla="*/ 0 w 26"/>
                  <a:gd name="T5" fmla="*/ 25 h 31"/>
                  <a:gd name="T6" fmla="*/ 12 w 26"/>
                  <a:gd name="T7" fmla="*/ 29 h 31"/>
                  <a:gd name="T8" fmla="*/ 21 w 26"/>
                  <a:gd name="T9" fmla="*/ 25 h 31"/>
                  <a:gd name="T10" fmla="*/ 25 w 26"/>
                  <a:gd name="T11" fmla="*/ 14 h 31"/>
                  <a:gd name="T12" fmla="*/ 21 w 26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1">
                    <a:moveTo>
                      <a:pt x="21" y="5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5" y="31"/>
                      <a:pt x="19" y="29"/>
                      <a:pt x="21" y="2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6" y="10"/>
                      <a:pt x="25" y="6"/>
                      <a:pt x="21" y="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1" name="Freeform 495"/>
              <p:cNvSpPr>
                <a:spLocks/>
              </p:cNvSpPr>
              <p:nvPr/>
            </p:nvSpPr>
            <p:spPr bwMode="auto">
              <a:xfrm>
                <a:off x="2907" y="2601"/>
                <a:ext cx="42" cy="36"/>
              </a:xfrm>
              <a:custGeom>
                <a:avLst/>
                <a:gdLst>
                  <a:gd name="T0" fmla="*/ 36 w 42"/>
                  <a:gd name="T1" fmla="*/ 30 h 36"/>
                  <a:gd name="T2" fmla="*/ 27 w 42"/>
                  <a:gd name="T3" fmla="*/ 34 h 36"/>
                  <a:gd name="T4" fmla="*/ 6 w 42"/>
                  <a:gd name="T5" fmla="*/ 26 h 36"/>
                  <a:gd name="T6" fmla="*/ 2 w 42"/>
                  <a:gd name="T7" fmla="*/ 17 h 36"/>
                  <a:gd name="T8" fmla="*/ 6 w 42"/>
                  <a:gd name="T9" fmla="*/ 5 h 36"/>
                  <a:gd name="T10" fmla="*/ 15 w 42"/>
                  <a:gd name="T11" fmla="*/ 2 h 36"/>
                  <a:gd name="T12" fmla="*/ 37 w 42"/>
                  <a:gd name="T13" fmla="*/ 10 h 36"/>
                  <a:gd name="T14" fmla="*/ 41 w 42"/>
                  <a:gd name="T15" fmla="*/ 19 h 36"/>
                  <a:gd name="T16" fmla="*/ 36 w 42"/>
                  <a:gd name="T17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36" y="30"/>
                    </a:moveTo>
                    <a:cubicBezTo>
                      <a:pt x="35" y="34"/>
                      <a:pt x="31" y="36"/>
                      <a:pt x="27" y="34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2" y="25"/>
                      <a:pt x="0" y="21"/>
                      <a:pt x="2" y="1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2"/>
                      <a:pt x="11" y="0"/>
                      <a:pt x="15" y="2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40" y="11"/>
                      <a:pt x="42" y="15"/>
                      <a:pt x="41" y="19"/>
                    </a:cubicBezTo>
                    <a:lnTo>
                      <a:pt x="36" y="3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2" name="Freeform 496"/>
              <p:cNvSpPr>
                <a:spLocks/>
              </p:cNvSpPr>
              <p:nvPr/>
            </p:nvSpPr>
            <p:spPr bwMode="auto">
              <a:xfrm>
                <a:off x="2922" y="2606"/>
                <a:ext cx="27" cy="31"/>
              </a:xfrm>
              <a:custGeom>
                <a:avLst/>
                <a:gdLst>
                  <a:gd name="T0" fmla="*/ 22 w 27"/>
                  <a:gd name="T1" fmla="*/ 5 h 31"/>
                  <a:gd name="T2" fmla="*/ 10 w 27"/>
                  <a:gd name="T3" fmla="*/ 0 h 31"/>
                  <a:gd name="T4" fmla="*/ 0 w 27"/>
                  <a:gd name="T5" fmla="*/ 25 h 31"/>
                  <a:gd name="T6" fmla="*/ 12 w 27"/>
                  <a:gd name="T7" fmla="*/ 29 h 31"/>
                  <a:gd name="T8" fmla="*/ 21 w 27"/>
                  <a:gd name="T9" fmla="*/ 25 h 31"/>
                  <a:gd name="T10" fmla="*/ 26 w 27"/>
                  <a:gd name="T11" fmla="*/ 14 h 31"/>
                  <a:gd name="T12" fmla="*/ 22 w 27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1">
                    <a:moveTo>
                      <a:pt x="22" y="5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31"/>
                      <a:pt x="20" y="29"/>
                      <a:pt x="21" y="2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0"/>
                      <a:pt x="25" y="6"/>
                      <a:pt x="22" y="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3" name="Freeform 497"/>
              <p:cNvSpPr>
                <a:spLocks noEditPoints="1"/>
              </p:cNvSpPr>
              <p:nvPr/>
            </p:nvSpPr>
            <p:spPr bwMode="auto">
              <a:xfrm>
                <a:off x="2854" y="2578"/>
                <a:ext cx="50" cy="44"/>
              </a:xfrm>
              <a:custGeom>
                <a:avLst/>
                <a:gdLst>
                  <a:gd name="T0" fmla="*/ 43 w 50"/>
                  <a:gd name="T1" fmla="*/ 11 h 44"/>
                  <a:gd name="T2" fmla="*/ 18 w 50"/>
                  <a:gd name="T3" fmla="*/ 2 h 44"/>
                  <a:gd name="T4" fmla="*/ 7 w 50"/>
                  <a:gd name="T5" fmla="*/ 7 h 44"/>
                  <a:gd name="T6" fmla="*/ 1 w 50"/>
                  <a:gd name="T7" fmla="*/ 22 h 44"/>
                  <a:gd name="T8" fmla="*/ 6 w 50"/>
                  <a:gd name="T9" fmla="*/ 33 h 44"/>
                  <a:gd name="T10" fmla="*/ 31 w 50"/>
                  <a:gd name="T11" fmla="*/ 42 h 44"/>
                  <a:gd name="T12" fmla="*/ 42 w 50"/>
                  <a:gd name="T13" fmla="*/ 37 h 44"/>
                  <a:gd name="T14" fmla="*/ 48 w 50"/>
                  <a:gd name="T15" fmla="*/ 22 h 44"/>
                  <a:gd name="T16" fmla="*/ 43 w 50"/>
                  <a:gd name="T17" fmla="*/ 11 h 44"/>
                  <a:gd name="T18" fmla="*/ 40 w 50"/>
                  <a:gd name="T19" fmla="*/ 34 h 44"/>
                  <a:gd name="T20" fmla="*/ 31 w 50"/>
                  <a:gd name="T21" fmla="*/ 38 h 44"/>
                  <a:gd name="T22" fmla="*/ 9 w 50"/>
                  <a:gd name="T23" fmla="*/ 30 h 44"/>
                  <a:gd name="T24" fmla="*/ 5 w 50"/>
                  <a:gd name="T25" fmla="*/ 21 h 44"/>
                  <a:gd name="T26" fmla="*/ 10 w 50"/>
                  <a:gd name="T27" fmla="*/ 10 h 44"/>
                  <a:gd name="T28" fmla="*/ 18 w 50"/>
                  <a:gd name="T29" fmla="*/ 6 h 44"/>
                  <a:gd name="T30" fmla="*/ 40 w 50"/>
                  <a:gd name="T31" fmla="*/ 14 h 44"/>
                  <a:gd name="T32" fmla="*/ 44 w 50"/>
                  <a:gd name="T33" fmla="*/ 23 h 44"/>
                  <a:gd name="T34" fmla="*/ 40 w 50"/>
                  <a:gd name="T35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44">
                    <a:moveTo>
                      <a:pt x="43" y="11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4" y="0"/>
                      <a:pt x="9" y="2"/>
                      <a:pt x="7" y="7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6"/>
                      <a:pt x="2" y="31"/>
                      <a:pt x="6" y="33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6" y="44"/>
                      <a:pt x="41" y="42"/>
                      <a:pt x="42" y="37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50" y="18"/>
                      <a:pt x="48" y="13"/>
                      <a:pt x="43" y="11"/>
                    </a:cubicBezTo>
                    <a:close/>
                    <a:moveTo>
                      <a:pt x="40" y="34"/>
                    </a:moveTo>
                    <a:cubicBezTo>
                      <a:pt x="38" y="38"/>
                      <a:pt x="34" y="40"/>
                      <a:pt x="31" y="38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29"/>
                      <a:pt x="4" y="25"/>
                      <a:pt x="5" y="2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6"/>
                      <a:pt x="15" y="4"/>
                      <a:pt x="18" y="6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4" y="15"/>
                      <a:pt x="45" y="19"/>
                      <a:pt x="44" y="23"/>
                    </a:cubicBezTo>
                    <a:lnTo>
                      <a:pt x="40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4" name="Freeform 498"/>
              <p:cNvSpPr>
                <a:spLocks noEditPoints="1"/>
              </p:cNvSpPr>
              <p:nvPr/>
            </p:nvSpPr>
            <p:spPr bwMode="auto">
              <a:xfrm>
                <a:off x="2903" y="2597"/>
                <a:ext cx="50" cy="44"/>
              </a:xfrm>
              <a:custGeom>
                <a:avLst/>
                <a:gdLst>
                  <a:gd name="T0" fmla="*/ 44 w 50"/>
                  <a:gd name="T1" fmla="*/ 11 h 44"/>
                  <a:gd name="T2" fmla="*/ 18 w 50"/>
                  <a:gd name="T3" fmla="*/ 2 h 44"/>
                  <a:gd name="T4" fmla="*/ 8 w 50"/>
                  <a:gd name="T5" fmla="*/ 7 h 44"/>
                  <a:gd name="T6" fmla="*/ 2 w 50"/>
                  <a:gd name="T7" fmla="*/ 22 h 44"/>
                  <a:gd name="T8" fmla="*/ 7 w 50"/>
                  <a:gd name="T9" fmla="*/ 33 h 44"/>
                  <a:gd name="T10" fmla="*/ 32 w 50"/>
                  <a:gd name="T11" fmla="*/ 42 h 44"/>
                  <a:gd name="T12" fmla="*/ 43 w 50"/>
                  <a:gd name="T13" fmla="*/ 37 h 44"/>
                  <a:gd name="T14" fmla="*/ 48 w 50"/>
                  <a:gd name="T15" fmla="*/ 22 h 44"/>
                  <a:gd name="T16" fmla="*/ 44 w 50"/>
                  <a:gd name="T17" fmla="*/ 11 h 44"/>
                  <a:gd name="T18" fmla="*/ 40 w 50"/>
                  <a:gd name="T19" fmla="*/ 34 h 44"/>
                  <a:gd name="T20" fmla="*/ 31 w 50"/>
                  <a:gd name="T21" fmla="*/ 38 h 44"/>
                  <a:gd name="T22" fmla="*/ 10 w 50"/>
                  <a:gd name="T23" fmla="*/ 30 h 44"/>
                  <a:gd name="T24" fmla="*/ 6 w 50"/>
                  <a:gd name="T25" fmla="*/ 21 h 44"/>
                  <a:gd name="T26" fmla="*/ 10 w 50"/>
                  <a:gd name="T27" fmla="*/ 9 h 44"/>
                  <a:gd name="T28" fmla="*/ 19 w 50"/>
                  <a:gd name="T29" fmla="*/ 6 h 44"/>
                  <a:gd name="T30" fmla="*/ 41 w 50"/>
                  <a:gd name="T31" fmla="*/ 14 h 44"/>
                  <a:gd name="T32" fmla="*/ 45 w 50"/>
                  <a:gd name="T33" fmla="*/ 23 h 44"/>
                  <a:gd name="T34" fmla="*/ 40 w 50"/>
                  <a:gd name="T35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44">
                    <a:moveTo>
                      <a:pt x="44" y="11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4" y="0"/>
                      <a:pt x="9" y="2"/>
                      <a:pt x="8" y="7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0" y="26"/>
                      <a:pt x="2" y="31"/>
                      <a:pt x="7" y="33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6" y="44"/>
                      <a:pt x="41" y="42"/>
                      <a:pt x="43" y="37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50" y="18"/>
                      <a:pt x="48" y="13"/>
                      <a:pt x="44" y="11"/>
                    </a:cubicBezTo>
                    <a:close/>
                    <a:moveTo>
                      <a:pt x="40" y="34"/>
                    </a:moveTo>
                    <a:cubicBezTo>
                      <a:pt x="39" y="38"/>
                      <a:pt x="35" y="40"/>
                      <a:pt x="31" y="38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29"/>
                      <a:pt x="4" y="25"/>
                      <a:pt x="6" y="2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6"/>
                      <a:pt x="15" y="4"/>
                      <a:pt x="19" y="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4" y="15"/>
                      <a:pt x="46" y="19"/>
                      <a:pt x="45" y="23"/>
                    </a:cubicBezTo>
                    <a:lnTo>
                      <a:pt x="40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5" name="Freeform 499"/>
              <p:cNvSpPr>
                <a:spLocks/>
              </p:cNvSpPr>
              <p:nvPr/>
            </p:nvSpPr>
            <p:spPr bwMode="auto">
              <a:xfrm>
                <a:off x="3278" y="3145"/>
                <a:ext cx="112" cy="88"/>
              </a:xfrm>
              <a:custGeom>
                <a:avLst/>
                <a:gdLst>
                  <a:gd name="T0" fmla="*/ 109 w 111"/>
                  <a:gd name="T1" fmla="*/ 53 h 88"/>
                  <a:gd name="T2" fmla="*/ 95 w 111"/>
                  <a:gd name="T3" fmla="*/ 80 h 88"/>
                  <a:gd name="T4" fmla="*/ 81 w 111"/>
                  <a:gd name="T5" fmla="*/ 85 h 88"/>
                  <a:gd name="T6" fmla="*/ 8 w 111"/>
                  <a:gd name="T7" fmla="*/ 48 h 88"/>
                  <a:gd name="T8" fmla="*/ 3 w 111"/>
                  <a:gd name="T9" fmla="*/ 34 h 88"/>
                  <a:gd name="T10" fmla="*/ 17 w 111"/>
                  <a:gd name="T11" fmla="*/ 7 h 88"/>
                  <a:gd name="T12" fmla="*/ 31 w 111"/>
                  <a:gd name="T13" fmla="*/ 2 h 88"/>
                  <a:gd name="T14" fmla="*/ 104 w 111"/>
                  <a:gd name="T15" fmla="*/ 39 h 88"/>
                  <a:gd name="T16" fmla="*/ 109 w 111"/>
                  <a:gd name="T17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09" y="53"/>
                    </a:moveTo>
                    <a:cubicBezTo>
                      <a:pt x="95" y="80"/>
                      <a:pt x="95" y="80"/>
                      <a:pt x="95" y="80"/>
                    </a:cubicBezTo>
                    <a:cubicBezTo>
                      <a:pt x="93" y="85"/>
                      <a:pt x="86" y="88"/>
                      <a:pt x="81" y="8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3" y="46"/>
                      <a:pt x="0" y="40"/>
                      <a:pt x="3" y="3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9" y="2"/>
                      <a:pt x="25" y="0"/>
                      <a:pt x="31" y="2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9" y="41"/>
                      <a:pt x="111" y="48"/>
                      <a:pt x="109" y="53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6" name="Freeform 500"/>
              <p:cNvSpPr>
                <a:spLocks/>
              </p:cNvSpPr>
              <p:nvPr/>
            </p:nvSpPr>
            <p:spPr bwMode="auto">
              <a:xfrm>
                <a:off x="3291" y="3152"/>
                <a:ext cx="89" cy="74"/>
              </a:xfrm>
              <a:custGeom>
                <a:avLst/>
                <a:gdLst>
                  <a:gd name="T0" fmla="*/ 89 w 89"/>
                  <a:gd name="T1" fmla="*/ 35 h 74"/>
                  <a:gd name="T2" fmla="*/ 70 w 89"/>
                  <a:gd name="T3" fmla="*/ 74 h 74"/>
                  <a:gd name="T4" fmla="*/ 0 w 89"/>
                  <a:gd name="T5" fmla="*/ 40 h 74"/>
                  <a:gd name="T6" fmla="*/ 19 w 89"/>
                  <a:gd name="T7" fmla="*/ 0 h 74"/>
                  <a:gd name="T8" fmla="*/ 89 w 89"/>
                  <a:gd name="T9" fmla="*/ 3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4">
                    <a:moveTo>
                      <a:pt x="89" y="35"/>
                    </a:moveTo>
                    <a:lnTo>
                      <a:pt x="70" y="74"/>
                    </a:lnTo>
                    <a:lnTo>
                      <a:pt x="0" y="40"/>
                    </a:lnTo>
                    <a:lnTo>
                      <a:pt x="19" y="0"/>
                    </a:lnTo>
                    <a:lnTo>
                      <a:pt x="89" y="3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7" name="Freeform 501"/>
              <p:cNvSpPr>
                <a:spLocks/>
              </p:cNvSpPr>
              <p:nvPr/>
            </p:nvSpPr>
            <p:spPr bwMode="auto">
              <a:xfrm>
                <a:off x="3370" y="3199"/>
                <a:ext cx="11" cy="20"/>
              </a:xfrm>
              <a:custGeom>
                <a:avLst/>
                <a:gdLst>
                  <a:gd name="T0" fmla="*/ 9 w 11"/>
                  <a:gd name="T1" fmla="*/ 1 h 20"/>
                  <a:gd name="T2" fmla="*/ 0 w 11"/>
                  <a:gd name="T3" fmla="*/ 19 h 20"/>
                  <a:gd name="T4" fmla="*/ 1 w 11"/>
                  <a:gd name="T5" fmla="*/ 20 h 20"/>
                  <a:gd name="T6" fmla="*/ 2 w 11"/>
                  <a:gd name="T7" fmla="*/ 20 h 20"/>
                  <a:gd name="T8" fmla="*/ 11 w 11"/>
                  <a:gd name="T9" fmla="*/ 2 h 20"/>
                  <a:gd name="T10" fmla="*/ 11 w 11"/>
                  <a:gd name="T11" fmla="*/ 1 h 20"/>
                  <a:gd name="T12" fmla="*/ 9 w 11"/>
                  <a:gd name="T13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0">
                    <a:moveTo>
                      <a:pt x="9" y="1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1" y="20"/>
                      <a:pt x="2" y="20"/>
                      <a:pt x="2" y="2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0" y="0"/>
                      <a:pt x="10" y="1"/>
                      <a:pt x="9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8" name="Freeform 502"/>
              <p:cNvSpPr>
                <a:spLocks/>
              </p:cNvSpPr>
              <p:nvPr/>
            </p:nvSpPr>
            <p:spPr bwMode="auto">
              <a:xfrm>
                <a:off x="3291" y="3187"/>
                <a:ext cx="89" cy="39"/>
              </a:xfrm>
              <a:custGeom>
                <a:avLst/>
                <a:gdLst>
                  <a:gd name="T0" fmla="*/ 89 w 89"/>
                  <a:gd name="T1" fmla="*/ 0 h 39"/>
                  <a:gd name="T2" fmla="*/ 0 w 89"/>
                  <a:gd name="T3" fmla="*/ 5 h 39"/>
                  <a:gd name="T4" fmla="*/ 70 w 89"/>
                  <a:gd name="T5" fmla="*/ 39 h 39"/>
                  <a:gd name="T6" fmla="*/ 89 w 8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39">
                    <a:moveTo>
                      <a:pt x="89" y="0"/>
                    </a:moveTo>
                    <a:lnTo>
                      <a:pt x="0" y="5"/>
                    </a:lnTo>
                    <a:lnTo>
                      <a:pt x="70" y="39"/>
                    </a:lnTo>
                    <a:lnTo>
                      <a:pt x="89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89" name="Freeform 503"/>
              <p:cNvSpPr>
                <a:spLocks/>
              </p:cNvSpPr>
              <p:nvPr/>
            </p:nvSpPr>
            <p:spPr bwMode="auto">
              <a:xfrm>
                <a:off x="3285" y="3152"/>
                <a:ext cx="18" cy="34"/>
              </a:xfrm>
              <a:custGeom>
                <a:avLst/>
                <a:gdLst>
                  <a:gd name="T0" fmla="*/ 15 w 18"/>
                  <a:gd name="T1" fmla="*/ 1 h 34"/>
                  <a:gd name="T2" fmla="*/ 0 w 18"/>
                  <a:gd name="T3" fmla="*/ 31 h 34"/>
                  <a:gd name="T4" fmla="*/ 1 w 18"/>
                  <a:gd name="T5" fmla="*/ 33 h 34"/>
                  <a:gd name="T6" fmla="*/ 3 w 18"/>
                  <a:gd name="T7" fmla="*/ 33 h 34"/>
                  <a:gd name="T8" fmla="*/ 18 w 18"/>
                  <a:gd name="T9" fmla="*/ 3 h 34"/>
                  <a:gd name="T10" fmla="*/ 17 w 18"/>
                  <a:gd name="T11" fmla="*/ 1 h 34"/>
                  <a:gd name="T12" fmla="*/ 15 w 18"/>
                  <a:gd name="T1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4">
                    <a:moveTo>
                      <a:pt x="15" y="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3"/>
                      <a:pt x="1" y="33"/>
                    </a:cubicBezTo>
                    <a:cubicBezTo>
                      <a:pt x="2" y="34"/>
                      <a:pt x="3" y="33"/>
                      <a:pt x="3" y="3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8" y="1"/>
                      <a:pt x="17" y="1"/>
                    </a:cubicBezTo>
                    <a:cubicBezTo>
                      <a:pt x="16" y="0"/>
                      <a:pt x="15" y="1"/>
                      <a:pt x="15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0" name="Freeform 504"/>
              <p:cNvSpPr>
                <a:spLocks/>
              </p:cNvSpPr>
              <p:nvPr/>
            </p:nvSpPr>
            <p:spPr bwMode="auto">
              <a:xfrm>
                <a:off x="3287" y="3162"/>
                <a:ext cx="14" cy="14"/>
              </a:xfrm>
              <a:custGeom>
                <a:avLst/>
                <a:gdLst>
                  <a:gd name="T0" fmla="*/ 12 w 14"/>
                  <a:gd name="T1" fmla="*/ 10 h 14"/>
                  <a:gd name="T2" fmla="*/ 4 w 14"/>
                  <a:gd name="T3" fmla="*/ 12 h 14"/>
                  <a:gd name="T4" fmla="*/ 2 w 14"/>
                  <a:gd name="T5" fmla="*/ 4 h 14"/>
                  <a:gd name="T6" fmla="*/ 10 w 14"/>
                  <a:gd name="T7" fmla="*/ 2 h 14"/>
                  <a:gd name="T8" fmla="*/ 12 w 14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2" y="10"/>
                    </a:moveTo>
                    <a:cubicBezTo>
                      <a:pt x="11" y="12"/>
                      <a:pt x="7" y="14"/>
                      <a:pt x="4" y="12"/>
                    </a:cubicBezTo>
                    <a:cubicBezTo>
                      <a:pt x="1" y="11"/>
                      <a:pt x="0" y="7"/>
                      <a:pt x="2" y="4"/>
                    </a:cubicBezTo>
                    <a:cubicBezTo>
                      <a:pt x="3" y="1"/>
                      <a:pt x="7" y="0"/>
                      <a:pt x="10" y="2"/>
                    </a:cubicBezTo>
                    <a:cubicBezTo>
                      <a:pt x="13" y="3"/>
                      <a:pt x="14" y="7"/>
                      <a:pt x="12" y="1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1" name="Freeform 505"/>
              <p:cNvSpPr>
                <a:spLocks/>
              </p:cNvSpPr>
              <p:nvPr/>
            </p:nvSpPr>
            <p:spPr bwMode="auto">
              <a:xfrm>
                <a:off x="3289" y="3164"/>
                <a:ext cx="10" cy="10"/>
              </a:xfrm>
              <a:custGeom>
                <a:avLst/>
                <a:gdLst>
                  <a:gd name="T0" fmla="*/ 9 w 10"/>
                  <a:gd name="T1" fmla="*/ 7 h 10"/>
                  <a:gd name="T2" fmla="*/ 3 w 10"/>
                  <a:gd name="T3" fmla="*/ 9 h 10"/>
                  <a:gd name="T4" fmla="*/ 1 w 10"/>
                  <a:gd name="T5" fmla="*/ 3 h 10"/>
                  <a:gd name="T6" fmla="*/ 7 w 10"/>
                  <a:gd name="T7" fmla="*/ 1 h 10"/>
                  <a:gd name="T8" fmla="*/ 9 w 10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9" y="7"/>
                    </a:moveTo>
                    <a:cubicBezTo>
                      <a:pt x="8" y="9"/>
                      <a:pt x="5" y="10"/>
                      <a:pt x="3" y="9"/>
                    </a:cubicBezTo>
                    <a:cubicBezTo>
                      <a:pt x="1" y="8"/>
                      <a:pt x="0" y="5"/>
                      <a:pt x="1" y="3"/>
                    </a:cubicBezTo>
                    <a:cubicBezTo>
                      <a:pt x="2" y="1"/>
                      <a:pt x="5" y="0"/>
                      <a:pt x="7" y="1"/>
                    </a:cubicBezTo>
                    <a:cubicBezTo>
                      <a:pt x="9" y="2"/>
                      <a:pt x="10" y="5"/>
                      <a:pt x="9" y="7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2" name="Freeform 506"/>
              <p:cNvSpPr>
                <a:spLocks/>
              </p:cNvSpPr>
              <p:nvPr/>
            </p:nvSpPr>
            <p:spPr bwMode="auto">
              <a:xfrm>
                <a:off x="3892" y="2899"/>
                <a:ext cx="262" cy="264"/>
              </a:xfrm>
              <a:custGeom>
                <a:avLst/>
                <a:gdLst>
                  <a:gd name="T0" fmla="*/ 0 w 262"/>
                  <a:gd name="T1" fmla="*/ 108 h 264"/>
                  <a:gd name="T2" fmla="*/ 111 w 262"/>
                  <a:gd name="T3" fmla="*/ 0 h 264"/>
                  <a:gd name="T4" fmla="*/ 262 w 262"/>
                  <a:gd name="T5" fmla="*/ 156 h 264"/>
                  <a:gd name="T6" fmla="*/ 153 w 262"/>
                  <a:gd name="T7" fmla="*/ 264 h 264"/>
                  <a:gd name="T8" fmla="*/ 0 w 262"/>
                  <a:gd name="T9" fmla="*/ 108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264">
                    <a:moveTo>
                      <a:pt x="0" y="108"/>
                    </a:moveTo>
                    <a:lnTo>
                      <a:pt x="111" y="0"/>
                    </a:lnTo>
                    <a:lnTo>
                      <a:pt x="262" y="156"/>
                    </a:lnTo>
                    <a:lnTo>
                      <a:pt x="153" y="264"/>
                    </a:lnTo>
                    <a:lnTo>
                      <a:pt x="0" y="10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3" name="Freeform 507"/>
              <p:cNvSpPr>
                <a:spLocks/>
              </p:cNvSpPr>
              <p:nvPr/>
            </p:nvSpPr>
            <p:spPr bwMode="auto">
              <a:xfrm>
                <a:off x="3937" y="2944"/>
                <a:ext cx="56" cy="55"/>
              </a:xfrm>
              <a:custGeom>
                <a:avLst/>
                <a:gdLst>
                  <a:gd name="T0" fmla="*/ 0 w 56"/>
                  <a:gd name="T1" fmla="*/ 52 h 55"/>
                  <a:gd name="T2" fmla="*/ 54 w 56"/>
                  <a:gd name="T3" fmla="*/ 0 h 55"/>
                  <a:gd name="T4" fmla="*/ 56 w 56"/>
                  <a:gd name="T5" fmla="*/ 3 h 55"/>
                  <a:gd name="T6" fmla="*/ 2 w 56"/>
                  <a:gd name="T7" fmla="*/ 55 h 55"/>
                  <a:gd name="T8" fmla="*/ 0 w 56"/>
                  <a:gd name="T9" fmla="*/ 5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5">
                    <a:moveTo>
                      <a:pt x="0" y="52"/>
                    </a:moveTo>
                    <a:lnTo>
                      <a:pt x="54" y="0"/>
                    </a:lnTo>
                    <a:lnTo>
                      <a:pt x="56" y="3"/>
                    </a:lnTo>
                    <a:lnTo>
                      <a:pt x="2" y="55"/>
                    </a:lnTo>
                    <a:lnTo>
                      <a:pt x="0" y="5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4" name="Freeform 508"/>
              <p:cNvSpPr>
                <a:spLocks/>
              </p:cNvSpPr>
              <p:nvPr/>
            </p:nvSpPr>
            <p:spPr bwMode="auto">
              <a:xfrm>
                <a:off x="3925" y="2934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2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2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5" name="Freeform 509"/>
              <p:cNvSpPr>
                <a:spLocks/>
              </p:cNvSpPr>
              <p:nvPr/>
            </p:nvSpPr>
            <p:spPr bwMode="auto">
              <a:xfrm>
                <a:off x="3930" y="2938"/>
                <a:ext cx="93" cy="90"/>
              </a:xfrm>
              <a:custGeom>
                <a:avLst/>
                <a:gdLst>
                  <a:gd name="T0" fmla="*/ 0 w 93"/>
                  <a:gd name="T1" fmla="*/ 88 h 90"/>
                  <a:gd name="T2" fmla="*/ 90 w 93"/>
                  <a:gd name="T3" fmla="*/ 0 h 90"/>
                  <a:gd name="T4" fmla="*/ 93 w 93"/>
                  <a:gd name="T5" fmla="*/ 3 h 90"/>
                  <a:gd name="T6" fmla="*/ 3 w 93"/>
                  <a:gd name="T7" fmla="*/ 90 h 90"/>
                  <a:gd name="T8" fmla="*/ 0 w 93"/>
                  <a:gd name="T9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8"/>
                    </a:moveTo>
                    <a:lnTo>
                      <a:pt x="90" y="0"/>
                    </a:lnTo>
                    <a:lnTo>
                      <a:pt x="93" y="3"/>
                    </a:lnTo>
                    <a:lnTo>
                      <a:pt x="3" y="90"/>
                    </a:lnTo>
                    <a:lnTo>
                      <a:pt x="0" y="8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6" name="Freeform 510"/>
              <p:cNvSpPr>
                <a:spLocks/>
              </p:cNvSpPr>
              <p:nvPr/>
            </p:nvSpPr>
            <p:spPr bwMode="auto">
              <a:xfrm>
                <a:off x="3935" y="2943"/>
                <a:ext cx="92" cy="90"/>
              </a:xfrm>
              <a:custGeom>
                <a:avLst/>
                <a:gdLst>
                  <a:gd name="T0" fmla="*/ 0 w 92"/>
                  <a:gd name="T1" fmla="*/ 87 h 90"/>
                  <a:gd name="T2" fmla="*/ 90 w 92"/>
                  <a:gd name="T3" fmla="*/ 0 h 90"/>
                  <a:gd name="T4" fmla="*/ 92 w 92"/>
                  <a:gd name="T5" fmla="*/ 3 h 90"/>
                  <a:gd name="T6" fmla="*/ 2 w 92"/>
                  <a:gd name="T7" fmla="*/ 90 h 90"/>
                  <a:gd name="T8" fmla="*/ 0 w 92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0">
                    <a:moveTo>
                      <a:pt x="0" y="87"/>
                    </a:moveTo>
                    <a:lnTo>
                      <a:pt x="90" y="0"/>
                    </a:lnTo>
                    <a:lnTo>
                      <a:pt x="92" y="3"/>
                    </a:lnTo>
                    <a:lnTo>
                      <a:pt x="2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7" name="Freeform 511"/>
              <p:cNvSpPr>
                <a:spLocks/>
              </p:cNvSpPr>
              <p:nvPr/>
            </p:nvSpPr>
            <p:spPr bwMode="auto">
              <a:xfrm>
                <a:off x="3939" y="2948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3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3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8" name="Freeform 512"/>
              <p:cNvSpPr>
                <a:spLocks/>
              </p:cNvSpPr>
              <p:nvPr/>
            </p:nvSpPr>
            <p:spPr bwMode="auto">
              <a:xfrm>
                <a:off x="3944" y="2953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2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2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699" name="Freeform 513"/>
              <p:cNvSpPr>
                <a:spLocks/>
              </p:cNvSpPr>
              <p:nvPr/>
            </p:nvSpPr>
            <p:spPr bwMode="auto">
              <a:xfrm>
                <a:off x="3949" y="2957"/>
                <a:ext cx="92" cy="90"/>
              </a:xfrm>
              <a:custGeom>
                <a:avLst/>
                <a:gdLst>
                  <a:gd name="T0" fmla="*/ 0 w 92"/>
                  <a:gd name="T1" fmla="*/ 88 h 90"/>
                  <a:gd name="T2" fmla="*/ 90 w 92"/>
                  <a:gd name="T3" fmla="*/ 0 h 90"/>
                  <a:gd name="T4" fmla="*/ 92 w 92"/>
                  <a:gd name="T5" fmla="*/ 3 h 90"/>
                  <a:gd name="T6" fmla="*/ 2 w 92"/>
                  <a:gd name="T7" fmla="*/ 90 h 90"/>
                  <a:gd name="T8" fmla="*/ 0 w 92"/>
                  <a:gd name="T9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0">
                    <a:moveTo>
                      <a:pt x="0" y="88"/>
                    </a:moveTo>
                    <a:lnTo>
                      <a:pt x="90" y="0"/>
                    </a:lnTo>
                    <a:lnTo>
                      <a:pt x="92" y="3"/>
                    </a:lnTo>
                    <a:lnTo>
                      <a:pt x="2" y="90"/>
                    </a:lnTo>
                    <a:lnTo>
                      <a:pt x="0" y="8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0" name="Freeform 514"/>
              <p:cNvSpPr>
                <a:spLocks/>
              </p:cNvSpPr>
              <p:nvPr/>
            </p:nvSpPr>
            <p:spPr bwMode="auto">
              <a:xfrm>
                <a:off x="3953" y="2962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3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3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1" name="Freeform 515"/>
              <p:cNvSpPr>
                <a:spLocks/>
              </p:cNvSpPr>
              <p:nvPr/>
            </p:nvSpPr>
            <p:spPr bwMode="auto">
              <a:xfrm>
                <a:off x="3958" y="2967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3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3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2" name="Freeform 516"/>
              <p:cNvSpPr>
                <a:spLocks/>
              </p:cNvSpPr>
              <p:nvPr/>
            </p:nvSpPr>
            <p:spPr bwMode="auto">
              <a:xfrm>
                <a:off x="3963" y="3015"/>
                <a:ext cx="48" cy="47"/>
              </a:xfrm>
              <a:custGeom>
                <a:avLst/>
                <a:gdLst>
                  <a:gd name="T0" fmla="*/ 0 w 48"/>
                  <a:gd name="T1" fmla="*/ 44 h 47"/>
                  <a:gd name="T2" fmla="*/ 45 w 48"/>
                  <a:gd name="T3" fmla="*/ 0 h 47"/>
                  <a:gd name="T4" fmla="*/ 48 w 48"/>
                  <a:gd name="T5" fmla="*/ 3 h 47"/>
                  <a:gd name="T6" fmla="*/ 2 w 48"/>
                  <a:gd name="T7" fmla="*/ 47 h 47"/>
                  <a:gd name="T8" fmla="*/ 0 w 48"/>
                  <a:gd name="T9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7">
                    <a:moveTo>
                      <a:pt x="0" y="44"/>
                    </a:moveTo>
                    <a:lnTo>
                      <a:pt x="45" y="0"/>
                    </a:lnTo>
                    <a:lnTo>
                      <a:pt x="48" y="3"/>
                    </a:lnTo>
                    <a:lnTo>
                      <a:pt x="2" y="47"/>
                    </a:lnTo>
                    <a:lnTo>
                      <a:pt x="0" y="4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3" name="Freeform 517"/>
              <p:cNvSpPr>
                <a:spLocks/>
              </p:cNvSpPr>
              <p:nvPr/>
            </p:nvSpPr>
            <p:spPr bwMode="auto">
              <a:xfrm>
                <a:off x="4049" y="2991"/>
                <a:ext cx="36" cy="36"/>
              </a:xfrm>
              <a:custGeom>
                <a:avLst/>
                <a:gdLst>
                  <a:gd name="T0" fmla="*/ 7 w 36"/>
                  <a:gd name="T1" fmla="*/ 7 h 36"/>
                  <a:gd name="T2" fmla="*/ 29 w 36"/>
                  <a:gd name="T3" fmla="*/ 7 h 36"/>
                  <a:gd name="T4" fmla="*/ 29 w 36"/>
                  <a:gd name="T5" fmla="*/ 30 h 36"/>
                  <a:gd name="T6" fmla="*/ 6 w 36"/>
                  <a:gd name="T7" fmla="*/ 29 h 36"/>
                  <a:gd name="T8" fmla="*/ 7 w 36"/>
                  <a:gd name="T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7" y="7"/>
                    </a:moveTo>
                    <a:cubicBezTo>
                      <a:pt x="13" y="0"/>
                      <a:pt x="23" y="0"/>
                      <a:pt x="29" y="7"/>
                    </a:cubicBezTo>
                    <a:cubicBezTo>
                      <a:pt x="36" y="13"/>
                      <a:pt x="36" y="23"/>
                      <a:pt x="29" y="30"/>
                    </a:cubicBezTo>
                    <a:cubicBezTo>
                      <a:pt x="23" y="36"/>
                      <a:pt x="13" y="36"/>
                      <a:pt x="6" y="29"/>
                    </a:cubicBezTo>
                    <a:cubicBezTo>
                      <a:pt x="0" y="23"/>
                      <a:pt x="0" y="13"/>
                      <a:pt x="7" y="7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4" name="Freeform 518"/>
              <p:cNvSpPr>
                <a:spLocks/>
              </p:cNvSpPr>
              <p:nvPr/>
            </p:nvSpPr>
            <p:spPr bwMode="auto">
              <a:xfrm>
                <a:off x="4062" y="3009"/>
                <a:ext cx="8" cy="17"/>
              </a:xfrm>
              <a:custGeom>
                <a:avLst/>
                <a:gdLst>
                  <a:gd name="T0" fmla="*/ 8 w 8"/>
                  <a:gd name="T1" fmla="*/ 16 h 17"/>
                  <a:gd name="T2" fmla="*/ 0 w 8"/>
                  <a:gd name="T3" fmla="*/ 16 h 17"/>
                  <a:gd name="T4" fmla="*/ 5 w 8"/>
                  <a:gd name="T5" fmla="*/ 0 h 17"/>
                  <a:gd name="T6" fmla="*/ 8 w 8"/>
                  <a:gd name="T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7">
                    <a:moveTo>
                      <a:pt x="8" y="16"/>
                    </a:moveTo>
                    <a:cubicBezTo>
                      <a:pt x="5" y="17"/>
                      <a:pt x="2" y="16"/>
                      <a:pt x="0" y="16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8" y="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5" name="Freeform 519"/>
              <p:cNvSpPr>
                <a:spLocks/>
              </p:cNvSpPr>
              <p:nvPr/>
            </p:nvSpPr>
            <p:spPr bwMode="auto">
              <a:xfrm>
                <a:off x="4050" y="3007"/>
                <a:ext cx="17" cy="18"/>
              </a:xfrm>
              <a:custGeom>
                <a:avLst/>
                <a:gdLst>
                  <a:gd name="T0" fmla="*/ 12 w 17"/>
                  <a:gd name="T1" fmla="*/ 18 h 18"/>
                  <a:gd name="T2" fmla="*/ 5 w 17"/>
                  <a:gd name="T3" fmla="*/ 13 h 18"/>
                  <a:gd name="T4" fmla="*/ 1 w 17"/>
                  <a:gd name="T5" fmla="*/ 0 h 18"/>
                  <a:gd name="T6" fmla="*/ 17 w 17"/>
                  <a:gd name="T7" fmla="*/ 2 h 18"/>
                  <a:gd name="T8" fmla="*/ 12 w 1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2" y="18"/>
                    </a:moveTo>
                    <a:cubicBezTo>
                      <a:pt x="9" y="17"/>
                      <a:pt x="7" y="15"/>
                      <a:pt x="5" y="13"/>
                    </a:cubicBezTo>
                    <a:cubicBezTo>
                      <a:pt x="2" y="10"/>
                      <a:pt x="0" y="5"/>
                      <a:pt x="1" y="0"/>
                    </a:cubicBezTo>
                    <a:cubicBezTo>
                      <a:pt x="17" y="2"/>
                      <a:pt x="17" y="2"/>
                      <a:pt x="17" y="2"/>
                    </a:cubicBezTo>
                    <a:lnTo>
                      <a:pt x="12" y="1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6" name="Freeform 520"/>
              <p:cNvSpPr>
                <a:spLocks/>
              </p:cNvSpPr>
              <p:nvPr/>
            </p:nvSpPr>
            <p:spPr bwMode="auto">
              <a:xfrm>
                <a:off x="4051" y="2998"/>
                <a:ext cx="16" cy="11"/>
              </a:xfrm>
              <a:custGeom>
                <a:avLst/>
                <a:gdLst>
                  <a:gd name="T0" fmla="*/ 0 w 16"/>
                  <a:gd name="T1" fmla="*/ 9 h 11"/>
                  <a:gd name="T2" fmla="*/ 5 w 16"/>
                  <a:gd name="T3" fmla="*/ 0 h 11"/>
                  <a:gd name="T4" fmla="*/ 16 w 16"/>
                  <a:gd name="T5" fmla="*/ 11 h 11"/>
                  <a:gd name="T6" fmla="*/ 0 w 16"/>
                  <a:gd name="T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0" y="9"/>
                    </a:moveTo>
                    <a:cubicBezTo>
                      <a:pt x="0" y="6"/>
                      <a:pt x="2" y="2"/>
                      <a:pt x="5" y="0"/>
                    </a:cubicBezTo>
                    <a:cubicBezTo>
                      <a:pt x="16" y="11"/>
                      <a:pt x="16" y="11"/>
                      <a:pt x="16" y="11"/>
                    </a:cubicBez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7" name="Freeform 521"/>
              <p:cNvSpPr>
                <a:spLocks/>
              </p:cNvSpPr>
              <p:nvPr/>
            </p:nvSpPr>
            <p:spPr bwMode="auto">
              <a:xfrm>
                <a:off x="4056" y="2993"/>
                <a:ext cx="11" cy="16"/>
              </a:xfrm>
              <a:custGeom>
                <a:avLst/>
                <a:gdLst>
                  <a:gd name="T0" fmla="*/ 0 w 11"/>
                  <a:gd name="T1" fmla="*/ 5 h 16"/>
                  <a:gd name="T2" fmla="*/ 11 w 11"/>
                  <a:gd name="T3" fmla="*/ 16 h 16"/>
                  <a:gd name="T4" fmla="*/ 11 w 11"/>
                  <a:gd name="T5" fmla="*/ 0 h 16"/>
                  <a:gd name="T6" fmla="*/ 0 w 11"/>
                  <a:gd name="T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0" y="5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3" y="1"/>
                      <a:pt x="0" y="5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8" name="Freeform 522"/>
              <p:cNvSpPr>
                <a:spLocks/>
              </p:cNvSpPr>
              <p:nvPr/>
            </p:nvSpPr>
            <p:spPr bwMode="auto">
              <a:xfrm>
                <a:off x="4003" y="3047"/>
                <a:ext cx="54" cy="53"/>
              </a:xfrm>
              <a:custGeom>
                <a:avLst/>
                <a:gdLst>
                  <a:gd name="T0" fmla="*/ 0 w 54"/>
                  <a:gd name="T1" fmla="*/ 52 h 53"/>
                  <a:gd name="T2" fmla="*/ 53 w 54"/>
                  <a:gd name="T3" fmla="*/ 0 h 53"/>
                  <a:gd name="T4" fmla="*/ 54 w 54"/>
                  <a:gd name="T5" fmla="*/ 1 h 53"/>
                  <a:gd name="T6" fmla="*/ 1 w 54"/>
                  <a:gd name="T7" fmla="*/ 53 h 53"/>
                  <a:gd name="T8" fmla="*/ 0 w 54"/>
                  <a:gd name="T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0" y="52"/>
                    </a:moveTo>
                    <a:lnTo>
                      <a:pt x="53" y="0"/>
                    </a:lnTo>
                    <a:lnTo>
                      <a:pt x="54" y="1"/>
                    </a:lnTo>
                    <a:lnTo>
                      <a:pt x="1" y="53"/>
                    </a:lnTo>
                    <a:lnTo>
                      <a:pt x="0" y="5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09" name="Freeform 523"/>
              <p:cNvSpPr>
                <a:spLocks/>
              </p:cNvSpPr>
              <p:nvPr/>
            </p:nvSpPr>
            <p:spPr bwMode="auto">
              <a:xfrm>
                <a:off x="3975" y="3061"/>
                <a:ext cx="37" cy="38"/>
              </a:xfrm>
              <a:custGeom>
                <a:avLst/>
                <a:gdLst>
                  <a:gd name="T0" fmla="*/ 0 w 37"/>
                  <a:gd name="T1" fmla="*/ 9 h 38"/>
                  <a:gd name="T2" fmla="*/ 9 w 37"/>
                  <a:gd name="T3" fmla="*/ 0 h 38"/>
                  <a:gd name="T4" fmla="*/ 37 w 37"/>
                  <a:gd name="T5" fmla="*/ 28 h 38"/>
                  <a:gd name="T6" fmla="*/ 28 w 37"/>
                  <a:gd name="T7" fmla="*/ 38 h 38"/>
                  <a:gd name="T8" fmla="*/ 0 w 37"/>
                  <a:gd name="T9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0" y="9"/>
                    </a:moveTo>
                    <a:lnTo>
                      <a:pt x="9" y="0"/>
                    </a:lnTo>
                    <a:lnTo>
                      <a:pt x="37" y="28"/>
                    </a:lnTo>
                    <a:lnTo>
                      <a:pt x="28" y="38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0" name="Freeform 524"/>
              <p:cNvSpPr>
                <a:spLocks/>
              </p:cNvSpPr>
              <p:nvPr/>
            </p:nvSpPr>
            <p:spPr bwMode="auto">
              <a:xfrm>
                <a:off x="3996" y="3061"/>
                <a:ext cx="27" cy="27"/>
              </a:xfrm>
              <a:custGeom>
                <a:avLst/>
                <a:gdLst>
                  <a:gd name="T0" fmla="*/ 0 w 27"/>
                  <a:gd name="T1" fmla="*/ 9 h 27"/>
                  <a:gd name="T2" fmla="*/ 10 w 27"/>
                  <a:gd name="T3" fmla="*/ 0 h 27"/>
                  <a:gd name="T4" fmla="*/ 27 w 27"/>
                  <a:gd name="T5" fmla="*/ 18 h 27"/>
                  <a:gd name="T6" fmla="*/ 17 w 27"/>
                  <a:gd name="T7" fmla="*/ 27 h 27"/>
                  <a:gd name="T8" fmla="*/ 0 w 27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0" y="9"/>
                    </a:moveTo>
                    <a:lnTo>
                      <a:pt x="10" y="0"/>
                    </a:lnTo>
                    <a:lnTo>
                      <a:pt x="27" y="18"/>
                    </a:lnTo>
                    <a:lnTo>
                      <a:pt x="17" y="27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1" name="Freeform 525"/>
              <p:cNvSpPr>
                <a:spLocks/>
              </p:cNvSpPr>
              <p:nvPr/>
            </p:nvSpPr>
            <p:spPr bwMode="auto">
              <a:xfrm>
                <a:off x="4013" y="3056"/>
                <a:ext cx="21" cy="21"/>
              </a:xfrm>
              <a:custGeom>
                <a:avLst/>
                <a:gdLst>
                  <a:gd name="T0" fmla="*/ 0 w 21"/>
                  <a:gd name="T1" fmla="*/ 10 h 21"/>
                  <a:gd name="T2" fmla="*/ 9 w 21"/>
                  <a:gd name="T3" fmla="*/ 0 h 21"/>
                  <a:gd name="T4" fmla="*/ 21 w 21"/>
                  <a:gd name="T5" fmla="*/ 12 h 21"/>
                  <a:gd name="T6" fmla="*/ 11 w 21"/>
                  <a:gd name="T7" fmla="*/ 21 h 21"/>
                  <a:gd name="T8" fmla="*/ 0 w 21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0" y="10"/>
                    </a:moveTo>
                    <a:lnTo>
                      <a:pt x="9" y="0"/>
                    </a:lnTo>
                    <a:lnTo>
                      <a:pt x="21" y="12"/>
                    </a:lnTo>
                    <a:lnTo>
                      <a:pt x="11" y="21"/>
                    </a:lnTo>
                    <a:lnTo>
                      <a:pt x="0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2" name="Freeform 526"/>
              <p:cNvSpPr>
                <a:spLocks/>
              </p:cNvSpPr>
              <p:nvPr/>
            </p:nvSpPr>
            <p:spPr bwMode="auto">
              <a:xfrm>
                <a:off x="4018" y="3040"/>
                <a:ext cx="27" cy="27"/>
              </a:xfrm>
              <a:custGeom>
                <a:avLst/>
                <a:gdLst>
                  <a:gd name="T0" fmla="*/ 0 w 27"/>
                  <a:gd name="T1" fmla="*/ 9 h 27"/>
                  <a:gd name="T2" fmla="*/ 10 w 27"/>
                  <a:gd name="T3" fmla="*/ 0 h 27"/>
                  <a:gd name="T4" fmla="*/ 27 w 27"/>
                  <a:gd name="T5" fmla="*/ 17 h 27"/>
                  <a:gd name="T6" fmla="*/ 17 w 27"/>
                  <a:gd name="T7" fmla="*/ 27 h 27"/>
                  <a:gd name="T8" fmla="*/ 0 w 27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0" y="9"/>
                    </a:moveTo>
                    <a:lnTo>
                      <a:pt x="10" y="0"/>
                    </a:lnTo>
                    <a:lnTo>
                      <a:pt x="27" y="17"/>
                    </a:lnTo>
                    <a:lnTo>
                      <a:pt x="17" y="27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3" name="Freeform 527"/>
              <p:cNvSpPr>
                <a:spLocks/>
              </p:cNvSpPr>
              <p:nvPr/>
            </p:nvSpPr>
            <p:spPr bwMode="auto">
              <a:xfrm>
                <a:off x="4034" y="3034"/>
                <a:ext cx="22" cy="22"/>
              </a:xfrm>
              <a:custGeom>
                <a:avLst/>
                <a:gdLst>
                  <a:gd name="T0" fmla="*/ 0 w 22"/>
                  <a:gd name="T1" fmla="*/ 10 h 22"/>
                  <a:gd name="T2" fmla="*/ 10 w 22"/>
                  <a:gd name="T3" fmla="*/ 0 h 22"/>
                  <a:gd name="T4" fmla="*/ 22 w 22"/>
                  <a:gd name="T5" fmla="*/ 13 h 22"/>
                  <a:gd name="T6" fmla="*/ 12 w 22"/>
                  <a:gd name="T7" fmla="*/ 22 h 22"/>
                  <a:gd name="T8" fmla="*/ 0 w 22"/>
                  <a:gd name="T9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0" y="10"/>
                    </a:moveTo>
                    <a:lnTo>
                      <a:pt x="10" y="0"/>
                    </a:lnTo>
                    <a:lnTo>
                      <a:pt x="22" y="13"/>
                    </a:lnTo>
                    <a:lnTo>
                      <a:pt x="12" y="22"/>
                    </a:lnTo>
                    <a:lnTo>
                      <a:pt x="0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4" name="Freeform 528"/>
              <p:cNvSpPr>
                <a:spLocks/>
              </p:cNvSpPr>
              <p:nvPr/>
            </p:nvSpPr>
            <p:spPr bwMode="auto">
              <a:xfrm>
                <a:off x="4069" y="3029"/>
                <a:ext cx="6" cy="6"/>
              </a:xfrm>
              <a:custGeom>
                <a:avLst/>
                <a:gdLst>
                  <a:gd name="T0" fmla="*/ 0 w 6"/>
                  <a:gd name="T1" fmla="*/ 4 h 6"/>
                  <a:gd name="T2" fmla="*/ 5 w 6"/>
                  <a:gd name="T3" fmla="*/ 0 h 6"/>
                  <a:gd name="T4" fmla="*/ 6 w 6"/>
                  <a:gd name="T5" fmla="*/ 1 h 6"/>
                  <a:gd name="T6" fmla="*/ 2 w 6"/>
                  <a:gd name="T7" fmla="*/ 6 h 6"/>
                  <a:gd name="T8" fmla="*/ 0 w 6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5" y="0"/>
                    </a:lnTo>
                    <a:lnTo>
                      <a:pt x="6" y="1"/>
                    </a:lnTo>
                    <a:lnTo>
                      <a:pt x="2" y="6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5" name="Freeform 529"/>
              <p:cNvSpPr>
                <a:spLocks/>
              </p:cNvSpPr>
              <p:nvPr/>
            </p:nvSpPr>
            <p:spPr bwMode="auto">
              <a:xfrm>
                <a:off x="4076" y="3013"/>
                <a:ext cx="16" cy="15"/>
              </a:xfrm>
              <a:custGeom>
                <a:avLst/>
                <a:gdLst>
                  <a:gd name="T0" fmla="*/ 0 w 16"/>
                  <a:gd name="T1" fmla="*/ 13 h 15"/>
                  <a:gd name="T2" fmla="*/ 14 w 16"/>
                  <a:gd name="T3" fmla="*/ 0 h 15"/>
                  <a:gd name="T4" fmla="*/ 16 w 16"/>
                  <a:gd name="T5" fmla="*/ 1 h 15"/>
                  <a:gd name="T6" fmla="*/ 2 w 16"/>
                  <a:gd name="T7" fmla="*/ 15 h 15"/>
                  <a:gd name="T8" fmla="*/ 0 w 16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13"/>
                    </a:moveTo>
                    <a:lnTo>
                      <a:pt x="14" y="0"/>
                    </a:lnTo>
                    <a:lnTo>
                      <a:pt x="16" y="1"/>
                    </a:lnTo>
                    <a:lnTo>
                      <a:pt x="2" y="15"/>
                    </a:lnTo>
                    <a:lnTo>
                      <a:pt x="0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6" name="Freeform 530"/>
              <p:cNvSpPr>
                <a:spLocks/>
              </p:cNvSpPr>
              <p:nvPr/>
            </p:nvSpPr>
            <p:spPr bwMode="auto">
              <a:xfrm>
                <a:off x="4008" y="3064"/>
                <a:ext cx="44" cy="43"/>
              </a:xfrm>
              <a:custGeom>
                <a:avLst/>
                <a:gdLst>
                  <a:gd name="T0" fmla="*/ 0 w 44"/>
                  <a:gd name="T1" fmla="*/ 40 h 43"/>
                  <a:gd name="T2" fmla="*/ 41 w 44"/>
                  <a:gd name="T3" fmla="*/ 0 h 43"/>
                  <a:gd name="T4" fmla="*/ 44 w 44"/>
                  <a:gd name="T5" fmla="*/ 3 h 43"/>
                  <a:gd name="T6" fmla="*/ 3 w 44"/>
                  <a:gd name="T7" fmla="*/ 43 h 43"/>
                  <a:gd name="T8" fmla="*/ 0 w 44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40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7" name="Freeform 531"/>
              <p:cNvSpPr>
                <a:spLocks/>
              </p:cNvSpPr>
              <p:nvPr/>
            </p:nvSpPr>
            <p:spPr bwMode="auto">
              <a:xfrm>
                <a:off x="4013" y="3069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1 w 43"/>
                  <a:gd name="T3" fmla="*/ 0 h 43"/>
                  <a:gd name="T4" fmla="*/ 43 w 43"/>
                  <a:gd name="T5" fmla="*/ 3 h 43"/>
                  <a:gd name="T6" fmla="*/ 2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2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8" name="Freeform 532"/>
              <p:cNvSpPr>
                <a:spLocks/>
              </p:cNvSpPr>
              <p:nvPr/>
            </p:nvSpPr>
            <p:spPr bwMode="auto">
              <a:xfrm>
                <a:off x="4017" y="3074"/>
                <a:ext cx="44" cy="42"/>
              </a:xfrm>
              <a:custGeom>
                <a:avLst/>
                <a:gdLst>
                  <a:gd name="T0" fmla="*/ 0 w 44"/>
                  <a:gd name="T1" fmla="*/ 40 h 42"/>
                  <a:gd name="T2" fmla="*/ 41 w 44"/>
                  <a:gd name="T3" fmla="*/ 0 h 42"/>
                  <a:gd name="T4" fmla="*/ 44 w 44"/>
                  <a:gd name="T5" fmla="*/ 2 h 42"/>
                  <a:gd name="T6" fmla="*/ 3 w 44"/>
                  <a:gd name="T7" fmla="*/ 42 h 42"/>
                  <a:gd name="T8" fmla="*/ 0 w 44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40"/>
                    </a:moveTo>
                    <a:lnTo>
                      <a:pt x="41" y="0"/>
                    </a:lnTo>
                    <a:lnTo>
                      <a:pt x="44" y="2"/>
                    </a:lnTo>
                    <a:lnTo>
                      <a:pt x="3" y="42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19" name="Freeform 533"/>
              <p:cNvSpPr>
                <a:spLocks/>
              </p:cNvSpPr>
              <p:nvPr/>
            </p:nvSpPr>
            <p:spPr bwMode="auto">
              <a:xfrm>
                <a:off x="4022" y="3078"/>
                <a:ext cx="44" cy="44"/>
              </a:xfrm>
              <a:custGeom>
                <a:avLst/>
                <a:gdLst>
                  <a:gd name="T0" fmla="*/ 0 w 44"/>
                  <a:gd name="T1" fmla="*/ 42 h 44"/>
                  <a:gd name="T2" fmla="*/ 41 w 44"/>
                  <a:gd name="T3" fmla="*/ 0 h 44"/>
                  <a:gd name="T4" fmla="*/ 44 w 44"/>
                  <a:gd name="T5" fmla="*/ 3 h 44"/>
                  <a:gd name="T6" fmla="*/ 3 w 44"/>
                  <a:gd name="T7" fmla="*/ 44 h 44"/>
                  <a:gd name="T8" fmla="*/ 0 w 44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42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4"/>
                    </a:lnTo>
                    <a:lnTo>
                      <a:pt x="0" y="4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0" name="Freeform 534"/>
              <p:cNvSpPr>
                <a:spLocks/>
              </p:cNvSpPr>
              <p:nvPr/>
            </p:nvSpPr>
            <p:spPr bwMode="auto">
              <a:xfrm>
                <a:off x="4027" y="3083"/>
                <a:ext cx="43" cy="44"/>
              </a:xfrm>
              <a:custGeom>
                <a:avLst/>
                <a:gdLst>
                  <a:gd name="T0" fmla="*/ 0 w 43"/>
                  <a:gd name="T1" fmla="*/ 41 h 44"/>
                  <a:gd name="T2" fmla="*/ 41 w 43"/>
                  <a:gd name="T3" fmla="*/ 0 h 44"/>
                  <a:gd name="T4" fmla="*/ 43 w 43"/>
                  <a:gd name="T5" fmla="*/ 3 h 44"/>
                  <a:gd name="T6" fmla="*/ 2 w 43"/>
                  <a:gd name="T7" fmla="*/ 44 h 44"/>
                  <a:gd name="T8" fmla="*/ 0 w 43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0" y="41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2" y="44"/>
                    </a:lnTo>
                    <a:lnTo>
                      <a:pt x="0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1" name="Freeform 535"/>
              <p:cNvSpPr>
                <a:spLocks/>
              </p:cNvSpPr>
              <p:nvPr/>
            </p:nvSpPr>
            <p:spPr bwMode="auto">
              <a:xfrm>
                <a:off x="4031" y="3088"/>
                <a:ext cx="44" cy="44"/>
              </a:xfrm>
              <a:custGeom>
                <a:avLst/>
                <a:gdLst>
                  <a:gd name="T0" fmla="*/ 0 w 44"/>
                  <a:gd name="T1" fmla="*/ 41 h 44"/>
                  <a:gd name="T2" fmla="*/ 41 w 44"/>
                  <a:gd name="T3" fmla="*/ 0 h 44"/>
                  <a:gd name="T4" fmla="*/ 44 w 44"/>
                  <a:gd name="T5" fmla="*/ 3 h 44"/>
                  <a:gd name="T6" fmla="*/ 3 w 44"/>
                  <a:gd name="T7" fmla="*/ 44 h 44"/>
                  <a:gd name="T8" fmla="*/ 0 w 44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41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4"/>
                    </a:lnTo>
                    <a:lnTo>
                      <a:pt x="0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2" name="Freeform 536"/>
              <p:cNvSpPr>
                <a:spLocks/>
              </p:cNvSpPr>
              <p:nvPr/>
            </p:nvSpPr>
            <p:spPr bwMode="auto">
              <a:xfrm>
                <a:off x="4036" y="3093"/>
                <a:ext cx="44" cy="44"/>
              </a:xfrm>
              <a:custGeom>
                <a:avLst/>
                <a:gdLst>
                  <a:gd name="T0" fmla="*/ 0 w 44"/>
                  <a:gd name="T1" fmla="*/ 41 h 44"/>
                  <a:gd name="T2" fmla="*/ 41 w 44"/>
                  <a:gd name="T3" fmla="*/ 0 h 44"/>
                  <a:gd name="T4" fmla="*/ 44 w 44"/>
                  <a:gd name="T5" fmla="*/ 2 h 44"/>
                  <a:gd name="T6" fmla="*/ 3 w 44"/>
                  <a:gd name="T7" fmla="*/ 44 h 44"/>
                  <a:gd name="T8" fmla="*/ 0 w 44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41"/>
                    </a:moveTo>
                    <a:lnTo>
                      <a:pt x="41" y="0"/>
                    </a:lnTo>
                    <a:lnTo>
                      <a:pt x="44" y="2"/>
                    </a:lnTo>
                    <a:lnTo>
                      <a:pt x="3" y="44"/>
                    </a:lnTo>
                    <a:lnTo>
                      <a:pt x="0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3" name="Freeform 537"/>
              <p:cNvSpPr>
                <a:spLocks/>
              </p:cNvSpPr>
              <p:nvPr/>
            </p:nvSpPr>
            <p:spPr bwMode="auto">
              <a:xfrm>
                <a:off x="4041" y="3118"/>
                <a:ext cx="23" cy="23"/>
              </a:xfrm>
              <a:custGeom>
                <a:avLst/>
                <a:gdLst>
                  <a:gd name="T0" fmla="*/ 0 w 23"/>
                  <a:gd name="T1" fmla="*/ 21 h 23"/>
                  <a:gd name="T2" fmla="*/ 20 w 23"/>
                  <a:gd name="T3" fmla="*/ 0 h 23"/>
                  <a:gd name="T4" fmla="*/ 23 w 23"/>
                  <a:gd name="T5" fmla="*/ 3 h 23"/>
                  <a:gd name="T6" fmla="*/ 2 w 23"/>
                  <a:gd name="T7" fmla="*/ 23 h 23"/>
                  <a:gd name="T8" fmla="*/ 0 w 23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1"/>
                    </a:moveTo>
                    <a:lnTo>
                      <a:pt x="20" y="0"/>
                    </a:lnTo>
                    <a:lnTo>
                      <a:pt x="23" y="3"/>
                    </a:lnTo>
                    <a:lnTo>
                      <a:pt x="2" y="23"/>
                    </a:lnTo>
                    <a:lnTo>
                      <a:pt x="0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4" name="Freeform 538"/>
              <p:cNvSpPr>
                <a:spLocks/>
              </p:cNvSpPr>
              <p:nvPr/>
            </p:nvSpPr>
            <p:spPr bwMode="auto">
              <a:xfrm>
                <a:off x="4056" y="3017"/>
                <a:ext cx="44" cy="43"/>
              </a:xfrm>
              <a:custGeom>
                <a:avLst/>
                <a:gdLst>
                  <a:gd name="T0" fmla="*/ 0 w 44"/>
                  <a:gd name="T1" fmla="*/ 40 h 43"/>
                  <a:gd name="T2" fmla="*/ 41 w 44"/>
                  <a:gd name="T3" fmla="*/ 0 h 43"/>
                  <a:gd name="T4" fmla="*/ 44 w 44"/>
                  <a:gd name="T5" fmla="*/ 3 h 43"/>
                  <a:gd name="T6" fmla="*/ 3 w 44"/>
                  <a:gd name="T7" fmla="*/ 43 h 43"/>
                  <a:gd name="T8" fmla="*/ 0 w 44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40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5" name="Freeform 539"/>
              <p:cNvSpPr>
                <a:spLocks/>
              </p:cNvSpPr>
              <p:nvPr/>
            </p:nvSpPr>
            <p:spPr bwMode="auto">
              <a:xfrm>
                <a:off x="4061" y="3022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1 w 43"/>
                  <a:gd name="T3" fmla="*/ 0 h 43"/>
                  <a:gd name="T4" fmla="*/ 43 w 43"/>
                  <a:gd name="T5" fmla="*/ 3 h 43"/>
                  <a:gd name="T6" fmla="*/ 3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6" name="Freeform 540"/>
              <p:cNvSpPr>
                <a:spLocks/>
              </p:cNvSpPr>
              <p:nvPr/>
            </p:nvSpPr>
            <p:spPr bwMode="auto">
              <a:xfrm>
                <a:off x="4066" y="3027"/>
                <a:ext cx="43" cy="42"/>
              </a:xfrm>
              <a:custGeom>
                <a:avLst/>
                <a:gdLst>
                  <a:gd name="T0" fmla="*/ 0 w 43"/>
                  <a:gd name="T1" fmla="*/ 40 h 42"/>
                  <a:gd name="T2" fmla="*/ 40 w 43"/>
                  <a:gd name="T3" fmla="*/ 0 h 42"/>
                  <a:gd name="T4" fmla="*/ 43 w 43"/>
                  <a:gd name="T5" fmla="*/ 2 h 42"/>
                  <a:gd name="T6" fmla="*/ 2 w 43"/>
                  <a:gd name="T7" fmla="*/ 42 h 42"/>
                  <a:gd name="T8" fmla="*/ 0 w 43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0" y="40"/>
                    </a:moveTo>
                    <a:lnTo>
                      <a:pt x="40" y="0"/>
                    </a:lnTo>
                    <a:lnTo>
                      <a:pt x="43" y="2"/>
                    </a:lnTo>
                    <a:lnTo>
                      <a:pt x="2" y="42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7" name="Freeform 541"/>
              <p:cNvSpPr>
                <a:spLocks/>
              </p:cNvSpPr>
              <p:nvPr/>
            </p:nvSpPr>
            <p:spPr bwMode="auto">
              <a:xfrm>
                <a:off x="4070" y="3031"/>
                <a:ext cx="44" cy="43"/>
              </a:xfrm>
              <a:custGeom>
                <a:avLst/>
                <a:gdLst>
                  <a:gd name="T0" fmla="*/ 0 w 44"/>
                  <a:gd name="T1" fmla="*/ 40 h 43"/>
                  <a:gd name="T2" fmla="*/ 41 w 44"/>
                  <a:gd name="T3" fmla="*/ 0 h 43"/>
                  <a:gd name="T4" fmla="*/ 44 w 44"/>
                  <a:gd name="T5" fmla="*/ 3 h 43"/>
                  <a:gd name="T6" fmla="*/ 3 w 44"/>
                  <a:gd name="T7" fmla="*/ 43 h 43"/>
                  <a:gd name="T8" fmla="*/ 0 w 44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40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8" name="Freeform 542"/>
              <p:cNvSpPr>
                <a:spLocks/>
              </p:cNvSpPr>
              <p:nvPr/>
            </p:nvSpPr>
            <p:spPr bwMode="auto">
              <a:xfrm>
                <a:off x="4075" y="3036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1 w 43"/>
                  <a:gd name="T3" fmla="*/ 0 h 43"/>
                  <a:gd name="T4" fmla="*/ 43 w 43"/>
                  <a:gd name="T5" fmla="*/ 3 h 43"/>
                  <a:gd name="T6" fmla="*/ 3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29" name="Freeform 543"/>
              <p:cNvSpPr>
                <a:spLocks/>
              </p:cNvSpPr>
              <p:nvPr/>
            </p:nvSpPr>
            <p:spPr bwMode="auto">
              <a:xfrm>
                <a:off x="4080" y="3041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0 w 43"/>
                  <a:gd name="T3" fmla="*/ 0 h 43"/>
                  <a:gd name="T4" fmla="*/ 43 w 43"/>
                  <a:gd name="T5" fmla="*/ 3 h 43"/>
                  <a:gd name="T6" fmla="*/ 2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0" y="0"/>
                    </a:lnTo>
                    <a:lnTo>
                      <a:pt x="43" y="3"/>
                    </a:lnTo>
                    <a:lnTo>
                      <a:pt x="2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0" name="Freeform 544"/>
              <p:cNvSpPr>
                <a:spLocks/>
              </p:cNvSpPr>
              <p:nvPr/>
            </p:nvSpPr>
            <p:spPr bwMode="auto">
              <a:xfrm>
                <a:off x="4084" y="3046"/>
                <a:ext cx="44" cy="42"/>
              </a:xfrm>
              <a:custGeom>
                <a:avLst/>
                <a:gdLst>
                  <a:gd name="T0" fmla="*/ 0 w 44"/>
                  <a:gd name="T1" fmla="*/ 40 h 42"/>
                  <a:gd name="T2" fmla="*/ 41 w 44"/>
                  <a:gd name="T3" fmla="*/ 0 h 42"/>
                  <a:gd name="T4" fmla="*/ 44 w 44"/>
                  <a:gd name="T5" fmla="*/ 2 h 42"/>
                  <a:gd name="T6" fmla="*/ 3 w 44"/>
                  <a:gd name="T7" fmla="*/ 42 h 42"/>
                  <a:gd name="T8" fmla="*/ 0 w 44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40"/>
                    </a:moveTo>
                    <a:lnTo>
                      <a:pt x="41" y="0"/>
                    </a:lnTo>
                    <a:lnTo>
                      <a:pt x="44" y="2"/>
                    </a:lnTo>
                    <a:lnTo>
                      <a:pt x="3" y="42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1" name="Freeform 545"/>
              <p:cNvSpPr>
                <a:spLocks/>
              </p:cNvSpPr>
              <p:nvPr/>
            </p:nvSpPr>
            <p:spPr bwMode="auto">
              <a:xfrm>
                <a:off x="4089" y="3062"/>
                <a:ext cx="31" cy="31"/>
              </a:xfrm>
              <a:custGeom>
                <a:avLst/>
                <a:gdLst>
                  <a:gd name="T0" fmla="*/ 0 w 31"/>
                  <a:gd name="T1" fmla="*/ 28 h 31"/>
                  <a:gd name="T2" fmla="*/ 29 w 31"/>
                  <a:gd name="T3" fmla="*/ 0 h 31"/>
                  <a:gd name="T4" fmla="*/ 31 w 31"/>
                  <a:gd name="T5" fmla="*/ 3 h 31"/>
                  <a:gd name="T6" fmla="*/ 3 w 31"/>
                  <a:gd name="T7" fmla="*/ 31 h 31"/>
                  <a:gd name="T8" fmla="*/ 0 w 31"/>
                  <a:gd name="T9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0" y="28"/>
                    </a:moveTo>
                    <a:lnTo>
                      <a:pt x="29" y="0"/>
                    </a:lnTo>
                    <a:lnTo>
                      <a:pt x="31" y="3"/>
                    </a:lnTo>
                    <a:lnTo>
                      <a:pt x="3" y="31"/>
                    </a:lnTo>
                    <a:lnTo>
                      <a:pt x="0" y="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2" name="Freeform 546"/>
              <p:cNvSpPr>
                <a:spLocks/>
              </p:cNvSpPr>
              <p:nvPr/>
            </p:nvSpPr>
            <p:spPr bwMode="auto">
              <a:xfrm>
                <a:off x="3858" y="2901"/>
                <a:ext cx="261" cy="263"/>
              </a:xfrm>
              <a:custGeom>
                <a:avLst/>
                <a:gdLst>
                  <a:gd name="T0" fmla="*/ 0 w 261"/>
                  <a:gd name="T1" fmla="*/ 108 h 263"/>
                  <a:gd name="T2" fmla="*/ 109 w 261"/>
                  <a:gd name="T3" fmla="*/ 0 h 263"/>
                  <a:gd name="T4" fmla="*/ 261 w 261"/>
                  <a:gd name="T5" fmla="*/ 155 h 263"/>
                  <a:gd name="T6" fmla="*/ 152 w 261"/>
                  <a:gd name="T7" fmla="*/ 263 h 263"/>
                  <a:gd name="T8" fmla="*/ 0 w 261"/>
                  <a:gd name="T9" fmla="*/ 108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263">
                    <a:moveTo>
                      <a:pt x="0" y="108"/>
                    </a:moveTo>
                    <a:lnTo>
                      <a:pt x="109" y="0"/>
                    </a:lnTo>
                    <a:lnTo>
                      <a:pt x="261" y="155"/>
                    </a:lnTo>
                    <a:lnTo>
                      <a:pt x="152" y="263"/>
                    </a:lnTo>
                    <a:lnTo>
                      <a:pt x="0" y="10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3" name="Freeform 547"/>
              <p:cNvSpPr>
                <a:spLocks/>
              </p:cNvSpPr>
              <p:nvPr/>
            </p:nvSpPr>
            <p:spPr bwMode="auto">
              <a:xfrm>
                <a:off x="3902" y="2946"/>
                <a:ext cx="56" cy="55"/>
              </a:xfrm>
              <a:custGeom>
                <a:avLst/>
                <a:gdLst>
                  <a:gd name="T0" fmla="*/ 0 w 56"/>
                  <a:gd name="T1" fmla="*/ 52 h 55"/>
                  <a:gd name="T2" fmla="*/ 53 w 56"/>
                  <a:gd name="T3" fmla="*/ 0 h 55"/>
                  <a:gd name="T4" fmla="*/ 56 w 56"/>
                  <a:gd name="T5" fmla="*/ 3 h 55"/>
                  <a:gd name="T6" fmla="*/ 3 w 56"/>
                  <a:gd name="T7" fmla="*/ 55 h 55"/>
                  <a:gd name="T8" fmla="*/ 0 w 56"/>
                  <a:gd name="T9" fmla="*/ 5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5">
                    <a:moveTo>
                      <a:pt x="0" y="52"/>
                    </a:moveTo>
                    <a:lnTo>
                      <a:pt x="53" y="0"/>
                    </a:lnTo>
                    <a:lnTo>
                      <a:pt x="56" y="3"/>
                    </a:lnTo>
                    <a:lnTo>
                      <a:pt x="3" y="55"/>
                    </a:lnTo>
                    <a:lnTo>
                      <a:pt x="0" y="5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4" name="Freeform 548"/>
              <p:cNvSpPr>
                <a:spLocks/>
              </p:cNvSpPr>
              <p:nvPr/>
            </p:nvSpPr>
            <p:spPr bwMode="auto">
              <a:xfrm>
                <a:off x="3891" y="2935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3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3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5" name="Freeform 549"/>
              <p:cNvSpPr>
                <a:spLocks/>
              </p:cNvSpPr>
              <p:nvPr/>
            </p:nvSpPr>
            <p:spPr bwMode="auto">
              <a:xfrm>
                <a:off x="3896" y="2940"/>
                <a:ext cx="92" cy="90"/>
              </a:xfrm>
              <a:custGeom>
                <a:avLst/>
                <a:gdLst>
                  <a:gd name="T0" fmla="*/ 0 w 92"/>
                  <a:gd name="T1" fmla="*/ 87 h 90"/>
                  <a:gd name="T2" fmla="*/ 90 w 92"/>
                  <a:gd name="T3" fmla="*/ 0 h 90"/>
                  <a:gd name="T4" fmla="*/ 92 w 92"/>
                  <a:gd name="T5" fmla="*/ 3 h 90"/>
                  <a:gd name="T6" fmla="*/ 2 w 92"/>
                  <a:gd name="T7" fmla="*/ 90 h 90"/>
                  <a:gd name="T8" fmla="*/ 0 w 92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0">
                    <a:moveTo>
                      <a:pt x="0" y="87"/>
                    </a:moveTo>
                    <a:lnTo>
                      <a:pt x="90" y="0"/>
                    </a:lnTo>
                    <a:lnTo>
                      <a:pt x="92" y="3"/>
                    </a:lnTo>
                    <a:lnTo>
                      <a:pt x="2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6" name="Freeform 550"/>
              <p:cNvSpPr>
                <a:spLocks/>
              </p:cNvSpPr>
              <p:nvPr/>
            </p:nvSpPr>
            <p:spPr bwMode="auto">
              <a:xfrm>
                <a:off x="3900" y="2945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2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2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7" name="Freeform 551"/>
              <p:cNvSpPr>
                <a:spLocks/>
              </p:cNvSpPr>
              <p:nvPr/>
            </p:nvSpPr>
            <p:spPr bwMode="auto">
              <a:xfrm>
                <a:off x="3905" y="2949"/>
                <a:ext cx="93" cy="90"/>
              </a:xfrm>
              <a:custGeom>
                <a:avLst/>
                <a:gdLst>
                  <a:gd name="T0" fmla="*/ 0 w 93"/>
                  <a:gd name="T1" fmla="*/ 88 h 90"/>
                  <a:gd name="T2" fmla="*/ 90 w 93"/>
                  <a:gd name="T3" fmla="*/ 0 h 90"/>
                  <a:gd name="T4" fmla="*/ 93 w 93"/>
                  <a:gd name="T5" fmla="*/ 3 h 90"/>
                  <a:gd name="T6" fmla="*/ 3 w 93"/>
                  <a:gd name="T7" fmla="*/ 90 h 90"/>
                  <a:gd name="T8" fmla="*/ 0 w 93"/>
                  <a:gd name="T9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8"/>
                    </a:moveTo>
                    <a:lnTo>
                      <a:pt x="90" y="0"/>
                    </a:lnTo>
                    <a:lnTo>
                      <a:pt x="93" y="3"/>
                    </a:lnTo>
                    <a:lnTo>
                      <a:pt x="3" y="90"/>
                    </a:lnTo>
                    <a:lnTo>
                      <a:pt x="0" y="8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8" name="Freeform 552"/>
              <p:cNvSpPr>
                <a:spLocks/>
              </p:cNvSpPr>
              <p:nvPr/>
            </p:nvSpPr>
            <p:spPr bwMode="auto">
              <a:xfrm>
                <a:off x="3910" y="2954"/>
                <a:ext cx="92" cy="90"/>
              </a:xfrm>
              <a:custGeom>
                <a:avLst/>
                <a:gdLst>
                  <a:gd name="T0" fmla="*/ 0 w 92"/>
                  <a:gd name="T1" fmla="*/ 87 h 90"/>
                  <a:gd name="T2" fmla="*/ 90 w 92"/>
                  <a:gd name="T3" fmla="*/ 0 h 90"/>
                  <a:gd name="T4" fmla="*/ 92 w 92"/>
                  <a:gd name="T5" fmla="*/ 3 h 90"/>
                  <a:gd name="T6" fmla="*/ 2 w 92"/>
                  <a:gd name="T7" fmla="*/ 90 h 90"/>
                  <a:gd name="T8" fmla="*/ 0 w 92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0">
                    <a:moveTo>
                      <a:pt x="0" y="87"/>
                    </a:moveTo>
                    <a:lnTo>
                      <a:pt x="90" y="0"/>
                    </a:lnTo>
                    <a:lnTo>
                      <a:pt x="92" y="3"/>
                    </a:lnTo>
                    <a:lnTo>
                      <a:pt x="2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39" name="Freeform 553"/>
              <p:cNvSpPr>
                <a:spLocks/>
              </p:cNvSpPr>
              <p:nvPr/>
            </p:nvSpPr>
            <p:spPr bwMode="auto">
              <a:xfrm>
                <a:off x="3914" y="2959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3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3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0" name="Freeform 554"/>
              <p:cNvSpPr>
                <a:spLocks/>
              </p:cNvSpPr>
              <p:nvPr/>
            </p:nvSpPr>
            <p:spPr bwMode="auto">
              <a:xfrm>
                <a:off x="3919" y="2964"/>
                <a:ext cx="93" cy="90"/>
              </a:xfrm>
              <a:custGeom>
                <a:avLst/>
                <a:gdLst>
                  <a:gd name="T0" fmla="*/ 0 w 93"/>
                  <a:gd name="T1" fmla="*/ 87 h 90"/>
                  <a:gd name="T2" fmla="*/ 90 w 93"/>
                  <a:gd name="T3" fmla="*/ 0 h 90"/>
                  <a:gd name="T4" fmla="*/ 93 w 93"/>
                  <a:gd name="T5" fmla="*/ 2 h 90"/>
                  <a:gd name="T6" fmla="*/ 3 w 93"/>
                  <a:gd name="T7" fmla="*/ 90 h 90"/>
                  <a:gd name="T8" fmla="*/ 0 w 93"/>
                  <a:gd name="T9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0">
                    <a:moveTo>
                      <a:pt x="0" y="87"/>
                    </a:moveTo>
                    <a:lnTo>
                      <a:pt x="90" y="0"/>
                    </a:lnTo>
                    <a:lnTo>
                      <a:pt x="93" y="2"/>
                    </a:lnTo>
                    <a:lnTo>
                      <a:pt x="3" y="90"/>
                    </a:lnTo>
                    <a:lnTo>
                      <a:pt x="0" y="8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1" name="Freeform 555"/>
              <p:cNvSpPr>
                <a:spLocks/>
              </p:cNvSpPr>
              <p:nvPr/>
            </p:nvSpPr>
            <p:spPr bwMode="auto">
              <a:xfrm>
                <a:off x="3924" y="2968"/>
                <a:ext cx="92" cy="90"/>
              </a:xfrm>
              <a:custGeom>
                <a:avLst/>
                <a:gdLst>
                  <a:gd name="T0" fmla="*/ 0 w 92"/>
                  <a:gd name="T1" fmla="*/ 88 h 90"/>
                  <a:gd name="T2" fmla="*/ 90 w 92"/>
                  <a:gd name="T3" fmla="*/ 0 h 90"/>
                  <a:gd name="T4" fmla="*/ 92 w 92"/>
                  <a:gd name="T5" fmla="*/ 3 h 90"/>
                  <a:gd name="T6" fmla="*/ 2 w 92"/>
                  <a:gd name="T7" fmla="*/ 90 h 90"/>
                  <a:gd name="T8" fmla="*/ 0 w 92"/>
                  <a:gd name="T9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0">
                    <a:moveTo>
                      <a:pt x="0" y="88"/>
                    </a:moveTo>
                    <a:lnTo>
                      <a:pt x="90" y="0"/>
                    </a:lnTo>
                    <a:lnTo>
                      <a:pt x="92" y="3"/>
                    </a:lnTo>
                    <a:lnTo>
                      <a:pt x="2" y="90"/>
                    </a:lnTo>
                    <a:lnTo>
                      <a:pt x="0" y="8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2" name="Freeform 556"/>
              <p:cNvSpPr>
                <a:spLocks/>
              </p:cNvSpPr>
              <p:nvPr/>
            </p:nvSpPr>
            <p:spPr bwMode="auto">
              <a:xfrm>
                <a:off x="3928" y="3017"/>
                <a:ext cx="48" cy="46"/>
              </a:xfrm>
              <a:custGeom>
                <a:avLst/>
                <a:gdLst>
                  <a:gd name="T0" fmla="*/ 0 w 48"/>
                  <a:gd name="T1" fmla="*/ 43 h 46"/>
                  <a:gd name="T2" fmla="*/ 46 w 48"/>
                  <a:gd name="T3" fmla="*/ 0 h 46"/>
                  <a:gd name="T4" fmla="*/ 48 w 48"/>
                  <a:gd name="T5" fmla="*/ 3 h 46"/>
                  <a:gd name="T6" fmla="*/ 3 w 48"/>
                  <a:gd name="T7" fmla="*/ 46 h 46"/>
                  <a:gd name="T8" fmla="*/ 0 w 48"/>
                  <a:gd name="T9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6">
                    <a:moveTo>
                      <a:pt x="0" y="43"/>
                    </a:moveTo>
                    <a:lnTo>
                      <a:pt x="46" y="0"/>
                    </a:lnTo>
                    <a:lnTo>
                      <a:pt x="48" y="3"/>
                    </a:lnTo>
                    <a:lnTo>
                      <a:pt x="3" y="46"/>
                    </a:lnTo>
                    <a:lnTo>
                      <a:pt x="0" y="4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3" name="Freeform 557"/>
              <p:cNvSpPr>
                <a:spLocks/>
              </p:cNvSpPr>
              <p:nvPr/>
            </p:nvSpPr>
            <p:spPr bwMode="auto">
              <a:xfrm>
                <a:off x="4015" y="2993"/>
                <a:ext cx="35" cy="36"/>
              </a:xfrm>
              <a:custGeom>
                <a:avLst/>
                <a:gdLst>
                  <a:gd name="T0" fmla="*/ 6 w 35"/>
                  <a:gd name="T1" fmla="*/ 6 h 36"/>
                  <a:gd name="T2" fmla="*/ 29 w 35"/>
                  <a:gd name="T3" fmla="*/ 6 h 36"/>
                  <a:gd name="T4" fmla="*/ 29 w 35"/>
                  <a:gd name="T5" fmla="*/ 29 h 36"/>
                  <a:gd name="T6" fmla="*/ 6 w 35"/>
                  <a:gd name="T7" fmla="*/ 29 h 36"/>
                  <a:gd name="T8" fmla="*/ 6 w 35"/>
                  <a:gd name="T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6">
                    <a:moveTo>
                      <a:pt x="6" y="6"/>
                    </a:moveTo>
                    <a:cubicBezTo>
                      <a:pt x="13" y="0"/>
                      <a:pt x="23" y="0"/>
                      <a:pt x="29" y="6"/>
                    </a:cubicBezTo>
                    <a:cubicBezTo>
                      <a:pt x="35" y="13"/>
                      <a:pt x="35" y="23"/>
                      <a:pt x="29" y="29"/>
                    </a:cubicBezTo>
                    <a:cubicBezTo>
                      <a:pt x="22" y="36"/>
                      <a:pt x="12" y="35"/>
                      <a:pt x="6" y="29"/>
                    </a:cubicBezTo>
                    <a:cubicBezTo>
                      <a:pt x="0" y="23"/>
                      <a:pt x="0" y="12"/>
                      <a:pt x="6" y="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4" name="Freeform 558"/>
              <p:cNvSpPr>
                <a:spLocks/>
              </p:cNvSpPr>
              <p:nvPr/>
            </p:nvSpPr>
            <p:spPr bwMode="auto">
              <a:xfrm>
                <a:off x="4027" y="3011"/>
                <a:ext cx="9" cy="16"/>
              </a:xfrm>
              <a:custGeom>
                <a:avLst/>
                <a:gdLst>
                  <a:gd name="T0" fmla="*/ 9 w 9"/>
                  <a:gd name="T1" fmla="*/ 16 h 16"/>
                  <a:gd name="T2" fmla="*/ 0 w 9"/>
                  <a:gd name="T3" fmla="*/ 15 h 16"/>
                  <a:gd name="T4" fmla="*/ 6 w 9"/>
                  <a:gd name="T5" fmla="*/ 0 h 16"/>
                  <a:gd name="T6" fmla="*/ 9 w 9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6">
                    <a:moveTo>
                      <a:pt x="9" y="16"/>
                    </a:moveTo>
                    <a:cubicBezTo>
                      <a:pt x="6" y="16"/>
                      <a:pt x="3" y="16"/>
                      <a:pt x="0" y="15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9" y="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5" name="Freeform 559"/>
              <p:cNvSpPr>
                <a:spLocks/>
              </p:cNvSpPr>
              <p:nvPr/>
            </p:nvSpPr>
            <p:spPr bwMode="auto">
              <a:xfrm>
                <a:off x="4016" y="3009"/>
                <a:ext cx="17" cy="17"/>
              </a:xfrm>
              <a:custGeom>
                <a:avLst/>
                <a:gdLst>
                  <a:gd name="T0" fmla="*/ 11 w 17"/>
                  <a:gd name="T1" fmla="*/ 17 h 17"/>
                  <a:gd name="T2" fmla="*/ 5 w 17"/>
                  <a:gd name="T3" fmla="*/ 13 h 17"/>
                  <a:gd name="T4" fmla="*/ 1 w 17"/>
                  <a:gd name="T5" fmla="*/ 0 h 17"/>
                  <a:gd name="T6" fmla="*/ 17 w 17"/>
                  <a:gd name="T7" fmla="*/ 2 h 17"/>
                  <a:gd name="T8" fmla="*/ 11 w 1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17"/>
                    </a:moveTo>
                    <a:cubicBezTo>
                      <a:pt x="9" y="16"/>
                      <a:pt x="7" y="15"/>
                      <a:pt x="5" y="13"/>
                    </a:cubicBezTo>
                    <a:cubicBezTo>
                      <a:pt x="1" y="9"/>
                      <a:pt x="0" y="4"/>
                      <a:pt x="1" y="0"/>
                    </a:cubicBezTo>
                    <a:cubicBezTo>
                      <a:pt x="17" y="2"/>
                      <a:pt x="17" y="2"/>
                      <a:pt x="17" y="2"/>
                    </a:cubicBezTo>
                    <a:lnTo>
                      <a:pt x="11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6" name="Freeform 560"/>
              <p:cNvSpPr>
                <a:spLocks/>
              </p:cNvSpPr>
              <p:nvPr/>
            </p:nvSpPr>
            <p:spPr bwMode="auto">
              <a:xfrm>
                <a:off x="4017" y="2999"/>
                <a:ext cx="16" cy="12"/>
              </a:xfrm>
              <a:custGeom>
                <a:avLst/>
                <a:gdLst>
                  <a:gd name="T0" fmla="*/ 0 w 16"/>
                  <a:gd name="T1" fmla="*/ 10 h 12"/>
                  <a:gd name="T2" fmla="*/ 4 w 16"/>
                  <a:gd name="T3" fmla="*/ 0 h 12"/>
                  <a:gd name="T4" fmla="*/ 16 w 16"/>
                  <a:gd name="T5" fmla="*/ 12 h 12"/>
                  <a:gd name="T6" fmla="*/ 0 w 16"/>
                  <a:gd name="T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0" y="10"/>
                    </a:moveTo>
                    <a:cubicBezTo>
                      <a:pt x="0" y="6"/>
                      <a:pt x="2" y="3"/>
                      <a:pt x="4" y="0"/>
                    </a:cubicBezTo>
                    <a:cubicBezTo>
                      <a:pt x="16" y="12"/>
                      <a:pt x="16" y="12"/>
                      <a:pt x="16" y="12"/>
                    </a:cubicBezTo>
                    <a:lnTo>
                      <a:pt x="0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7" name="Freeform 561"/>
              <p:cNvSpPr>
                <a:spLocks/>
              </p:cNvSpPr>
              <p:nvPr/>
            </p:nvSpPr>
            <p:spPr bwMode="auto">
              <a:xfrm>
                <a:off x="4021" y="2995"/>
                <a:ext cx="12" cy="16"/>
              </a:xfrm>
              <a:custGeom>
                <a:avLst/>
                <a:gdLst>
                  <a:gd name="T0" fmla="*/ 0 w 12"/>
                  <a:gd name="T1" fmla="*/ 4 h 16"/>
                  <a:gd name="T2" fmla="*/ 12 w 12"/>
                  <a:gd name="T3" fmla="*/ 16 h 16"/>
                  <a:gd name="T4" fmla="*/ 12 w 12"/>
                  <a:gd name="T5" fmla="*/ 0 h 16"/>
                  <a:gd name="T6" fmla="*/ 0 w 12"/>
                  <a:gd name="T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0" y="4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3" y="1"/>
                      <a:pt x="0" y="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8" name="Freeform 562"/>
              <p:cNvSpPr>
                <a:spLocks/>
              </p:cNvSpPr>
              <p:nvPr/>
            </p:nvSpPr>
            <p:spPr bwMode="auto">
              <a:xfrm>
                <a:off x="3967" y="3048"/>
                <a:ext cx="56" cy="54"/>
              </a:xfrm>
              <a:custGeom>
                <a:avLst/>
                <a:gdLst>
                  <a:gd name="T0" fmla="*/ 0 w 56"/>
                  <a:gd name="T1" fmla="*/ 52 h 54"/>
                  <a:gd name="T2" fmla="*/ 54 w 56"/>
                  <a:gd name="T3" fmla="*/ 0 h 54"/>
                  <a:gd name="T4" fmla="*/ 56 w 56"/>
                  <a:gd name="T5" fmla="*/ 2 h 54"/>
                  <a:gd name="T6" fmla="*/ 2 w 56"/>
                  <a:gd name="T7" fmla="*/ 54 h 54"/>
                  <a:gd name="T8" fmla="*/ 0 w 56"/>
                  <a:gd name="T9" fmla="*/ 5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4">
                    <a:moveTo>
                      <a:pt x="0" y="52"/>
                    </a:moveTo>
                    <a:lnTo>
                      <a:pt x="54" y="0"/>
                    </a:lnTo>
                    <a:lnTo>
                      <a:pt x="56" y="2"/>
                    </a:lnTo>
                    <a:lnTo>
                      <a:pt x="2" y="54"/>
                    </a:lnTo>
                    <a:lnTo>
                      <a:pt x="0" y="5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49" name="Freeform 563"/>
              <p:cNvSpPr>
                <a:spLocks/>
              </p:cNvSpPr>
              <p:nvPr/>
            </p:nvSpPr>
            <p:spPr bwMode="auto">
              <a:xfrm>
                <a:off x="3939" y="3063"/>
                <a:ext cx="39" cy="37"/>
              </a:xfrm>
              <a:custGeom>
                <a:avLst/>
                <a:gdLst>
                  <a:gd name="T0" fmla="*/ 0 w 39"/>
                  <a:gd name="T1" fmla="*/ 9 h 37"/>
                  <a:gd name="T2" fmla="*/ 10 w 39"/>
                  <a:gd name="T3" fmla="*/ 0 h 37"/>
                  <a:gd name="T4" fmla="*/ 39 w 39"/>
                  <a:gd name="T5" fmla="*/ 28 h 37"/>
                  <a:gd name="T6" fmla="*/ 28 w 39"/>
                  <a:gd name="T7" fmla="*/ 37 h 37"/>
                  <a:gd name="T8" fmla="*/ 0 w 39"/>
                  <a:gd name="T9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7">
                    <a:moveTo>
                      <a:pt x="0" y="9"/>
                    </a:moveTo>
                    <a:lnTo>
                      <a:pt x="10" y="0"/>
                    </a:lnTo>
                    <a:lnTo>
                      <a:pt x="39" y="28"/>
                    </a:lnTo>
                    <a:lnTo>
                      <a:pt x="28" y="37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0" name="Freeform 564"/>
              <p:cNvSpPr>
                <a:spLocks/>
              </p:cNvSpPr>
              <p:nvPr/>
            </p:nvSpPr>
            <p:spPr bwMode="auto">
              <a:xfrm>
                <a:off x="3961" y="3063"/>
                <a:ext cx="28" cy="27"/>
              </a:xfrm>
              <a:custGeom>
                <a:avLst/>
                <a:gdLst>
                  <a:gd name="T0" fmla="*/ 0 w 28"/>
                  <a:gd name="T1" fmla="*/ 9 h 27"/>
                  <a:gd name="T2" fmla="*/ 9 w 28"/>
                  <a:gd name="T3" fmla="*/ 0 h 27"/>
                  <a:gd name="T4" fmla="*/ 28 w 28"/>
                  <a:gd name="T5" fmla="*/ 17 h 27"/>
                  <a:gd name="T6" fmla="*/ 18 w 28"/>
                  <a:gd name="T7" fmla="*/ 27 h 27"/>
                  <a:gd name="T8" fmla="*/ 0 w 28"/>
                  <a:gd name="T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0" y="9"/>
                    </a:moveTo>
                    <a:lnTo>
                      <a:pt x="9" y="0"/>
                    </a:lnTo>
                    <a:lnTo>
                      <a:pt x="28" y="17"/>
                    </a:lnTo>
                    <a:lnTo>
                      <a:pt x="18" y="27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1" name="Freeform 565"/>
              <p:cNvSpPr>
                <a:spLocks/>
              </p:cNvSpPr>
              <p:nvPr/>
            </p:nvSpPr>
            <p:spPr bwMode="auto">
              <a:xfrm>
                <a:off x="3979" y="3058"/>
                <a:ext cx="20" cy="21"/>
              </a:xfrm>
              <a:custGeom>
                <a:avLst/>
                <a:gdLst>
                  <a:gd name="T0" fmla="*/ 0 w 20"/>
                  <a:gd name="T1" fmla="*/ 9 h 21"/>
                  <a:gd name="T2" fmla="*/ 9 w 20"/>
                  <a:gd name="T3" fmla="*/ 0 h 21"/>
                  <a:gd name="T4" fmla="*/ 20 w 20"/>
                  <a:gd name="T5" fmla="*/ 12 h 21"/>
                  <a:gd name="T6" fmla="*/ 11 w 20"/>
                  <a:gd name="T7" fmla="*/ 21 h 21"/>
                  <a:gd name="T8" fmla="*/ 0 w 20"/>
                  <a:gd name="T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0" y="9"/>
                    </a:moveTo>
                    <a:lnTo>
                      <a:pt x="9" y="0"/>
                    </a:lnTo>
                    <a:lnTo>
                      <a:pt x="20" y="12"/>
                    </a:lnTo>
                    <a:lnTo>
                      <a:pt x="11" y="21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2" name="Freeform 566"/>
              <p:cNvSpPr>
                <a:spLocks/>
              </p:cNvSpPr>
              <p:nvPr/>
            </p:nvSpPr>
            <p:spPr bwMode="auto">
              <a:xfrm>
                <a:off x="3984" y="3042"/>
                <a:ext cx="26" cy="26"/>
              </a:xfrm>
              <a:custGeom>
                <a:avLst/>
                <a:gdLst>
                  <a:gd name="T0" fmla="*/ 0 w 26"/>
                  <a:gd name="T1" fmla="*/ 9 h 26"/>
                  <a:gd name="T2" fmla="*/ 10 w 26"/>
                  <a:gd name="T3" fmla="*/ 0 h 26"/>
                  <a:gd name="T4" fmla="*/ 26 w 26"/>
                  <a:gd name="T5" fmla="*/ 17 h 26"/>
                  <a:gd name="T6" fmla="*/ 17 w 26"/>
                  <a:gd name="T7" fmla="*/ 26 h 26"/>
                  <a:gd name="T8" fmla="*/ 0 w 26"/>
                  <a:gd name="T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0" y="9"/>
                    </a:moveTo>
                    <a:lnTo>
                      <a:pt x="10" y="0"/>
                    </a:lnTo>
                    <a:lnTo>
                      <a:pt x="26" y="17"/>
                    </a:lnTo>
                    <a:lnTo>
                      <a:pt x="17" y="26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3" name="Freeform 567"/>
              <p:cNvSpPr>
                <a:spLocks/>
              </p:cNvSpPr>
              <p:nvPr/>
            </p:nvSpPr>
            <p:spPr bwMode="auto">
              <a:xfrm>
                <a:off x="4000" y="3036"/>
                <a:ext cx="21" cy="22"/>
              </a:xfrm>
              <a:custGeom>
                <a:avLst/>
                <a:gdLst>
                  <a:gd name="T0" fmla="*/ 0 w 21"/>
                  <a:gd name="T1" fmla="*/ 9 h 22"/>
                  <a:gd name="T2" fmla="*/ 9 w 21"/>
                  <a:gd name="T3" fmla="*/ 0 h 22"/>
                  <a:gd name="T4" fmla="*/ 21 w 21"/>
                  <a:gd name="T5" fmla="*/ 12 h 22"/>
                  <a:gd name="T6" fmla="*/ 12 w 21"/>
                  <a:gd name="T7" fmla="*/ 22 h 22"/>
                  <a:gd name="T8" fmla="*/ 0 w 21"/>
                  <a:gd name="T9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0" y="9"/>
                    </a:moveTo>
                    <a:lnTo>
                      <a:pt x="9" y="0"/>
                    </a:lnTo>
                    <a:lnTo>
                      <a:pt x="21" y="12"/>
                    </a:lnTo>
                    <a:lnTo>
                      <a:pt x="12" y="22"/>
                    </a:lnTo>
                    <a:lnTo>
                      <a:pt x="0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4" name="Freeform 568"/>
              <p:cNvSpPr>
                <a:spLocks/>
              </p:cNvSpPr>
              <p:nvPr/>
            </p:nvSpPr>
            <p:spPr bwMode="auto">
              <a:xfrm>
                <a:off x="4035" y="3030"/>
                <a:ext cx="6" cy="6"/>
              </a:xfrm>
              <a:custGeom>
                <a:avLst/>
                <a:gdLst>
                  <a:gd name="T0" fmla="*/ 0 w 6"/>
                  <a:gd name="T1" fmla="*/ 5 h 6"/>
                  <a:gd name="T2" fmla="*/ 5 w 6"/>
                  <a:gd name="T3" fmla="*/ 0 h 6"/>
                  <a:gd name="T4" fmla="*/ 6 w 6"/>
                  <a:gd name="T5" fmla="*/ 2 h 6"/>
                  <a:gd name="T6" fmla="*/ 1 w 6"/>
                  <a:gd name="T7" fmla="*/ 6 h 6"/>
                  <a:gd name="T8" fmla="*/ 0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lnTo>
                      <a:pt x="5" y="0"/>
                    </a:lnTo>
                    <a:lnTo>
                      <a:pt x="6" y="2"/>
                    </a:lnTo>
                    <a:lnTo>
                      <a:pt x="1" y="6"/>
                    </a:lnTo>
                    <a:lnTo>
                      <a:pt x="0" y="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5" name="Freeform 569"/>
              <p:cNvSpPr>
                <a:spLocks/>
              </p:cNvSpPr>
              <p:nvPr/>
            </p:nvSpPr>
            <p:spPr bwMode="auto">
              <a:xfrm>
                <a:off x="4042" y="3014"/>
                <a:ext cx="15" cy="15"/>
              </a:xfrm>
              <a:custGeom>
                <a:avLst/>
                <a:gdLst>
                  <a:gd name="T0" fmla="*/ 0 w 15"/>
                  <a:gd name="T1" fmla="*/ 14 h 15"/>
                  <a:gd name="T2" fmla="*/ 14 w 15"/>
                  <a:gd name="T3" fmla="*/ 0 h 15"/>
                  <a:gd name="T4" fmla="*/ 15 w 15"/>
                  <a:gd name="T5" fmla="*/ 2 h 15"/>
                  <a:gd name="T6" fmla="*/ 1 w 15"/>
                  <a:gd name="T7" fmla="*/ 15 h 15"/>
                  <a:gd name="T8" fmla="*/ 0 w 15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0" y="14"/>
                    </a:moveTo>
                    <a:lnTo>
                      <a:pt x="14" y="0"/>
                    </a:lnTo>
                    <a:lnTo>
                      <a:pt x="15" y="2"/>
                    </a:lnTo>
                    <a:lnTo>
                      <a:pt x="1" y="15"/>
                    </a:lnTo>
                    <a:lnTo>
                      <a:pt x="0" y="1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6" name="Freeform 570"/>
              <p:cNvSpPr>
                <a:spLocks/>
              </p:cNvSpPr>
              <p:nvPr/>
            </p:nvSpPr>
            <p:spPr bwMode="auto">
              <a:xfrm>
                <a:off x="3974" y="3066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1 w 43"/>
                  <a:gd name="T3" fmla="*/ 0 h 43"/>
                  <a:gd name="T4" fmla="*/ 43 w 43"/>
                  <a:gd name="T5" fmla="*/ 3 h 43"/>
                  <a:gd name="T6" fmla="*/ 2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2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7" name="Freeform 571"/>
              <p:cNvSpPr>
                <a:spLocks/>
              </p:cNvSpPr>
              <p:nvPr/>
            </p:nvSpPr>
            <p:spPr bwMode="auto">
              <a:xfrm>
                <a:off x="3978" y="3071"/>
                <a:ext cx="44" cy="42"/>
              </a:xfrm>
              <a:custGeom>
                <a:avLst/>
                <a:gdLst>
                  <a:gd name="T0" fmla="*/ 0 w 44"/>
                  <a:gd name="T1" fmla="*/ 40 h 42"/>
                  <a:gd name="T2" fmla="*/ 41 w 44"/>
                  <a:gd name="T3" fmla="*/ 0 h 42"/>
                  <a:gd name="T4" fmla="*/ 44 w 44"/>
                  <a:gd name="T5" fmla="*/ 2 h 42"/>
                  <a:gd name="T6" fmla="*/ 3 w 44"/>
                  <a:gd name="T7" fmla="*/ 42 h 42"/>
                  <a:gd name="T8" fmla="*/ 0 w 44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40"/>
                    </a:moveTo>
                    <a:lnTo>
                      <a:pt x="41" y="0"/>
                    </a:lnTo>
                    <a:lnTo>
                      <a:pt x="44" y="2"/>
                    </a:lnTo>
                    <a:lnTo>
                      <a:pt x="3" y="42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8" name="Freeform 572"/>
              <p:cNvSpPr>
                <a:spLocks/>
              </p:cNvSpPr>
              <p:nvPr/>
            </p:nvSpPr>
            <p:spPr bwMode="auto">
              <a:xfrm>
                <a:off x="3983" y="3075"/>
                <a:ext cx="44" cy="43"/>
              </a:xfrm>
              <a:custGeom>
                <a:avLst/>
                <a:gdLst>
                  <a:gd name="T0" fmla="*/ 0 w 44"/>
                  <a:gd name="T1" fmla="*/ 40 h 43"/>
                  <a:gd name="T2" fmla="*/ 41 w 44"/>
                  <a:gd name="T3" fmla="*/ 0 h 43"/>
                  <a:gd name="T4" fmla="*/ 44 w 44"/>
                  <a:gd name="T5" fmla="*/ 3 h 43"/>
                  <a:gd name="T6" fmla="*/ 3 w 44"/>
                  <a:gd name="T7" fmla="*/ 43 h 43"/>
                  <a:gd name="T8" fmla="*/ 0 w 44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40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59" name="Freeform 573"/>
              <p:cNvSpPr>
                <a:spLocks/>
              </p:cNvSpPr>
              <p:nvPr/>
            </p:nvSpPr>
            <p:spPr bwMode="auto">
              <a:xfrm>
                <a:off x="3988" y="3080"/>
                <a:ext cx="43" cy="44"/>
              </a:xfrm>
              <a:custGeom>
                <a:avLst/>
                <a:gdLst>
                  <a:gd name="T0" fmla="*/ 0 w 43"/>
                  <a:gd name="T1" fmla="*/ 41 h 44"/>
                  <a:gd name="T2" fmla="*/ 41 w 43"/>
                  <a:gd name="T3" fmla="*/ 0 h 44"/>
                  <a:gd name="T4" fmla="*/ 43 w 43"/>
                  <a:gd name="T5" fmla="*/ 3 h 44"/>
                  <a:gd name="T6" fmla="*/ 2 w 43"/>
                  <a:gd name="T7" fmla="*/ 44 h 44"/>
                  <a:gd name="T8" fmla="*/ 0 w 43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0" y="41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2" y="44"/>
                    </a:lnTo>
                    <a:lnTo>
                      <a:pt x="0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0" name="Freeform 574"/>
              <p:cNvSpPr>
                <a:spLocks/>
              </p:cNvSpPr>
              <p:nvPr/>
            </p:nvSpPr>
            <p:spPr bwMode="auto">
              <a:xfrm>
                <a:off x="3992" y="3085"/>
                <a:ext cx="44" cy="44"/>
              </a:xfrm>
              <a:custGeom>
                <a:avLst/>
                <a:gdLst>
                  <a:gd name="T0" fmla="*/ 0 w 44"/>
                  <a:gd name="T1" fmla="*/ 41 h 44"/>
                  <a:gd name="T2" fmla="*/ 41 w 44"/>
                  <a:gd name="T3" fmla="*/ 0 h 44"/>
                  <a:gd name="T4" fmla="*/ 44 w 44"/>
                  <a:gd name="T5" fmla="*/ 3 h 44"/>
                  <a:gd name="T6" fmla="*/ 3 w 44"/>
                  <a:gd name="T7" fmla="*/ 44 h 44"/>
                  <a:gd name="T8" fmla="*/ 0 w 44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41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4"/>
                    </a:lnTo>
                    <a:lnTo>
                      <a:pt x="0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1" name="Freeform 575"/>
              <p:cNvSpPr>
                <a:spLocks/>
              </p:cNvSpPr>
              <p:nvPr/>
            </p:nvSpPr>
            <p:spPr bwMode="auto">
              <a:xfrm>
                <a:off x="3997" y="3090"/>
                <a:ext cx="44" cy="43"/>
              </a:xfrm>
              <a:custGeom>
                <a:avLst/>
                <a:gdLst>
                  <a:gd name="T0" fmla="*/ 0 w 44"/>
                  <a:gd name="T1" fmla="*/ 41 h 43"/>
                  <a:gd name="T2" fmla="*/ 41 w 44"/>
                  <a:gd name="T3" fmla="*/ 0 h 43"/>
                  <a:gd name="T4" fmla="*/ 44 w 44"/>
                  <a:gd name="T5" fmla="*/ 2 h 43"/>
                  <a:gd name="T6" fmla="*/ 3 w 44"/>
                  <a:gd name="T7" fmla="*/ 43 h 43"/>
                  <a:gd name="T8" fmla="*/ 0 w 44"/>
                  <a:gd name="T9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41"/>
                    </a:moveTo>
                    <a:lnTo>
                      <a:pt x="41" y="0"/>
                    </a:lnTo>
                    <a:lnTo>
                      <a:pt x="44" y="2"/>
                    </a:lnTo>
                    <a:lnTo>
                      <a:pt x="3" y="43"/>
                    </a:lnTo>
                    <a:lnTo>
                      <a:pt x="0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2" name="Freeform 576"/>
              <p:cNvSpPr>
                <a:spLocks/>
              </p:cNvSpPr>
              <p:nvPr/>
            </p:nvSpPr>
            <p:spPr bwMode="auto">
              <a:xfrm>
                <a:off x="4002" y="3094"/>
                <a:ext cx="43" cy="44"/>
              </a:xfrm>
              <a:custGeom>
                <a:avLst/>
                <a:gdLst>
                  <a:gd name="T0" fmla="*/ 0 w 43"/>
                  <a:gd name="T1" fmla="*/ 41 h 44"/>
                  <a:gd name="T2" fmla="*/ 41 w 43"/>
                  <a:gd name="T3" fmla="*/ 0 h 44"/>
                  <a:gd name="T4" fmla="*/ 43 w 43"/>
                  <a:gd name="T5" fmla="*/ 3 h 44"/>
                  <a:gd name="T6" fmla="*/ 2 w 43"/>
                  <a:gd name="T7" fmla="*/ 44 h 44"/>
                  <a:gd name="T8" fmla="*/ 0 w 43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0" y="41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2" y="44"/>
                    </a:lnTo>
                    <a:lnTo>
                      <a:pt x="0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3" name="Freeform 577"/>
              <p:cNvSpPr>
                <a:spLocks/>
              </p:cNvSpPr>
              <p:nvPr/>
            </p:nvSpPr>
            <p:spPr bwMode="auto">
              <a:xfrm>
                <a:off x="4006" y="3120"/>
                <a:ext cx="23" cy="23"/>
              </a:xfrm>
              <a:custGeom>
                <a:avLst/>
                <a:gdLst>
                  <a:gd name="T0" fmla="*/ 0 w 23"/>
                  <a:gd name="T1" fmla="*/ 20 h 23"/>
                  <a:gd name="T2" fmla="*/ 21 w 23"/>
                  <a:gd name="T3" fmla="*/ 0 h 23"/>
                  <a:gd name="T4" fmla="*/ 23 w 23"/>
                  <a:gd name="T5" fmla="*/ 3 h 23"/>
                  <a:gd name="T6" fmla="*/ 3 w 23"/>
                  <a:gd name="T7" fmla="*/ 23 h 23"/>
                  <a:gd name="T8" fmla="*/ 0 w 23"/>
                  <a:gd name="T9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0"/>
                    </a:moveTo>
                    <a:lnTo>
                      <a:pt x="21" y="0"/>
                    </a:lnTo>
                    <a:lnTo>
                      <a:pt x="23" y="3"/>
                    </a:lnTo>
                    <a:lnTo>
                      <a:pt x="3" y="23"/>
                    </a:lnTo>
                    <a:lnTo>
                      <a:pt x="0" y="2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4" name="Freeform 578"/>
              <p:cNvSpPr>
                <a:spLocks/>
              </p:cNvSpPr>
              <p:nvPr/>
            </p:nvSpPr>
            <p:spPr bwMode="auto">
              <a:xfrm>
                <a:off x="4022" y="3019"/>
                <a:ext cx="44" cy="42"/>
              </a:xfrm>
              <a:custGeom>
                <a:avLst/>
                <a:gdLst>
                  <a:gd name="T0" fmla="*/ 0 w 44"/>
                  <a:gd name="T1" fmla="*/ 40 h 42"/>
                  <a:gd name="T2" fmla="*/ 41 w 44"/>
                  <a:gd name="T3" fmla="*/ 0 h 42"/>
                  <a:gd name="T4" fmla="*/ 44 w 44"/>
                  <a:gd name="T5" fmla="*/ 2 h 42"/>
                  <a:gd name="T6" fmla="*/ 3 w 44"/>
                  <a:gd name="T7" fmla="*/ 42 h 42"/>
                  <a:gd name="T8" fmla="*/ 0 w 44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40"/>
                    </a:moveTo>
                    <a:lnTo>
                      <a:pt x="41" y="0"/>
                    </a:lnTo>
                    <a:lnTo>
                      <a:pt x="44" y="2"/>
                    </a:lnTo>
                    <a:lnTo>
                      <a:pt x="3" y="42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5" name="Freeform 579"/>
              <p:cNvSpPr>
                <a:spLocks/>
              </p:cNvSpPr>
              <p:nvPr/>
            </p:nvSpPr>
            <p:spPr bwMode="auto">
              <a:xfrm>
                <a:off x="4027" y="3023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1 w 43"/>
                  <a:gd name="T3" fmla="*/ 0 h 43"/>
                  <a:gd name="T4" fmla="*/ 43 w 43"/>
                  <a:gd name="T5" fmla="*/ 3 h 43"/>
                  <a:gd name="T6" fmla="*/ 2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2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6" name="Freeform 580"/>
              <p:cNvSpPr>
                <a:spLocks/>
              </p:cNvSpPr>
              <p:nvPr/>
            </p:nvSpPr>
            <p:spPr bwMode="auto">
              <a:xfrm>
                <a:off x="4031" y="3028"/>
                <a:ext cx="44" cy="43"/>
              </a:xfrm>
              <a:custGeom>
                <a:avLst/>
                <a:gdLst>
                  <a:gd name="T0" fmla="*/ 0 w 44"/>
                  <a:gd name="T1" fmla="*/ 40 h 43"/>
                  <a:gd name="T2" fmla="*/ 41 w 44"/>
                  <a:gd name="T3" fmla="*/ 0 h 43"/>
                  <a:gd name="T4" fmla="*/ 44 w 44"/>
                  <a:gd name="T5" fmla="*/ 3 h 43"/>
                  <a:gd name="T6" fmla="*/ 3 w 44"/>
                  <a:gd name="T7" fmla="*/ 43 h 43"/>
                  <a:gd name="T8" fmla="*/ 0 w 44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40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7" name="Freeform 581"/>
              <p:cNvSpPr>
                <a:spLocks/>
              </p:cNvSpPr>
              <p:nvPr/>
            </p:nvSpPr>
            <p:spPr bwMode="auto">
              <a:xfrm>
                <a:off x="4036" y="3033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1 w 43"/>
                  <a:gd name="T3" fmla="*/ 0 h 43"/>
                  <a:gd name="T4" fmla="*/ 43 w 43"/>
                  <a:gd name="T5" fmla="*/ 3 h 43"/>
                  <a:gd name="T6" fmla="*/ 3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8" name="Freeform 582"/>
              <p:cNvSpPr>
                <a:spLocks/>
              </p:cNvSpPr>
              <p:nvPr/>
            </p:nvSpPr>
            <p:spPr bwMode="auto">
              <a:xfrm>
                <a:off x="4041" y="3038"/>
                <a:ext cx="43" cy="42"/>
              </a:xfrm>
              <a:custGeom>
                <a:avLst/>
                <a:gdLst>
                  <a:gd name="T0" fmla="*/ 0 w 43"/>
                  <a:gd name="T1" fmla="*/ 40 h 42"/>
                  <a:gd name="T2" fmla="*/ 40 w 43"/>
                  <a:gd name="T3" fmla="*/ 0 h 42"/>
                  <a:gd name="T4" fmla="*/ 43 w 43"/>
                  <a:gd name="T5" fmla="*/ 2 h 42"/>
                  <a:gd name="T6" fmla="*/ 2 w 43"/>
                  <a:gd name="T7" fmla="*/ 42 h 42"/>
                  <a:gd name="T8" fmla="*/ 0 w 43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0" y="40"/>
                    </a:moveTo>
                    <a:lnTo>
                      <a:pt x="40" y="0"/>
                    </a:lnTo>
                    <a:lnTo>
                      <a:pt x="43" y="2"/>
                    </a:lnTo>
                    <a:lnTo>
                      <a:pt x="2" y="42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69" name="Freeform 583"/>
              <p:cNvSpPr>
                <a:spLocks/>
              </p:cNvSpPr>
              <p:nvPr/>
            </p:nvSpPr>
            <p:spPr bwMode="auto">
              <a:xfrm>
                <a:off x="4045" y="3042"/>
                <a:ext cx="44" cy="43"/>
              </a:xfrm>
              <a:custGeom>
                <a:avLst/>
                <a:gdLst>
                  <a:gd name="T0" fmla="*/ 0 w 44"/>
                  <a:gd name="T1" fmla="*/ 40 h 43"/>
                  <a:gd name="T2" fmla="*/ 41 w 44"/>
                  <a:gd name="T3" fmla="*/ 0 h 43"/>
                  <a:gd name="T4" fmla="*/ 44 w 44"/>
                  <a:gd name="T5" fmla="*/ 3 h 43"/>
                  <a:gd name="T6" fmla="*/ 3 w 44"/>
                  <a:gd name="T7" fmla="*/ 43 h 43"/>
                  <a:gd name="T8" fmla="*/ 0 w 44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40"/>
                    </a:moveTo>
                    <a:lnTo>
                      <a:pt x="41" y="0"/>
                    </a:lnTo>
                    <a:lnTo>
                      <a:pt x="44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0" name="Freeform 584"/>
              <p:cNvSpPr>
                <a:spLocks/>
              </p:cNvSpPr>
              <p:nvPr/>
            </p:nvSpPr>
            <p:spPr bwMode="auto">
              <a:xfrm>
                <a:off x="4050" y="3047"/>
                <a:ext cx="43" cy="43"/>
              </a:xfrm>
              <a:custGeom>
                <a:avLst/>
                <a:gdLst>
                  <a:gd name="T0" fmla="*/ 0 w 43"/>
                  <a:gd name="T1" fmla="*/ 40 h 43"/>
                  <a:gd name="T2" fmla="*/ 41 w 43"/>
                  <a:gd name="T3" fmla="*/ 0 h 43"/>
                  <a:gd name="T4" fmla="*/ 43 w 43"/>
                  <a:gd name="T5" fmla="*/ 3 h 43"/>
                  <a:gd name="T6" fmla="*/ 3 w 43"/>
                  <a:gd name="T7" fmla="*/ 43 h 43"/>
                  <a:gd name="T8" fmla="*/ 0 w 43"/>
                  <a:gd name="T9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40"/>
                    </a:moveTo>
                    <a:lnTo>
                      <a:pt x="41" y="0"/>
                    </a:lnTo>
                    <a:lnTo>
                      <a:pt x="43" y="3"/>
                    </a:lnTo>
                    <a:lnTo>
                      <a:pt x="3" y="43"/>
                    </a:lnTo>
                    <a:lnTo>
                      <a:pt x="0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1" name="Freeform 585"/>
              <p:cNvSpPr>
                <a:spLocks/>
              </p:cNvSpPr>
              <p:nvPr/>
            </p:nvSpPr>
            <p:spPr bwMode="auto">
              <a:xfrm>
                <a:off x="4055" y="3064"/>
                <a:ext cx="31" cy="31"/>
              </a:xfrm>
              <a:custGeom>
                <a:avLst/>
                <a:gdLst>
                  <a:gd name="T0" fmla="*/ 0 w 31"/>
                  <a:gd name="T1" fmla="*/ 28 h 31"/>
                  <a:gd name="T2" fmla="*/ 28 w 31"/>
                  <a:gd name="T3" fmla="*/ 0 h 31"/>
                  <a:gd name="T4" fmla="*/ 31 w 31"/>
                  <a:gd name="T5" fmla="*/ 2 h 31"/>
                  <a:gd name="T6" fmla="*/ 2 w 31"/>
                  <a:gd name="T7" fmla="*/ 31 h 31"/>
                  <a:gd name="T8" fmla="*/ 0 w 31"/>
                  <a:gd name="T9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0" y="28"/>
                    </a:moveTo>
                    <a:lnTo>
                      <a:pt x="28" y="0"/>
                    </a:lnTo>
                    <a:lnTo>
                      <a:pt x="31" y="2"/>
                    </a:lnTo>
                    <a:lnTo>
                      <a:pt x="2" y="31"/>
                    </a:lnTo>
                    <a:lnTo>
                      <a:pt x="0" y="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2" name="Freeform 586"/>
              <p:cNvSpPr>
                <a:spLocks/>
              </p:cNvSpPr>
              <p:nvPr/>
            </p:nvSpPr>
            <p:spPr bwMode="auto">
              <a:xfrm>
                <a:off x="4128" y="2816"/>
                <a:ext cx="232" cy="261"/>
              </a:xfrm>
              <a:custGeom>
                <a:avLst/>
                <a:gdLst>
                  <a:gd name="T0" fmla="*/ 94 w 232"/>
                  <a:gd name="T1" fmla="*/ 0 h 261"/>
                  <a:gd name="T2" fmla="*/ 232 w 232"/>
                  <a:gd name="T3" fmla="*/ 65 h 261"/>
                  <a:gd name="T4" fmla="*/ 139 w 232"/>
                  <a:gd name="T5" fmla="*/ 261 h 261"/>
                  <a:gd name="T6" fmla="*/ 0 w 232"/>
                  <a:gd name="T7" fmla="*/ 196 h 261"/>
                  <a:gd name="T8" fmla="*/ 94 w 232"/>
                  <a:gd name="T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61">
                    <a:moveTo>
                      <a:pt x="94" y="0"/>
                    </a:moveTo>
                    <a:lnTo>
                      <a:pt x="232" y="65"/>
                    </a:lnTo>
                    <a:lnTo>
                      <a:pt x="139" y="261"/>
                    </a:lnTo>
                    <a:lnTo>
                      <a:pt x="0" y="196"/>
                    </a:lnTo>
                    <a:lnTo>
                      <a:pt x="94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3" name="Freeform 587"/>
              <p:cNvSpPr>
                <a:spLocks/>
              </p:cNvSpPr>
              <p:nvPr/>
            </p:nvSpPr>
            <p:spPr bwMode="auto">
              <a:xfrm>
                <a:off x="4246" y="2854"/>
                <a:ext cx="68" cy="35"/>
              </a:xfrm>
              <a:custGeom>
                <a:avLst/>
                <a:gdLst>
                  <a:gd name="T0" fmla="*/ 1 w 68"/>
                  <a:gd name="T1" fmla="*/ 0 h 35"/>
                  <a:gd name="T2" fmla="*/ 68 w 68"/>
                  <a:gd name="T3" fmla="*/ 31 h 35"/>
                  <a:gd name="T4" fmla="*/ 67 w 68"/>
                  <a:gd name="T5" fmla="*/ 35 h 35"/>
                  <a:gd name="T6" fmla="*/ 0 w 68"/>
                  <a:gd name="T7" fmla="*/ 3 h 35"/>
                  <a:gd name="T8" fmla="*/ 1 w 68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5">
                    <a:moveTo>
                      <a:pt x="1" y="0"/>
                    </a:moveTo>
                    <a:lnTo>
                      <a:pt x="68" y="31"/>
                    </a:lnTo>
                    <a:lnTo>
                      <a:pt x="67" y="35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4" name="Freeform 588"/>
              <p:cNvSpPr>
                <a:spLocks/>
              </p:cNvSpPr>
              <p:nvPr/>
            </p:nvSpPr>
            <p:spPr bwMode="auto">
              <a:xfrm>
                <a:off x="4219" y="2851"/>
                <a:ext cx="114" cy="57"/>
              </a:xfrm>
              <a:custGeom>
                <a:avLst/>
                <a:gdLst>
                  <a:gd name="T0" fmla="*/ 2 w 114"/>
                  <a:gd name="T1" fmla="*/ 0 h 57"/>
                  <a:gd name="T2" fmla="*/ 114 w 114"/>
                  <a:gd name="T3" fmla="*/ 54 h 57"/>
                  <a:gd name="T4" fmla="*/ 113 w 114"/>
                  <a:gd name="T5" fmla="*/ 57 h 57"/>
                  <a:gd name="T6" fmla="*/ 0 w 114"/>
                  <a:gd name="T7" fmla="*/ 4 h 57"/>
                  <a:gd name="T8" fmla="*/ 2 w 114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7">
                    <a:moveTo>
                      <a:pt x="2" y="0"/>
                    </a:moveTo>
                    <a:lnTo>
                      <a:pt x="114" y="54"/>
                    </a:lnTo>
                    <a:lnTo>
                      <a:pt x="113" y="57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5" name="Freeform 589"/>
              <p:cNvSpPr>
                <a:spLocks/>
              </p:cNvSpPr>
              <p:nvPr/>
            </p:nvSpPr>
            <p:spPr bwMode="auto">
              <a:xfrm>
                <a:off x="4216" y="2857"/>
                <a:ext cx="114" cy="57"/>
              </a:xfrm>
              <a:custGeom>
                <a:avLst/>
                <a:gdLst>
                  <a:gd name="T0" fmla="*/ 2 w 114"/>
                  <a:gd name="T1" fmla="*/ 0 h 57"/>
                  <a:gd name="T2" fmla="*/ 114 w 114"/>
                  <a:gd name="T3" fmla="*/ 54 h 57"/>
                  <a:gd name="T4" fmla="*/ 113 w 114"/>
                  <a:gd name="T5" fmla="*/ 57 h 57"/>
                  <a:gd name="T6" fmla="*/ 0 w 114"/>
                  <a:gd name="T7" fmla="*/ 4 h 57"/>
                  <a:gd name="T8" fmla="*/ 2 w 114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7">
                    <a:moveTo>
                      <a:pt x="2" y="0"/>
                    </a:moveTo>
                    <a:lnTo>
                      <a:pt x="114" y="54"/>
                    </a:lnTo>
                    <a:lnTo>
                      <a:pt x="113" y="57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6" name="Freeform 590"/>
              <p:cNvSpPr>
                <a:spLocks/>
              </p:cNvSpPr>
              <p:nvPr/>
            </p:nvSpPr>
            <p:spPr bwMode="auto">
              <a:xfrm>
                <a:off x="4213" y="2863"/>
                <a:ext cx="114" cy="57"/>
              </a:xfrm>
              <a:custGeom>
                <a:avLst/>
                <a:gdLst>
                  <a:gd name="T0" fmla="*/ 2 w 114"/>
                  <a:gd name="T1" fmla="*/ 0 h 57"/>
                  <a:gd name="T2" fmla="*/ 114 w 114"/>
                  <a:gd name="T3" fmla="*/ 54 h 57"/>
                  <a:gd name="T4" fmla="*/ 113 w 114"/>
                  <a:gd name="T5" fmla="*/ 57 h 57"/>
                  <a:gd name="T6" fmla="*/ 0 w 114"/>
                  <a:gd name="T7" fmla="*/ 4 h 57"/>
                  <a:gd name="T8" fmla="*/ 2 w 114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7">
                    <a:moveTo>
                      <a:pt x="2" y="0"/>
                    </a:moveTo>
                    <a:lnTo>
                      <a:pt x="114" y="54"/>
                    </a:lnTo>
                    <a:lnTo>
                      <a:pt x="113" y="57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7" name="Freeform 591"/>
              <p:cNvSpPr>
                <a:spLocks/>
              </p:cNvSpPr>
              <p:nvPr/>
            </p:nvSpPr>
            <p:spPr bwMode="auto">
              <a:xfrm>
                <a:off x="4210" y="2869"/>
                <a:ext cx="115" cy="57"/>
              </a:xfrm>
              <a:custGeom>
                <a:avLst/>
                <a:gdLst>
                  <a:gd name="T0" fmla="*/ 2 w 115"/>
                  <a:gd name="T1" fmla="*/ 0 h 57"/>
                  <a:gd name="T2" fmla="*/ 115 w 115"/>
                  <a:gd name="T3" fmla="*/ 54 h 57"/>
                  <a:gd name="T4" fmla="*/ 113 w 115"/>
                  <a:gd name="T5" fmla="*/ 57 h 57"/>
                  <a:gd name="T6" fmla="*/ 0 w 115"/>
                  <a:gd name="T7" fmla="*/ 4 h 57"/>
                  <a:gd name="T8" fmla="*/ 2 w 115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">
                    <a:moveTo>
                      <a:pt x="2" y="0"/>
                    </a:moveTo>
                    <a:lnTo>
                      <a:pt x="115" y="54"/>
                    </a:lnTo>
                    <a:lnTo>
                      <a:pt x="113" y="57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8" name="Freeform 592"/>
              <p:cNvSpPr>
                <a:spLocks/>
              </p:cNvSpPr>
              <p:nvPr/>
            </p:nvSpPr>
            <p:spPr bwMode="auto">
              <a:xfrm>
                <a:off x="4207" y="2875"/>
                <a:ext cx="115" cy="57"/>
              </a:xfrm>
              <a:custGeom>
                <a:avLst/>
                <a:gdLst>
                  <a:gd name="T0" fmla="*/ 2 w 115"/>
                  <a:gd name="T1" fmla="*/ 0 h 57"/>
                  <a:gd name="T2" fmla="*/ 115 w 115"/>
                  <a:gd name="T3" fmla="*/ 54 h 57"/>
                  <a:gd name="T4" fmla="*/ 113 w 115"/>
                  <a:gd name="T5" fmla="*/ 57 h 57"/>
                  <a:gd name="T6" fmla="*/ 0 w 115"/>
                  <a:gd name="T7" fmla="*/ 4 h 57"/>
                  <a:gd name="T8" fmla="*/ 2 w 115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">
                    <a:moveTo>
                      <a:pt x="2" y="0"/>
                    </a:moveTo>
                    <a:lnTo>
                      <a:pt x="115" y="54"/>
                    </a:lnTo>
                    <a:lnTo>
                      <a:pt x="113" y="57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79" name="Freeform 593"/>
              <p:cNvSpPr>
                <a:spLocks/>
              </p:cNvSpPr>
              <p:nvPr/>
            </p:nvSpPr>
            <p:spPr bwMode="auto">
              <a:xfrm>
                <a:off x="4205" y="2881"/>
                <a:ext cx="114" cy="58"/>
              </a:xfrm>
              <a:custGeom>
                <a:avLst/>
                <a:gdLst>
                  <a:gd name="T0" fmla="*/ 1 w 114"/>
                  <a:gd name="T1" fmla="*/ 0 h 58"/>
                  <a:gd name="T2" fmla="*/ 114 w 114"/>
                  <a:gd name="T3" fmla="*/ 55 h 58"/>
                  <a:gd name="T4" fmla="*/ 112 w 114"/>
                  <a:gd name="T5" fmla="*/ 58 h 58"/>
                  <a:gd name="T6" fmla="*/ 0 w 114"/>
                  <a:gd name="T7" fmla="*/ 4 h 58"/>
                  <a:gd name="T8" fmla="*/ 1 w 114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8">
                    <a:moveTo>
                      <a:pt x="1" y="0"/>
                    </a:moveTo>
                    <a:lnTo>
                      <a:pt x="114" y="55"/>
                    </a:lnTo>
                    <a:lnTo>
                      <a:pt x="112" y="58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0" name="Freeform 594"/>
              <p:cNvSpPr>
                <a:spLocks/>
              </p:cNvSpPr>
              <p:nvPr/>
            </p:nvSpPr>
            <p:spPr bwMode="auto">
              <a:xfrm>
                <a:off x="4202" y="2887"/>
                <a:ext cx="114" cy="58"/>
              </a:xfrm>
              <a:custGeom>
                <a:avLst/>
                <a:gdLst>
                  <a:gd name="T0" fmla="*/ 1 w 114"/>
                  <a:gd name="T1" fmla="*/ 0 h 58"/>
                  <a:gd name="T2" fmla="*/ 114 w 114"/>
                  <a:gd name="T3" fmla="*/ 55 h 58"/>
                  <a:gd name="T4" fmla="*/ 112 w 114"/>
                  <a:gd name="T5" fmla="*/ 58 h 58"/>
                  <a:gd name="T6" fmla="*/ 0 w 114"/>
                  <a:gd name="T7" fmla="*/ 4 h 58"/>
                  <a:gd name="T8" fmla="*/ 1 w 114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8">
                    <a:moveTo>
                      <a:pt x="1" y="0"/>
                    </a:moveTo>
                    <a:lnTo>
                      <a:pt x="114" y="55"/>
                    </a:lnTo>
                    <a:lnTo>
                      <a:pt x="112" y="58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1" name="Freeform 595"/>
              <p:cNvSpPr>
                <a:spLocks/>
              </p:cNvSpPr>
              <p:nvPr/>
            </p:nvSpPr>
            <p:spPr bwMode="auto">
              <a:xfrm>
                <a:off x="4199" y="2893"/>
                <a:ext cx="114" cy="58"/>
              </a:xfrm>
              <a:custGeom>
                <a:avLst/>
                <a:gdLst>
                  <a:gd name="T0" fmla="*/ 2 w 114"/>
                  <a:gd name="T1" fmla="*/ 0 h 58"/>
                  <a:gd name="T2" fmla="*/ 114 w 114"/>
                  <a:gd name="T3" fmla="*/ 55 h 58"/>
                  <a:gd name="T4" fmla="*/ 113 w 114"/>
                  <a:gd name="T5" fmla="*/ 58 h 58"/>
                  <a:gd name="T6" fmla="*/ 0 w 114"/>
                  <a:gd name="T7" fmla="*/ 4 h 58"/>
                  <a:gd name="T8" fmla="*/ 2 w 114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8">
                    <a:moveTo>
                      <a:pt x="2" y="0"/>
                    </a:moveTo>
                    <a:lnTo>
                      <a:pt x="114" y="55"/>
                    </a:lnTo>
                    <a:lnTo>
                      <a:pt x="113" y="58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2" name="Freeform 596"/>
              <p:cNvSpPr>
                <a:spLocks/>
              </p:cNvSpPr>
              <p:nvPr/>
            </p:nvSpPr>
            <p:spPr bwMode="auto">
              <a:xfrm>
                <a:off x="4196" y="2899"/>
                <a:ext cx="58" cy="31"/>
              </a:xfrm>
              <a:custGeom>
                <a:avLst/>
                <a:gdLst>
                  <a:gd name="T0" fmla="*/ 2 w 58"/>
                  <a:gd name="T1" fmla="*/ 0 h 31"/>
                  <a:gd name="T2" fmla="*/ 58 w 58"/>
                  <a:gd name="T3" fmla="*/ 27 h 31"/>
                  <a:gd name="T4" fmla="*/ 56 w 58"/>
                  <a:gd name="T5" fmla="*/ 31 h 31"/>
                  <a:gd name="T6" fmla="*/ 0 w 58"/>
                  <a:gd name="T7" fmla="*/ 4 h 31"/>
                  <a:gd name="T8" fmla="*/ 2 w 5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31">
                    <a:moveTo>
                      <a:pt x="2" y="0"/>
                    </a:moveTo>
                    <a:lnTo>
                      <a:pt x="58" y="27"/>
                    </a:lnTo>
                    <a:lnTo>
                      <a:pt x="56" y="31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3" name="Freeform 597"/>
              <p:cNvSpPr>
                <a:spLocks/>
              </p:cNvSpPr>
              <p:nvPr/>
            </p:nvSpPr>
            <p:spPr bwMode="auto">
              <a:xfrm>
                <a:off x="4261" y="2962"/>
                <a:ext cx="37" cy="37"/>
              </a:xfrm>
              <a:custGeom>
                <a:avLst/>
                <a:gdLst>
                  <a:gd name="T0" fmla="*/ 26 w 37"/>
                  <a:gd name="T1" fmla="*/ 4 h 37"/>
                  <a:gd name="T2" fmla="*/ 34 w 37"/>
                  <a:gd name="T3" fmla="*/ 25 h 37"/>
                  <a:gd name="T4" fmla="*/ 12 w 37"/>
                  <a:gd name="T5" fmla="*/ 33 h 37"/>
                  <a:gd name="T6" fmla="*/ 4 w 37"/>
                  <a:gd name="T7" fmla="*/ 11 h 37"/>
                  <a:gd name="T8" fmla="*/ 26 w 37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26" y="4"/>
                    </a:moveTo>
                    <a:cubicBezTo>
                      <a:pt x="34" y="7"/>
                      <a:pt x="37" y="17"/>
                      <a:pt x="34" y="25"/>
                    </a:cubicBezTo>
                    <a:cubicBezTo>
                      <a:pt x="30" y="33"/>
                      <a:pt x="20" y="37"/>
                      <a:pt x="12" y="33"/>
                    </a:cubicBezTo>
                    <a:cubicBezTo>
                      <a:pt x="4" y="29"/>
                      <a:pt x="0" y="19"/>
                      <a:pt x="4" y="11"/>
                    </a:cubicBezTo>
                    <a:cubicBezTo>
                      <a:pt x="8" y="3"/>
                      <a:pt x="18" y="0"/>
                      <a:pt x="26" y="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4" name="Freeform 598"/>
              <p:cNvSpPr>
                <a:spLocks/>
              </p:cNvSpPr>
              <p:nvPr/>
            </p:nvSpPr>
            <p:spPr bwMode="auto">
              <a:xfrm>
                <a:off x="4264" y="2980"/>
                <a:ext cx="16" cy="9"/>
              </a:xfrm>
              <a:custGeom>
                <a:avLst/>
                <a:gdLst>
                  <a:gd name="T0" fmla="*/ 2 w 16"/>
                  <a:gd name="T1" fmla="*/ 9 h 9"/>
                  <a:gd name="T2" fmla="*/ 0 w 16"/>
                  <a:gd name="T3" fmla="*/ 1 h 9"/>
                  <a:gd name="T4" fmla="*/ 16 w 16"/>
                  <a:gd name="T5" fmla="*/ 0 h 9"/>
                  <a:gd name="T6" fmla="*/ 2 w 16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9">
                    <a:moveTo>
                      <a:pt x="2" y="9"/>
                    </a:moveTo>
                    <a:cubicBezTo>
                      <a:pt x="1" y="6"/>
                      <a:pt x="0" y="4"/>
                      <a:pt x="0" y="1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2" y="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5" name="Freeform 599"/>
              <p:cNvSpPr>
                <a:spLocks/>
              </p:cNvSpPr>
              <p:nvPr/>
            </p:nvSpPr>
            <p:spPr bwMode="auto">
              <a:xfrm>
                <a:off x="4264" y="2964"/>
                <a:ext cx="16" cy="17"/>
              </a:xfrm>
              <a:custGeom>
                <a:avLst/>
                <a:gdLst>
                  <a:gd name="T0" fmla="*/ 0 w 16"/>
                  <a:gd name="T1" fmla="*/ 17 h 17"/>
                  <a:gd name="T2" fmla="*/ 1 w 16"/>
                  <a:gd name="T3" fmla="*/ 9 h 17"/>
                  <a:gd name="T4" fmla="*/ 12 w 16"/>
                  <a:gd name="T5" fmla="*/ 0 h 17"/>
                  <a:gd name="T6" fmla="*/ 16 w 16"/>
                  <a:gd name="T7" fmla="*/ 16 h 17"/>
                  <a:gd name="T8" fmla="*/ 0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7"/>
                    </a:moveTo>
                    <a:cubicBezTo>
                      <a:pt x="0" y="14"/>
                      <a:pt x="0" y="12"/>
                      <a:pt x="1" y="9"/>
                    </a:cubicBezTo>
                    <a:cubicBezTo>
                      <a:pt x="4" y="5"/>
                      <a:pt x="8" y="2"/>
                      <a:pt x="12" y="0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0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6" name="Freeform 600"/>
              <p:cNvSpPr>
                <a:spLocks/>
              </p:cNvSpPr>
              <p:nvPr/>
            </p:nvSpPr>
            <p:spPr bwMode="auto">
              <a:xfrm>
                <a:off x="4276" y="2964"/>
                <a:ext cx="11" cy="16"/>
              </a:xfrm>
              <a:custGeom>
                <a:avLst/>
                <a:gdLst>
                  <a:gd name="T0" fmla="*/ 0 w 11"/>
                  <a:gd name="T1" fmla="*/ 0 h 16"/>
                  <a:gd name="T2" fmla="*/ 11 w 11"/>
                  <a:gd name="T3" fmla="*/ 2 h 16"/>
                  <a:gd name="T4" fmla="*/ 4 w 11"/>
                  <a:gd name="T5" fmla="*/ 16 h 16"/>
                  <a:gd name="T6" fmla="*/ 0 w 11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0" y="0"/>
                    </a:moveTo>
                    <a:cubicBezTo>
                      <a:pt x="4" y="0"/>
                      <a:pt x="7" y="0"/>
                      <a:pt x="11" y="2"/>
                    </a:cubicBezTo>
                    <a:cubicBezTo>
                      <a:pt x="4" y="16"/>
                      <a:pt x="4" y="16"/>
                      <a:pt x="4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7" name="Freeform 601"/>
              <p:cNvSpPr>
                <a:spLocks/>
              </p:cNvSpPr>
              <p:nvPr/>
            </p:nvSpPr>
            <p:spPr bwMode="auto">
              <a:xfrm>
                <a:off x="4280" y="2966"/>
                <a:ext cx="15" cy="14"/>
              </a:xfrm>
              <a:custGeom>
                <a:avLst/>
                <a:gdLst>
                  <a:gd name="T0" fmla="*/ 7 w 15"/>
                  <a:gd name="T1" fmla="*/ 0 h 14"/>
                  <a:gd name="T2" fmla="*/ 0 w 15"/>
                  <a:gd name="T3" fmla="*/ 14 h 14"/>
                  <a:gd name="T4" fmla="*/ 15 w 15"/>
                  <a:gd name="T5" fmla="*/ 9 h 14"/>
                  <a:gd name="T6" fmla="*/ 7 w 15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7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5"/>
                      <a:pt x="11" y="2"/>
                      <a:pt x="7" y="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8" name="Freeform 602"/>
              <p:cNvSpPr>
                <a:spLocks/>
              </p:cNvSpPr>
              <p:nvPr/>
            </p:nvSpPr>
            <p:spPr bwMode="auto">
              <a:xfrm>
                <a:off x="4173" y="2951"/>
                <a:ext cx="68" cy="33"/>
              </a:xfrm>
              <a:custGeom>
                <a:avLst/>
                <a:gdLst>
                  <a:gd name="T0" fmla="*/ 1 w 68"/>
                  <a:gd name="T1" fmla="*/ 0 h 33"/>
                  <a:gd name="T2" fmla="*/ 68 w 68"/>
                  <a:gd name="T3" fmla="*/ 32 h 33"/>
                  <a:gd name="T4" fmla="*/ 67 w 68"/>
                  <a:gd name="T5" fmla="*/ 33 h 33"/>
                  <a:gd name="T6" fmla="*/ 0 w 68"/>
                  <a:gd name="T7" fmla="*/ 1 h 33"/>
                  <a:gd name="T8" fmla="*/ 1 w 68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1" y="0"/>
                    </a:moveTo>
                    <a:lnTo>
                      <a:pt x="68" y="32"/>
                    </a:lnTo>
                    <a:lnTo>
                      <a:pt x="67" y="3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89" name="Freeform 603"/>
              <p:cNvSpPr>
                <a:spLocks/>
              </p:cNvSpPr>
              <p:nvPr/>
            </p:nvSpPr>
            <p:spPr bwMode="auto">
              <a:xfrm>
                <a:off x="4174" y="2914"/>
                <a:ext cx="29" cy="42"/>
              </a:xfrm>
              <a:custGeom>
                <a:avLst/>
                <a:gdLst>
                  <a:gd name="T0" fmla="*/ 17 w 29"/>
                  <a:gd name="T1" fmla="*/ 0 h 42"/>
                  <a:gd name="T2" fmla="*/ 29 w 29"/>
                  <a:gd name="T3" fmla="*/ 6 h 42"/>
                  <a:gd name="T4" fmla="*/ 12 w 29"/>
                  <a:gd name="T5" fmla="*/ 42 h 42"/>
                  <a:gd name="T6" fmla="*/ 0 w 29"/>
                  <a:gd name="T7" fmla="*/ 37 h 42"/>
                  <a:gd name="T8" fmla="*/ 17 w 29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2">
                    <a:moveTo>
                      <a:pt x="17" y="0"/>
                    </a:moveTo>
                    <a:lnTo>
                      <a:pt x="29" y="6"/>
                    </a:lnTo>
                    <a:lnTo>
                      <a:pt x="12" y="42"/>
                    </a:lnTo>
                    <a:lnTo>
                      <a:pt x="0" y="37"/>
                    </a:lnTo>
                    <a:lnTo>
                      <a:pt x="17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90" name="Freeform 604"/>
              <p:cNvSpPr>
                <a:spLocks/>
              </p:cNvSpPr>
              <p:nvPr/>
            </p:nvSpPr>
            <p:spPr bwMode="auto">
              <a:xfrm>
                <a:off x="4188" y="2935"/>
                <a:ext cx="22" cy="28"/>
              </a:xfrm>
              <a:custGeom>
                <a:avLst/>
                <a:gdLst>
                  <a:gd name="T0" fmla="*/ 10 w 22"/>
                  <a:gd name="T1" fmla="*/ 0 h 28"/>
                  <a:gd name="T2" fmla="*/ 22 w 22"/>
                  <a:gd name="T3" fmla="*/ 6 h 28"/>
                  <a:gd name="T4" fmla="*/ 11 w 22"/>
                  <a:gd name="T5" fmla="*/ 28 h 28"/>
                  <a:gd name="T6" fmla="*/ 0 w 22"/>
                  <a:gd name="T7" fmla="*/ 22 h 28"/>
                  <a:gd name="T8" fmla="*/ 10 w 22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8">
                    <a:moveTo>
                      <a:pt x="10" y="0"/>
                    </a:moveTo>
                    <a:lnTo>
                      <a:pt x="22" y="6"/>
                    </a:lnTo>
                    <a:lnTo>
                      <a:pt x="11" y="28"/>
                    </a:lnTo>
                    <a:lnTo>
                      <a:pt x="0" y="22"/>
                    </a:lnTo>
                    <a:lnTo>
                      <a:pt x="1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91" name="Freeform 605"/>
              <p:cNvSpPr>
                <a:spLocks/>
              </p:cNvSpPr>
              <p:nvPr/>
            </p:nvSpPr>
            <p:spPr bwMode="auto">
              <a:xfrm>
                <a:off x="4201" y="2949"/>
                <a:ext cx="19" cy="21"/>
              </a:xfrm>
              <a:custGeom>
                <a:avLst/>
                <a:gdLst>
                  <a:gd name="T0" fmla="*/ 7 w 19"/>
                  <a:gd name="T1" fmla="*/ 0 h 21"/>
                  <a:gd name="T2" fmla="*/ 19 w 19"/>
                  <a:gd name="T3" fmla="*/ 6 h 21"/>
                  <a:gd name="T4" fmla="*/ 12 w 19"/>
                  <a:gd name="T5" fmla="*/ 21 h 21"/>
                  <a:gd name="T6" fmla="*/ 0 w 19"/>
                  <a:gd name="T7" fmla="*/ 15 h 21"/>
                  <a:gd name="T8" fmla="*/ 7 w 19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7" y="0"/>
                    </a:moveTo>
                    <a:lnTo>
                      <a:pt x="19" y="6"/>
                    </a:lnTo>
                    <a:lnTo>
                      <a:pt x="12" y="21"/>
                    </a:lnTo>
                    <a:lnTo>
                      <a:pt x="0" y="15"/>
                    </a:lnTo>
                    <a:lnTo>
                      <a:pt x="7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792" name="Freeform 606"/>
              <p:cNvSpPr>
                <a:spLocks/>
              </p:cNvSpPr>
              <p:nvPr/>
            </p:nvSpPr>
            <p:spPr bwMode="auto">
              <a:xfrm>
                <a:off x="4215" y="2949"/>
                <a:ext cx="22" cy="27"/>
              </a:xfrm>
              <a:custGeom>
                <a:avLst/>
                <a:gdLst>
                  <a:gd name="T0" fmla="*/ 10 w 22"/>
                  <a:gd name="T1" fmla="*/ 0 h 27"/>
                  <a:gd name="T2" fmla="*/ 22 w 22"/>
                  <a:gd name="T3" fmla="*/ 5 h 27"/>
                  <a:gd name="T4" fmla="*/ 12 w 22"/>
                  <a:gd name="T5" fmla="*/ 27 h 27"/>
                  <a:gd name="T6" fmla="*/ 0 w 22"/>
                  <a:gd name="T7" fmla="*/ 21 h 27"/>
                  <a:gd name="T8" fmla="*/ 10 w 22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10" y="0"/>
                    </a:moveTo>
                    <a:lnTo>
                      <a:pt x="22" y="5"/>
                    </a:lnTo>
                    <a:lnTo>
                      <a:pt x="12" y="27"/>
                    </a:lnTo>
                    <a:lnTo>
                      <a:pt x="0" y="21"/>
                    </a:lnTo>
                    <a:lnTo>
                      <a:pt x="1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6" name="Group 808"/>
            <p:cNvGrpSpPr>
              <a:grpSpLocks/>
            </p:cNvGrpSpPr>
            <p:nvPr/>
          </p:nvGrpSpPr>
          <p:grpSpPr bwMode="auto">
            <a:xfrm>
              <a:off x="2846" y="1763"/>
              <a:ext cx="1468" cy="1331"/>
              <a:chOff x="2846" y="1763"/>
              <a:chExt cx="1468" cy="1331"/>
            </a:xfrm>
          </p:grpSpPr>
          <p:sp>
            <p:nvSpPr>
              <p:cNvPr id="397" name="Freeform 608"/>
              <p:cNvSpPr>
                <a:spLocks/>
              </p:cNvSpPr>
              <p:nvPr/>
            </p:nvSpPr>
            <p:spPr bwMode="auto">
              <a:xfrm>
                <a:off x="4229" y="2961"/>
                <a:ext cx="19" cy="22"/>
              </a:xfrm>
              <a:custGeom>
                <a:avLst/>
                <a:gdLst>
                  <a:gd name="T0" fmla="*/ 7 w 19"/>
                  <a:gd name="T1" fmla="*/ 0 h 22"/>
                  <a:gd name="T2" fmla="*/ 19 w 19"/>
                  <a:gd name="T3" fmla="*/ 6 h 22"/>
                  <a:gd name="T4" fmla="*/ 12 w 19"/>
                  <a:gd name="T5" fmla="*/ 22 h 22"/>
                  <a:gd name="T6" fmla="*/ 0 w 19"/>
                  <a:gd name="T7" fmla="*/ 16 h 22"/>
                  <a:gd name="T8" fmla="*/ 7 w 19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2">
                    <a:moveTo>
                      <a:pt x="7" y="0"/>
                    </a:moveTo>
                    <a:lnTo>
                      <a:pt x="19" y="6"/>
                    </a:lnTo>
                    <a:lnTo>
                      <a:pt x="12" y="22"/>
                    </a:lnTo>
                    <a:lnTo>
                      <a:pt x="0" y="16"/>
                    </a:lnTo>
                    <a:lnTo>
                      <a:pt x="7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8" name="Freeform 609"/>
              <p:cNvSpPr>
                <a:spLocks/>
              </p:cNvSpPr>
              <p:nvPr/>
            </p:nvSpPr>
            <p:spPr bwMode="auto">
              <a:xfrm>
                <a:off x="4257" y="2991"/>
                <a:ext cx="7" cy="4"/>
              </a:xfrm>
              <a:custGeom>
                <a:avLst/>
                <a:gdLst>
                  <a:gd name="T0" fmla="*/ 1 w 7"/>
                  <a:gd name="T1" fmla="*/ 0 h 4"/>
                  <a:gd name="T2" fmla="*/ 7 w 7"/>
                  <a:gd name="T3" fmla="*/ 3 h 4"/>
                  <a:gd name="T4" fmla="*/ 6 w 7"/>
                  <a:gd name="T5" fmla="*/ 4 h 4"/>
                  <a:gd name="T6" fmla="*/ 0 w 7"/>
                  <a:gd name="T7" fmla="*/ 2 h 4"/>
                  <a:gd name="T8" fmla="*/ 1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1" y="0"/>
                    </a:moveTo>
                    <a:lnTo>
                      <a:pt x="7" y="3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9" name="Freeform 610"/>
              <p:cNvSpPr>
                <a:spLocks/>
              </p:cNvSpPr>
              <p:nvPr/>
            </p:nvSpPr>
            <p:spPr bwMode="auto">
              <a:xfrm>
                <a:off x="4266" y="2995"/>
                <a:ext cx="19" cy="10"/>
              </a:xfrm>
              <a:custGeom>
                <a:avLst/>
                <a:gdLst>
                  <a:gd name="T0" fmla="*/ 1 w 19"/>
                  <a:gd name="T1" fmla="*/ 0 h 10"/>
                  <a:gd name="T2" fmla="*/ 19 w 19"/>
                  <a:gd name="T3" fmla="*/ 9 h 10"/>
                  <a:gd name="T4" fmla="*/ 18 w 19"/>
                  <a:gd name="T5" fmla="*/ 10 h 10"/>
                  <a:gd name="T6" fmla="*/ 0 w 19"/>
                  <a:gd name="T7" fmla="*/ 2 h 10"/>
                  <a:gd name="T8" fmla="*/ 1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" y="0"/>
                    </a:moveTo>
                    <a:lnTo>
                      <a:pt x="19" y="9"/>
                    </a:lnTo>
                    <a:lnTo>
                      <a:pt x="18" y="1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0" name="Freeform 611"/>
              <p:cNvSpPr>
                <a:spLocks/>
              </p:cNvSpPr>
              <p:nvPr/>
            </p:nvSpPr>
            <p:spPr bwMode="auto">
              <a:xfrm>
                <a:off x="4169" y="2958"/>
                <a:ext cx="53" cy="28"/>
              </a:xfrm>
              <a:custGeom>
                <a:avLst/>
                <a:gdLst>
                  <a:gd name="T0" fmla="*/ 1 w 53"/>
                  <a:gd name="T1" fmla="*/ 0 h 28"/>
                  <a:gd name="T2" fmla="*/ 53 w 53"/>
                  <a:gd name="T3" fmla="*/ 24 h 28"/>
                  <a:gd name="T4" fmla="*/ 51 w 53"/>
                  <a:gd name="T5" fmla="*/ 28 h 28"/>
                  <a:gd name="T6" fmla="*/ 0 w 53"/>
                  <a:gd name="T7" fmla="*/ 3 h 28"/>
                  <a:gd name="T8" fmla="*/ 1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1" y="0"/>
                    </a:moveTo>
                    <a:lnTo>
                      <a:pt x="53" y="24"/>
                    </a:lnTo>
                    <a:lnTo>
                      <a:pt x="51" y="28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1" name="Freeform 612"/>
              <p:cNvSpPr>
                <a:spLocks/>
              </p:cNvSpPr>
              <p:nvPr/>
            </p:nvSpPr>
            <p:spPr bwMode="auto">
              <a:xfrm>
                <a:off x="4165" y="2964"/>
                <a:ext cx="54" cy="28"/>
              </a:xfrm>
              <a:custGeom>
                <a:avLst/>
                <a:gdLst>
                  <a:gd name="T0" fmla="*/ 2 w 54"/>
                  <a:gd name="T1" fmla="*/ 0 h 28"/>
                  <a:gd name="T2" fmla="*/ 54 w 54"/>
                  <a:gd name="T3" fmla="*/ 24 h 28"/>
                  <a:gd name="T4" fmla="*/ 53 w 54"/>
                  <a:gd name="T5" fmla="*/ 28 h 28"/>
                  <a:gd name="T6" fmla="*/ 0 w 54"/>
                  <a:gd name="T7" fmla="*/ 3 h 28"/>
                  <a:gd name="T8" fmla="*/ 2 w 5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8">
                    <a:moveTo>
                      <a:pt x="2" y="0"/>
                    </a:moveTo>
                    <a:lnTo>
                      <a:pt x="54" y="24"/>
                    </a:lnTo>
                    <a:lnTo>
                      <a:pt x="53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2" name="Freeform 613"/>
              <p:cNvSpPr>
                <a:spLocks/>
              </p:cNvSpPr>
              <p:nvPr/>
            </p:nvSpPr>
            <p:spPr bwMode="auto">
              <a:xfrm>
                <a:off x="4162" y="2970"/>
                <a:ext cx="54" cy="28"/>
              </a:xfrm>
              <a:custGeom>
                <a:avLst/>
                <a:gdLst>
                  <a:gd name="T0" fmla="*/ 2 w 54"/>
                  <a:gd name="T1" fmla="*/ 0 h 28"/>
                  <a:gd name="T2" fmla="*/ 54 w 54"/>
                  <a:gd name="T3" fmla="*/ 25 h 28"/>
                  <a:gd name="T4" fmla="*/ 53 w 54"/>
                  <a:gd name="T5" fmla="*/ 28 h 28"/>
                  <a:gd name="T6" fmla="*/ 0 w 54"/>
                  <a:gd name="T7" fmla="*/ 3 h 28"/>
                  <a:gd name="T8" fmla="*/ 2 w 5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8">
                    <a:moveTo>
                      <a:pt x="2" y="0"/>
                    </a:moveTo>
                    <a:lnTo>
                      <a:pt x="54" y="25"/>
                    </a:lnTo>
                    <a:lnTo>
                      <a:pt x="53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3" name="Freeform 614"/>
              <p:cNvSpPr>
                <a:spLocks/>
              </p:cNvSpPr>
              <p:nvPr/>
            </p:nvSpPr>
            <p:spPr bwMode="auto">
              <a:xfrm>
                <a:off x="4159" y="2976"/>
                <a:ext cx="55" cy="28"/>
              </a:xfrm>
              <a:custGeom>
                <a:avLst/>
                <a:gdLst>
                  <a:gd name="T0" fmla="*/ 2 w 55"/>
                  <a:gd name="T1" fmla="*/ 0 h 28"/>
                  <a:gd name="T2" fmla="*/ 55 w 55"/>
                  <a:gd name="T3" fmla="*/ 25 h 28"/>
                  <a:gd name="T4" fmla="*/ 53 w 55"/>
                  <a:gd name="T5" fmla="*/ 28 h 28"/>
                  <a:gd name="T6" fmla="*/ 0 w 55"/>
                  <a:gd name="T7" fmla="*/ 3 h 28"/>
                  <a:gd name="T8" fmla="*/ 2 w 5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8">
                    <a:moveTo>
                      <a:pt x="2" y="0"/>
                    </a:moveTo>
                    <a:lnTo>
                      <a:pt x="55" y="25"/>
                    </a:lnTo>
                    <a:lnTo>
                      <a:pt x="53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4" name="Freeform 615"/>
              <p:cNvSpPr>
                <a:spLocks/>
              </p:cNvSpPr>
              <p:nvPr/>
            </p:nvSpPr>
            <p:spPr bwMode="auto">
              <a:xfrm>
                <a:off x="4156" y="2982"/>
                <a:ext cx="55" cy="28"/>
              </a:xfrm>
              <a:custGeom>
                <a:avLst/>
                <a:gdLst>
                  <a:gd name="T0" fmla="*/ 2 w 55"/>
                  <a:gd name="T1" fmla="*/ 0 h 28"/>
                  <a:gd name="T2" fmla="*/ 55 w 55"/>
                  <a:gd name="T3" fmla="*/ 25 h 28"/>
                  <a:gd name="T4" fmla="*/ 53 w 55"/>
                  <a:gd name="T5" fmla="*/ 28 h 28"/>
                  <a:gd name="T6" fmla="*/ 0 w 55"/>
                  <a:gd name="T7" fmla="*/ 3 h 28"/>
                  <a:gd name="T8" fmla="*/ 2 w 5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8">
                    <a:moveTo>
                      <a:pt x="2" y="0"/>
                    </a:moveTo>
                    <a:lnTo>
                      <a:pt x="55" y="25"/>
                    </a:lnTo>
                    <a:lnTo>
                      <a:pt x="53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5" name="Freeform 616"/>
              <p:cNvSpPr>
                <a:spLocks/>
              </p:cNvSpPr>
              <p:nvPr/>
            </p:nvSpPr>
            <p:spPr bwMode="auto">
              <a:xfrm>
                <a:off x="4154" y="2988"/>
                <a:ext cx="54" cy="28"/>
              </a:xfrm>
              <a:custGeom>
                <a:avLst/>
                <a:gdLst>
                  <a:gd name="T0" fmla="*/ 1 w 54"/>
                  <a:gd name="T1" fmla="*/ 0 h 28"/>
                  <a:gd name="T2" fmla="*/ 54 w 54"/>
                  <a:gd name="T3" fmla="*/ 25 h 28"/>
                  <a:gd name="T4" fmla="*/ 52 w 54"/>
                  <a:gd name="T5" fmla="*/ 28 h 28"/>
                  <a:gd name="T6" fmla="*/ 0 w 54"/>
                  <a:gd name="T7" fmla="*/ 3 h 28"/>
                  <a:gd name="T8" fmla="*/ 1 w 5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8">
                    <a:moveTo>
                      <a:pt x="1" y="0"/>
                    </a:moveTo>
                    <a:lnTo>
                      <a:pt x="54" y="25"/>
                    </a:lnTo>
                    <a:lnTo>
                      <a:pt x="52" y="28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6" name="Freeform 617"/>
              <p:cNvSpPr>
                <a:spLocks/>
              </p:cNvSpPr>
              <p:nvPr/>
            </p:nvSpPr>
            <p:spPr bwMode="auto">
              <a:xfrm>
                <a:off x="4151" y="2994"/>
                <a:ext cx="54" cy="28"/>
              </a:xfrm>
              <a:custGeom>
                <a:avLst/>
                <a:gdLst>
                  <a:gd name="T0" fmla="*/ 1 w 54"/>
                  <a:gd name="T1" fmla="*/ 0 h 28"/>
                  <a:gd name="T2" fmla="*/ 54 w 54"/>
                  <a:gd name="T3" fmla="*/ 25 h 28"/>
                  <a:gd name="T4" fmla="*/ 52 w 54"/>
                  <a:gd name="T5" fmla="*/ 28 h 28"/>
                  <a:gd name="T6" fmla="*/ 0 w 54"/>
                  <a:gd name="T7" fmla="*/ 3 h 28"/>
                  <a:gd name="T8" fmla="*/ 1 w 5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8">
                    <a:moveTo>
                      <a:pt x="1" y="0"/>
                    </a:moveTo>
                    <a:lnTo>
                      <a:pt x="54" y="25"/>
                    </a:lnTo>
                    <a:lnTo>
                      <a:pt x="52" y="28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7" name="Freeform 618"/>
              <p:cNvSpPr>
                <a:spLocks/>
              </p:cNvSpPr>
              <p:nvPr/>
            </p:nvSpPr>
            <p:spPr bwMode="auto">
              <a:xfrm>
                <a:off x="4148" y="3000"/>
                <a:ext cx="28" cy="16"/>
              </a:xfrm>
              <a:custGeom>
                <a:avLst/>
                <a:gdLst>
                  <a:gd name="T0" fmla="*/ 1 w 28"/>
                  <a:gd name="T1" fmla="*/ 0 h 16"/>
                  <a:gd name="T2" fmla="*/ 28 w 28"/>
                  <a:gd name="T3" fmla="*/ 12 h 16"/>
                  <a:gd name="T4" fmla="*/ 27 w 28"/>
                  <a:gd name="T5" fmla="*/ 16 h 16"/>
                  <a:gd name="T6" fmla="*/ 0 w 28"/>
                  <a:gd name="T7" fmla="*/ 3 h 16"/>
                  <a:gd name="T8" fmla="*/ 1 w 2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6">
                    <a:moveTo>
                      <a:pt x="1" y="0"/>
                    </a:moveTo>
                    <a:lnTo>
                      <a:pt x="28" y="12"/>
                    </a:lnTo>
                    <a:lnTo>
                      <a:pt x="27" y="16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8" name="Freeform 619"/>
              <p:cNvSpPr>
                <a:spLocks/>
              </p:cNvSpPr>
              <p:nvPr/>
            </p:nvSpPr>
            <p:spPr bwMode="auto">
              <a:xfrm>
                <a:off x="4230" y="2987"/>
                <a:ext cx="53" cy="28"/>
              </a:xfrm>
              <a:custGeom>
                <a:avLst/>
                <a:gdLst>
                  <a:gd name="T0" fmla="*/ 1 w 53"/>
                  <a:gd name="T1" fmla="*/ 0 h 28"/>
                  <a:gd name="T2" fmla="*/ 53 w 53"/>
                  <a:gd name="T3" fmla="*/ 24 h 28"/>
                  <a:gd name="T4" fmla="*/ 51 w 53"/>
                  <a:gd name="T5" fmla="*/ 28 h 28"/>
                  <a:gd name="T6" fmla="*/ 0 w 53"/>
                  <a:gd name="T7" fmla="*/ 3 h 28"/>
                  <a:gd name="T8" fmla="*/ 1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1" y="0"/>
                    </a:moveTo>
                    <a:lnTo>
                      <a:pt x="53" y="24"/>
                    </a:lnTo>
                    <a:lnTo>
                      <a:pt x="51" y="28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09" name="Freeform 620"/>
              <p:cNvSpPr>
                <a:spLocks/>
              </p:cNvSpPr>
              <p:nvPr/>
            </p:nvSpPr>
            <p:spPr bwMode="auto">
              <a:xfrm>
                <a:off x="4227" y="2993"/>
                <a:ext cx="53" cy="28"/>
              </a:xfrm>
              <a:custGeom>
                <a:avLst/>
                <a:gdLst>
                  <a:gd name="T0" fmla="*/ 1 w 53"/>
                  <a:gd name="T1" fmla="*/ 0 h 28"/>
                  <a:gd name="T2" fmla="*/ 53 w 53"/>
                  <a:gd name="T3" fmla="*/ 24 h 28"/>
                  <a:gd name="T4" fmla="*/ 52 w 53"/>
                  <a:gd name="T5" fmla="*/ 28 h 28"/>
                  <a:gd name="T6" fmla="*/ 0 w 53"/>
                  <a:gd name="T7" fmla="*/ 3 h 28"/>
                  <a:gd name="T8" fmla="*/ 1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1" y="0"/>
                    </a:moveTo>
                    <a:lnTo>
                      <a:pt x="53" y="24"/>
                    </a:lnTo>
                    <a:lnTo>
                      <a:pt x="52" y="28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0" name="Freeform 621"/>
              <p:cNvSpPr>
                <a:spLocks/>
              </p:cNvSpPr>
              <p:nvPr/>
            </p:nvSpPr>
            <p:spPr bwMode="auto">
              <a:xfrm>
                <a:off x="4224" y="2999"/>
                <a:ext cx="53" cy="28"/>
              </a:xfrm>
              <a:custGeom>
                <a:avLst/>
                <a:gdLst>
                  <a:gd name="T0" fmla="*/ 2 w 53"/>
                  <a:gd name="T1" fmla="*/ 0 h 28"/>
                  <a:gd name="T2" fmla="*/ 53 w 53"/>
                  <a:gd name="T3" fmla="*/ 24 h 28"/>
                  <a:gd name="T4" fmla="*/ 52 w 53"/>
                  <a:gd name="T5" fmla="*/ 28 h 28"/>
                  <a:gd name="T6" fmla="*/ 0 w 53"/>
                  <a:gd name="T7" fmla="*/ 3 h 28"/>
                  <a:gd name="T8" fmla="*/ 2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2" y="0"/>
                    </a:moveTo>
                    <a:lnTo>
                      <a:pt x="53" y="24"/>
                    </a:lnTo>
                    <a:lnTo>
                      <a:pt x="52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1" name="Freeform 622"/>
              <p:cNvSpPr>
                <a:spLocks/>
              </p:cNvSpPr>
              <p:nvPr/>
            </p:nvSpPr>
            <p:spPr bwMode="auto">
              <a:xfrm>
                <a:off x="4221" y="3005"/>
                <a:ext cx="53" cy="28"/>
              </a:xfrm>
              <a:custGeom>
                <a:avLst/>
                <a:gdLst>
                  <a:gd name="T0" fmla="*/ 2 w 53"/>
                  <a:gd name="T1" fmla="*/ 0 h 28"/>
                  <a:gd name="T2" fmla="*/ 53 w 53"/>
                  <a:gd name="T3" fmla="*/ 24 h 28"/>
                  <a:gd name="T4" fmla="*/ 52 w 53"/>
                  <a:gd name="T5" fmla="*/ 28 h 28"/>
                  <a:gd name="T6" fmla="*/ 0 w 53"/>
                  <a:gd name="T7" fmla="*/ 3 h 28"/>
                  <a:gd name="T8" fmla="*/ 2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2" y="0"/>
                    </a:moveTo>
                    <a:lnTo>
                      <a:pt x="53" y="24"/>
                    </a:lnTo>
                    <a:lnTo>
                      <a:pt x="52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2" name="Freeform 623"/>
              <p:cNvSpPr>
                <a:spLocks/>
              </p:cNvSpPr>
              <p:nvPr/>
            </p:nvSpPr>
            <p:spPr bwMode="auto">
              <a:xfrm>
                <a:off x="4218" y="3011"/>
                <a:ext cx="54" cy="28"/>
              </a:xfrm>
              <a:custGeom>
                <a:avLst/>
                <a:gdLst>
                  <a:gd name="T0" fmla="*/ 2 w 54"/>
                  <a:gd name="T1" fmla="*/ 0 h 28"/>
                  <a:gd name="T2" fmla="*/ 54 w 54"/>
                  <a:gd name="T3" fmla="*/ 24 h 28"/>
                  <a:gd name="T4" fmla="*/ 52 w 54"/>
                  <a:gd name="T5" fmla="*/ 28 h 28"/>
                  <a:gd name="T6" fmla="*/ 0 w 54"/>
                  <a:gd name="T7" fmla="*/ 3 h 28"/>
                  <a:gd name="T8" fmla="*/ 2 w 5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8">
                    <a:moveTo>
                      <a:pt x="2" y="0"/>
                    </a:moveTo>
                    <a:lnTo>
                      <a:pt x="54" y="24"/>
                    </a:lnTo>
                    <a:lnTo>
                      <a:pt x="52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3" name="Freeform 624"/>
              <p:cNvSpPr>
                <a:spLocks/>
              </p:cNvSpPr>
              <p:nvPr/>
            </p:nvSpPr>
            <p:spPr bwMode="auto">
              <a:xfrm>
                <a:off x="4215" y="3017"/>
                <a:ext cx="54" cy="28"/>
              </a:xfrm>
              <a:custGeom>
                <a:avLst/>
                <a:gdLst>
                  <a:gd name="T0" fmla="*/ 2 w 54"/>
                  <a:gd name="T1" fmla="*/ 0 h 28"/>
                  <a:gd name="T2" fmla="*/ 54 w 54"/>
                  <a:gd name="T3" fmla="*/ 24 h 28"/>
                  <a:gd name="T4" fmla="*/ 52 w 54"/>
                  <a:gd name="T5" fmla="*/ 28 h 28"/>
                  <a:gd name="T6" fmla="*/ 0 w 54"/>
                  <a:gd name="T7" fmla="*/ 3 h 28"/>
                  <a:gd name="T8" fmla="*/ 2 w 5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8">
                    <a:moveTo>
                      <a:pt x="2" y="0"/>
                    </a:moveTo>
                    <a:lnTo>
                      <a:pt x="54" y="24"/>
                    </a:lnTo>
                    <a:lnTo>
                      <a:pt x="52" y="28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4" name="Freeform 625"/>
              <p:cNvSpPr>
                <a:spLocks/>
              </p:cNvSpPr>
              <p:nvPr/>
            </p:nvSpPr>
            <p:spPr bwMode="auto">
              <a:xfrm>
                <a:off x="4213" y="3023"/>
                <a:ext cx="53" cy="28"/>
              </a:xfrm>
              <a:custGeom>
                <a:avLst/>
                <a:gdLst>
                  <a:gd name="T0" fmla="*/ 1 w 53"/>
                  <a:gd name="T1" fmla="*/ 0 h 28"/>
                  <a:gd name="T2" fmla="*/ 53 w 53"/>
                  <a:gd name="T3" fmla="*/ 24 h 28"/>
                  <a:gd name="T4" fmla="*/ 51 w 53"/>
                  <a:gd name="T5" fmla="*/ 28 h 28"/>
                  <a:gd name="T6" fmla="*/ 0 w 53"/>
                  <a:gd name="T7" fmla="*/ 3 h 28"/>
                  <a:gd name="T8" fmla="*/ 1 w 5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8">
                    <a:moveTo>
                      <a:pt x="1" y="0"/>
                    </a:moveTo>
                    <a:lnTo>
                      <a:pt x="53" y="24"/>
                    </a:lnTo>
                    <a:lnTo>
                      <a:pt x="51" y="28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5" name="Freeform 626"/>
              <p:cNvSpPr>
                <a:spLocks/>
              </p:cNvSpPr>
              <p:nvPr/>
            </p:nvSpPr>
            <p:spPr bwMode="auto">
              <a:xfrm>
                <a:off x="4210" y="3029"/>
                <a:ext cx="38" cy="21"/>
              </a:xfrm>
              <a:custGeom>
                <a:avLst/>
                <a:gdLst>
                  <a:gd name="T0" fmla="*/ 1 w 38"/>
                  <a:gd name="T1" fmla="*/ 0 h 21"/>
                  <a:gd name="T2" fmla="*/ 38 w 38"/>
                  <a:gd name="T3" fmla="*/ 17 h 21"/>
                  <a:gd name="T4" fmla="*/ 36 w 38"/>
                  <a:gd name="T5" fmla="*/ 21 h 21"/>
                  <a:gd name="T6" fmla="*/ 0 w 38"/>
                  <a:gd name="T7" fmla="*/ 3 h 21"/>
                  <a:gd name="T8" fmla="*/ 1 w 38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1">
                    <a:moveTo>
                      <a:pt x="1" y="0"/>
                    </a:moveTo>
                    <a:lnTo>
                      <a:pt x="38" y="17"/>
                    </a:lnTo>
                    <a:lnTo>
                      <a:pt x="36" y="2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6" name="Freeform 627"/>
              <p:cNvSpPr>
                <a:spLocks/>
              </p:cNvSpPr>
              <p:nvPr/>
            </p:nvSpPr>
            <p:spPr bwMode="auto">
              <a:xfrm>
                <a:off x="4136" y="2861"/>
                <a:ext cx="178" cy="233"/>
              </a:xfrm>
              <a:custGeom>
                <a:avLst/>
                <a:gdLst>
                  <a:gd name="T0" fmla="*/ 26 w 178"/>
                  <a:gd name="T1" fmla="*/ 0 h 233"/>
                  <a:gd name="T2" fmla="*/ 178 w 178"/>
                  <a:gd name="T3" fmla="*/ 17 h 233"/>
                  <a:gd name="T4" fmla="*/ 153 w 178"/>
                  <a:gd name="T5" fmla="*/ 233 h 233"/>
                  <a:gd name="T6" fmla="*/ 0 w 178"/>
                  <a:gd name="T7" fmla="*/ 215 h 233"/>
                  <a:gd name="T8" fmla="*/ 26 w 178"/>
                  <a:gd name="T9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233">
                    <a:moveTo>
                      <a:pt x="26" y="0"/>
                    </a:moveTo>
                    <a:lnTo>
                      <a:pt x="178" y="17"/>
                    </a:lnTo>
                    <a:lnTo>
                      <a:pt x="153" y="233"/>
                    </a:lnTo>
                    <a:lnTo>
                      <a:pt x="0" y="215"/>
                    </a:lnTo>
                    <a:lnTo>
                      <a:pt x="26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7" name="Freeform 628"/>
              <p:cNvSpPr>
                <a:spLocks/>
              </p:cNvSpPr>
              <p:nvPr/>
            </p:nvSpPr>
            <p:spPr bwMode="auto">
              <a:xfrm>
                <a:off x="4199" y="2888"/>
                <a:ext cx="74" cy="13"/>
              </a:xfrm>
              <a:custGeom>
                <a:avLst/>
                <a:gdLst>
                  <a:gd name="T0" fmla="*/ 0 w 74"/>
                  <a:gd name="T1" fmla="*/ 0 h 13"/>
                  <a:gd name="T2" fmla="*/ 74 w 74"/>
                  <a:gd name="T3" fmla="*/ 9 h 13"/>
                  <a:gd name="T4" fmla="*/ 73 w 74"/>
                  <a:gd name="T5" fmla="*/ 13 h 13"/>
                  <a:gd name="T6" fmla="*/ 0 w 74"/>
                  <a:gd name="T7" fmla="*/ 4 h 13"/>
                  <a:gd name="T8" fmla="*/ 0 w 74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3">
                    <a:moveTo>
                      <a:pt x="0" y="0"/>
                    </a:moveTo>
                    <a:lnTo>
                      <a:pt x="74" y="9"/>
                    </a:lnTo>
                    <a:lnTo>
                      <a:pt x="73" y="13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8" name="Freeform 629"/>
              <p:cNvSpPr>
                <a:spLocks/>
              </p:cNvSpPr>
              <p:nvPr/>
            </p:nvSpPr>
            <p:spPr bwMode="auto">
              <a:xfrm>
                <a:off x="4172" y="2895"/>
                <a:ext cx="125" cy="18"/>
              </a:xfrm>
              <a:custGeom>
                <a:avLst/>
                <a:gdLst>
                  <a:gd name="T0" fmla="*/ 1 w 125"/>
                  <a:gd name="T1" fmla="*/ 0 h 18"/>
                  <a:gd name="T2" fmla="*/ 125 w 125"/>
                  <a:gd name="T3" fmla="*/ 14 h 18"/>
                  <a:gd name="T4" fmla="*/ 124 w 125"/>
                  <a:gd name="T5" fmla="*/ 18 h 18"/>
                  <a:gd name="T6" fmla="*/ 0 w 125"/>
                  <a:gd name="T7" fmla="*/ 3 h 18"/>
                  <a:gd name="T8" fmla="*/ 1 w 125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8">
                    <a:moveTo>
                      <a:pt x="1" y="0"/>
                    </a:moveTo>
                    <a:lnTo>
                      <a:pt x="125" y="14"/>
                    </a:lnTo>
                    <a:lnTo>
                      <a:pt x="124" y="18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19" name="Freeform 630"/>
              <p:cNvSpPr>
                <a:spLocks/>
              </p:cNvSpPr>
              <p:nvPr/>
            </p:nvSpPr>
            <p:spPr bwMode="auto">
              <a:xfrm>
                <a:off x="4172" y="2901"/>
                <a:ext cx="124" cy="19"/>
              </a:xfrm>
              <a:custGeom>
                <a:avLst/>
                <a:gdLst>
                  <a:gd name="T0" fmla="*/ 0 w 124"/>
                  <a:gd name="T1" fmla="*/ 0 h 19"/>
                  <a:gd name="T2" fmla="*/ 124 w 124"/>
                  <a:gd name="T3" fmla="*/ 15 h 19"/>
                  <a:gd name="T4" fmla="*/ 123 w 124"/>
                  <a:gd name="T5" fmla="*/ 19 h 19"/>
                  <a:gd name="T6" fmla="*/ 0 w 124"/>
                  <a:gd name="T7" fmla="*/ 4 h 19"/>
                  <a:gd name="T8" fmla="*/ 0 w 124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9">
                    <a:moveTo>
                      <a:pt x="0" y="0"/>
                    </a:moveTo>
                    <a:lnTo>
                      <a:pt x="124" y="15"/>
                    </a:lnTo>
                    <a:lnTo>
                      <a:pt x="123" y="19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0" name="Freeform 631"/>
              <p:cNvSpPr>
                <a:spLocks/>
              </p:cNvSpPr>
              <p:nvPr/>
            </p:nvSpPr>
            <p:spPr bwMode="auto">
              <a:xfrm>
                <a:off x="4171" y="2908"/>
                <a:ext cx="124" cy="18"/>
              </a:xfrm>
              <a:custGeom>
                <a:avLst/>
                <a:gdLst>
                  <a:gd name="T0" fmla="*/ 0 w 124"/>
                  <a:gd name="T1" fmla="*/ 0 h 18"/>
                  <a:gd name="T2" fmla="*/ 124 w 124"/>
                  <a:gd name="T3" fmla="*/ 14 h 18"/>
                  <a:gd name="T4" fmla="*/ 124 w 124"/>
                  <a:gd name="T5" fmla="*/ 18 h 18"/>
                  <a:gd name="T6" fmla="*/ 0 w 124"/>
                  <a:gd name="T7" fmla="*/ 4 h 18"/>
                  <a:gd name="T8" fmla="*/ 0 w 1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8">
                    <a:moveTo>
                      <a:pt x="0" y="0"/>
                    </a:moveTo>
                    <a:lnTo>
                      <a:pt x="124" y="14"/>
                    </a:lnTo>
                    <a:lnTo>
                      <a:pt x="124" y="1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1" name="Freeform 632"/>
              <p:cNvSpPr>
                <a:spLocks/>
              </p:cNvSpPr>
              <p:nvPr/>
            </p:nvSpPr>
            <p:spPr bwMode="auto">
              <a:xfrm>
                <a:off x="4170" y="2914"/>
                <a:ext cx="124" cy="20"/>
              </a:xfrm>
              <a:custGeom>
                <a:avLst/>
                <a:gdLst>
                  <a:gd name="T0" fmla="*/ 0 w 124"/>
                  <a:gd name="T1" fmla="*/ 0 h 20"/>
                  <a:gd name="T2" fmla="*/ 124 w 124"/>
                  <a:gd name="T3" fmla="*/ 15 h 20"/>
                  <a:gd name="T4" fmla="*/ 124 w 124"/>
                  <a:gd name="T5" fmla="*/ 20 h 20"/>
                  <a:gd name="T6" fmla="*/ 0 w 124"/>
                  <a:gd name="T7" fmla="*/ 4 h 20"/>
                  <a:gd name="T8" fmla="*/ 0 w 12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20">
                    <a:moveTo>
                      <a:pt x="0" y="0"/>
                    </a:moveTo>
                    <a:lnTo>
                      <a:pt x="124" y="15"/>
                    </a:lnTo>
                    <a:lnTo>
                      <a:pt x="124" y="2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2" name="Freeform 633"/>
              <p:cNvSpPr>
                <a:spLocks/>
              </p:cNvSpPr>
              <p:nvPr/>
            </p:nvSpPr>
            <p:spPr bwMode="auto">
              <a:xfrm>
                <a:off x="4169" y="2921"/>
                <a:ext cx="125" cy="19"/>
              </a:xfrm>
              <a:custGeom>
                <a:avLst/>
                <a:gdLst>
                  <a:gd name="T0" fmla="*/ 1 w 125"/>
                  <a:gd name="T1" fmla="*/ 0 h 19"/>
                  <a:gd name="T2" fmla="*/ 125 w 125"/>
                  <a:gd name="T3" fmla="*/ 16 h 19"/>
                  <a:gd name="T4" fmla="*/ 124 w 125"/>
                  <a:gd name="T5" fmla="*/ 19 h 19"/>
                  <a:gd name="T6" fmla="*/ 0 w 125"/>
                  <a:gd name="T7" fmla="*/ 4 h 19"/>
                  <a:gd name="T8" fmla="*/ 1 w 12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9">
                    <a:moveTo>
                      <a:pt x="1" y="0"/>
                    </a:moveTo>
                    <a:lnTo>
                      <a:pt x="125" y="16"/>
                    </a:lnTo>
                    <a:lnTo>
                      <a:pt x="124" y="19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3" name="Freeform 634"/>
              <p:cNvSpPr>
                <a:spLocks/>
              </p:cNvSpPr>
              <p:nvPr/>
            </p:nvSpPr>
            <p:spPr bwMode="auto">
              <a:xfrm>
                <a:off x="4167" y="2928"/>
                <a:ext cx="126" cy="19"/>
              </a:xfrm>
              <a:custGeom>
                <a:avLst/>
                <a:gdLst>
                  <a:gd name="T0" fmla="*/ 2 w 126"/>
                  <a:gd name="T1" fmla="*/ 0 h 19"/>
                  <a:gd name="T2" fmla="*/ 126 w 126"/>
                  <a:gd name="T3" fmla="*/ 15 h 19"/>
                  <a:gd name="T4" fmla="*/ 125 w 126"/>
                  <a:gd name="T5" fmla="*/ 19 h 19"/>
                  <a:gd name="T6" fmla="*/ 0 w 126"/>
                  <a:gd name="T7" fmla="*/ 3 h 19"/>
                  <a:gd name="T8" fmla="*/ 2 w 1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19">
                    <a:moveTo>
                      <a:pt x="2" y="0"/>
                    </a:moveTo>
                    <a:lnTo>
                      <a:pt x="126" y="15"/>
                    </a:lnTo>
                    <a:lnTo>
                      <a:pt x="125" y="19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4" name="Freeform 635"/>
              <p:cNvSpPr>
                <a:spLocks/>
              </p:cNvSpPr>
              <p:nvPr/>
            </p:nvSpPr>
            <p:spPr bwMode="auto">
              <a:xfrm>
                <a:off x="4167" y="2935"/>
                <a:ext cx="125" cy="19"/>
              </a:xfrm>
              <a:custGeom>
                <a:avLst/>
                <a:gdLst>
                  <a:gd name="T0" fmla="*/ 0 w 125"/>
                  <a:gd name="T1" fmla="*/ 0 h 19"/>
                  <a:gd name="T2" fmla="*/ 125 w 125"/>
                  <a:gd name="T3" fmla="*/ 15 h 19"/>
                  <a:gd name="T4" fmla="*/ 124 w 125"/>
                  <a:gd name="T5" fmla="*/ 19 h 19"/>
                  <a:gd name="T6" fmla="*/ 0 w 125"/>
                  <a:gd name="T7" fmla="*/ 4 h 19"/>
                  <a:gd name="T8" fmla="*/ 0 w 12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9">
                    <a:moveTo>
                      <a:pt x="0" y="0"/>
                    </a:moveTo>
                    <a:lnTo>
                      <a:pt x="125" y="15"/>
                    </a:lnTo>
                    <a:lnTo>
                      <a:pt x="124" y="19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5" name="Freeform 636"/>
              <p:cNvSpPr>
                <a:spLocks/>
              </p:cNvSpPr>
              <p:nvPr/>
            </p:nvSpPr>
            <p:spPr bwMode="auto">
              <a:xfrm>
                <a:off x="4166" y="2942"/>
                <a:ext cx="125" cy="18"/>
              </a:xfrm>
              <a:custGeom>
                <a:avLst/>
                <a:gdLst>
                  <a:gd name="T0" fmla="*/ 0 w 125"/>
                  <a:gd name="T1" fmla="*/ 0 h 18"/>
                  <a:gd name="T2" fmla="*/ 125 w 125"/>
                  <a:gd name="T3" fmla="*/ 15 h 18"/>
                  <a:gd name="T4" fmla="*/ 125 w 125"/>
                  <a:gd name="T5" fmla="*/ 18 h 18"/>
                  <a:gd name="T6" fmla="*/ 0 w 125"/>
                  <a:gd name="T7" fmla="*/ 4 h 18"/>
                  <a:gd name="T8" fmla="*/ 0 w 125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8">
                    <a:moveTo>
                      <a:pt x="0" y="0"/>
                    </a:moveTo>
                    <a:lnTo>
                      <a:pt x="125" y="15"/>
                    </a:lnTo>
                    <a:lnTo>
                      <a:pt x="125" y="1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6" name="Freeform 637"/>
              <p:cNvSpPr>
                <a:spLocks/>
              </p:cNvSpPr>
              <p:nvPr/>
            </p:nvSpPr>
            <p:spPr bwMode="auto">
              <a:xfrm>
                <a:off x="4165" y="2949"/>
                <a:ext cx="63" cy="11"/>
              </a:xfrm>
              <a:custGeom>
                <a:avLst/>
                <a:gdLst>
                  <a:gd name="T0" fmla="*/ 1 w 63"/>
                  <a:gd name="T1" fmla="*/ 0 h 11"/>
                  <a:gd name="T2" fmla="*/ 63 w 63"/>
                  <a:gd name="T3" fmla="*/ 7 h 11"/>
                  <a:gd name="T4" fmla="*/ 63 w 63"/>
                  <a:gd name="T5" fmla="*/ 11 h 11"/>
                  <a:gd name="T6" fmla="*/ 0 w 63"/>
                  <a:gd name="T7" fmla="*/ 3 h 11"/>
                  <a:gd name="T8" fmla="*/ 1 w 63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1">
                    <a:moveTo>
                      <a:pt x="1" y="0"/>
                    </a:moveTo>
                    <a:lnTo>
                      <a:pt x="63" y="7"/>
                    </a:lnTo>
                    <a:lnTo>
                      <a:pt x="63" y="1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7" name="Freeform 638"/>
              <p:cNvSpPr>
                <a:spLocks/>
              </p:cNvSpPr>
              <p:nvPr/>
            </p:nvSpPr>
            <p:spPr bwMode="auto">
              <a:xfrm>
                <a:off x="4253" y="2981"/>
                <a:ext cx="34" cy="34"/>
              </a:xfrm>
              <a:custGeom>
                <a:avLst/>
                <a:gdLst>
                  <a:gd name="T0" fmla="*/ 19 w 34"/>
                  <a:gd name="T1" fmla="*/ 1 h 34"/>
                  <a:gd name="T2" fmla="*/ 33 w 34"/>
                  <a:gd name="T3" fmla="*/ 19 h 34"/>
                  <a:gd name="T4" fmla="*/ 15 w 34"/>
                  <a:gd name="T5" fmla="*/ 33 h 34"/>
                  <a:gd name="T6" fmla="*/ 1 w 34"/>
                  <a:gd name="T7" fmla="*/ 15 h 34"/>
                  <a:gd name="T8" fmla="*/ 19 w 34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19" y="1"/>
                    </a:moveTo>
                    <a:cubicBezTo>
                      <a:pt x="28" y="2"/>
                      <a:pt x="34" y="10"/>
                      <a:pt x="33" y="19"/>
                    </a:cubicBezTo>
                    <a:cubicBezTo>
                      <a:pt x="32" y="28"/>
                      <a:pt x="24" y="34"/>
                      <a:pt x="15" y="33"/>
                    </a:cubicBezTo>
                    <a:cubicBezTo>
                      <a:pt x="6" y="32"/>
                      <a:pt x="0" y="24"/>
                      <a:pt x="1" y="15"/>
                    </a:cubicBezTo>
                    <a:cubicBezTo>
                      <a:pt x="2" y="6"/>
                      <a:pt x="10" y="0"/>
                      <a:pt x="19" y="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8" name="Freeform 639"/>
              <p:cNvSpPr>
                <a:spLocks/>
              </p:cNvSpPr>
              <p:nvPr/>
            </p:nvSpPr>
            <p:spPr bwMode="auto">
              <a:xfrm>
                <a:off x="4255" y="2998"/>
                <a:ext cx="15" cy="12"/>
              </a:xfrm>
              <a:custGeom>
                <a:avLst/>
                <a:gdLst>
                  <a:gd name="T0" fmla="*/ 5 w 15"/>
                  <a:gd name="T1" fmla="*/ 12 h 12"/>
                  <a:gd name="T2" fmla="*/ 0 w 15"/>
                  <a:gd name="T3" fmla="*/ 5 h 12"/>
                  <a:gd name="T4" fmla="*/ 15 w 15"/>
                  <a:gd name="T5" fmla="*/ 0 h 12"/>
                  <a:gd name="T6" fmla="*/ 5 w 15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2">
                    <a:moveTo>
                      <a:pt x="5" y="12"/>
                    </a:moveTo>
                    <a:cubicBezTo>
                      <a:pt x="2" y="10"/>
                      <a:pt x="1" y="8"/>
                      <a:pt x="0" y="5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5" y="1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29" name="Freeform 640"/>
              <p:cNvSpPr>
                <a:spLocks/>
              </p:cNvSpPr>
              <p:nvPr/>
            </p:nvSpPr>
            <p:spPr bwMode="auto">
              <a:xfrm>
                <a:off x="4254" y="2984"/>
                <a:ext cx="16" cy="19"/>
              </a:xfrm>
              <a:custGeom>
                <a:avLst/>
                <a:gdLst>
                  <a:gd name="T0" fmla="*/ 1 w 16"/>
                  <a:gd name="T1" fmla="*/ 19 h 19"/>
                  <a:gd name="T2" fmla="*/ 0 w 16"/>
                  <a:gd name="T3" fmla="*/ 12 h 19"/>
                  <a:gd name="T4" fmla="*/ 8 w 16"/>
                  <a:gd name="T5" fmla="*/ 0 h 19"/>
                  <a:gd name="T6" fmla="*/ 16 w 16"/>
                  <a:gd name="T7" fmla="*/ 14 h 19"/>
                  <a:gd name="T8" fmla="*/ 1 w 16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" y="19"/>
                    </a:moveTo>
                    <a:cubicBezTo>
                      <a:pt x="0" y="17"/>
                      <a:pt x="0" y="15"/>
                      <a:pt x="0" y="12"/>
                    </a:cubicBezTo>
                    <a:cubicBezTo>
                      <a:pt x="1" y="7"/>
                      <a:pt x="4" y="2"/>
                      <a:pt x="8" y="0"/>
                    </a:cubicBezTo>
                    <a:cubicBezTo>
                      <a:pt x="16" y="14"/>
                      <a:pt x="16" y="14"/>
                      <a:pt x="16" y="14"/>
                    </a:cubicBezTo>
                    <a:lnTo>
                      <a:pt x="1" y="1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0" name="Freeform 641"/>
              <p:cNvSpPr>
                <a:spLocks/>
              </p:cNvSpPr>
              <p:nvPr/>
            </p:nvSpPr>
            <p:spPr bwMode="auto">
              <a:xfrm>
                <a:off x="4262" y="2981"/>
                <a:ext cx="10" cy="17"/>
              </a:xfrm>
              <a:custGeom>
                <a:avLst/>
                <a:gdLst>
                  <a:gd name="T0" fmla="*/ 0 w 10"/>
                  <a:gd name="T1" fmla="*/ 3 h 17"/>
                  <a:gd name="T2" fmla="*/ 10 w 10"/>
                  <a:gd name="T3" fmla="*/ 1 h 17"/>
                  <a:gd name="T4" fmla="*/ 8 w 10"/>
                  <a:gd name="T5" fmla="*/ 17 h 17"/>
                  <a:gd name="T6" fmla="*/ 0 w 10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7">
                    <a:moveTo>
                      <a:pt x="0" y="3"/>
                    </a:moveTo>
                    <a:cubicBezTo>
                      <a:pt x="3" y="1"/>
                      <a:pt x="6" y="0"/>
                      <a:pt x="10" y="1"/>
                    </a:cubicBezTo>
                    <a:cubicBezTo>
                      <a:pt x="8" y="17"/>
                      <a:pt x="8" y="17"/>
                      <a:pt x="8" y="17"/>
                    </a:cubicBez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1" name="Freeform 642"/>
              <p:cNvSpPr>
                <a:spLocks/>
              </p:cNvSpPr>
              <p:nvPr/>
            </p:nvSpPr>
            <p:spPr bwMode="auto">
              <a:xfrm>
                <a:off x="4270" y="2982"/>
                <a:ext cx="13" cy="16"/>
              </a:xfrm>
              <a:custGeom>
                <a:avLst/>
                <a:gdLst>
                  <a:gd name="T0" fmla="*/ 2 w 13"/>
                  <a:gd name="T1" fmla="*/ 0 h 16"/>
                  <a:gd name="T2" fmla="*/ 0 w 13"/>
                  <a:gd name="T3" fmla="*/ 16 h 16"/>
                  <a:gd name="T4" fmla="*/ 13 w 13"/>
                  <a:gd name="T5" fmla="*/ 6 h 16"/>
                  <a:gd name="T6" fmla="*/ 2 w 13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6">
                    <a:moveTo>
                      <a:pt x="2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6" y="0"/>
                      <a:pt x="2" y="0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2" name="Freeform 643"/>
              <p:cNvSpPr>
                <a:spLocks/>
              </p:cNvSpPr>
              <p:nvPr/>
            </p:nvSpPr>
            <p:spPr bwMode="auto">
              <a:xfrm>
                <a:off x="4159" y="3004"/>
                <a:ext cx="75" cy="10"/>
              </a:xfrm>
              <a:custGeom>
                <a:avLst/>
                <a:gdLst>
                  <a:gd name="T0" fmla="*/ 0 w 75"/>
                  <a:gd name="T1" fmla="*/ 0 h 10"/>
                  <a:gd name="T2" fmla="*/ 75 w 75"/>
                  <a:gd name="T3" fmla="*/ 9 h 10"/>
                  <a:gd name="T4" fmla="*/ 74 w 75"/>
                  <a:gd name="T5" fmla="*/ 10 h 10"/>
                  <a:gd name="T6" fmla="*/ 0 w 75"/>
                  <a:gd name="T7" fmla="*/ 2 h 10"/>
                  <a:gd name="T8" fmla="*/ 0 w 75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">
                    <a:moveTo>
                      <a:pt x="0" y="0"/>
                    </a:moveTo>
                    <a:lnTo>
                      <a:pt x="75" y="9"/>
                    </a:lnTo>
                    <a:lnTo>
                      <a:pt x="74" y="1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3" name="Freeform 644"/>
              <p:cNvSpPr>
                <a:spLocks/>
              </p:cNvSpPr>
              <p:nvPr/>
            </p:nvSpPr>
            <p:spPr bwMode="auto">
              <a:xfrm>
                <a:off x="4159" y="2964"/>
                <a:ext cx="19" cy="41"/>
              </a:xfrm>
              <a:custGeom>
                <a:avLst/>
                <a:gdLst>
                  <a:gd name="T0" fmla="*/ 5 w 19"/>
                  <a:gd name="T1" fmla="*/ 0 h 41"/>
                  <a:gd name="T2" fmla="*/ 19 w 19"/>
                  <a:gd name="T3" fmla="*/ 2 h 41"/>
                  <a:gd name="T4" fmla="*/ 14 w 19"/>
                  <a:gd name="T5" fmla="*/ 41 h 41"/>
                  <a:gd name="T6" fmla="*/ 0 w 19"/>
                  <a:gd name="T7" fmla="*/ 40 h 41"/>
                  <a:gd name="T8" fmla="*/ 5 w 19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1">
                    <a:moveTo>
                      <a:pt x="5" y="0"/>
                    </a:moveTo>
                    <a:lnTo>
                      <a:pt x="19" y="2"/>
                    </a:lnTo>
                    <a:lnTo>
                      <a:pt x="14" y="41"/>
                    </a:lnTo>
                    <a:lnTo>
                      <a:pt x="0" y="40"/>
                    </a:lnTo>
                    <a:lnTo>
                      <a:pt x="5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4" name="Freeform 645"/>
              <p:cNvSpPr>
                <a:spLocks/>
              </p:cNvSpPr>
              <p:nvPr/>
            </p:nvSpPr>
            <p:spPr bwMode="auto">
              <a:xfrm>
                <a:off x="4175" y="2981"/>
                <a:ext cx="16" cy="26"/>
              </a:xfrm>
              <a:custGeom>
                <a:avLst/>
                <a:gdLst>
                  <a:gd name="T0" fmla="*/ 3 w 16"/>
                  <a:gd name="T1" fmla="*/ 0 h 26"/>
                  <a:gd name="T2" fmla="*/ 16 w 16"/>
                  <a:gd name="T3" fmla="*/ 2 h 26"/>
                  <a:gd name="T4" fmla="*/ 13 w 16"/>
                  <a:gd name="T5" fmla="*/ 26 h 26"/>
                  <a:gd name="T6" fmla="*/ 0 w 16"/>
                  <a:gd name="T7" fmla="*/ 25 h 26"/>
                  <a:gd name="T8" fmla="*/ 3 w 1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6">
                    <a:moveTo>
                      <a:pt x="3" y="0"/>
                    </a:moveTo>
                    <a:lnTo>
                      <a:pt x="16" y="2"/>
                    </a:lnTo>
                    <a:lnTo>
                      <a:pt x="13" y="26"/>
                    </a:lnTo>
                    <a:lnTo>
                      <a:pt x="0" y="25"/>
                    </a:lnTo>
                    <a:lnTo>
                      <a:pt x="3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5" name="Freeform 646"/>
              <p:cNvSpPr>
                <a:spLocks/>
              </p:cNvSpPr>
              <p:nvPr/>
            </p:nvSpPr>
            <p:spPr bwMode="auto">
              <a:xfrm>
                <a:off x="4190" y="2991"/>
                <a:ext cx="15" cy="18"/>
              </a:xfrm>
              <a:custGeom>
                <a:avLst/>
                <a:gdLst>
                  <a:gd name="T0" fmla="*/ 2 w 15"/>
                  <a:gd name="T1" fmla="*/ 0 h 18"/>
                  <a:gd name="T2" fmla="*/ 15 w 15"/>
                  <a:gd name="T3" fmla="*/ 2 h 18"/>
                  <a:gd name="T4" fmla="*/ 13 w 15"/>
                  <a:gd name="T5" fmla="*/ 18 h 18"/>
                  <a:gd name="T6" fmla="*/ 0 w 15"/>
                  <a:gd name="T7" fmla="*/ 16 h 18"/>
                  <a:gd name="T8" fmla="*/ 2 w 15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2" y="0"/>
                    </a:moveTo>
                    <a:lnTo>
                      <a:pt x="15" y="2"/>
                    </a:lnTo>
                    <a:lnTo>
                      <a:pt x="13" y="18"/>
                    </a:lnTo>
                    <a:lnTo>
                      <a:pt x="0" y="16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6" name="Freeform 647"/>
              <p:cNvSpPr>
                <a:spLocks/>
              </p:cNvSpPr>
              <p:nvPr/>
            </p:nvSpPr>
            <p:spPr bwMode="auto">
              <a:xfrm>
                <a:off x="4205" y="2985"/>
                <a:ext cx="16" cy="26"/>
              </a:xfrm>
              <a:custGeom>
                <a:avLst/>
                <a:gdLst>
                  <a:gd name="T0" fmla="*/ 3 w 16"/>
                  <a:gd name="T1" fmla="*/ 0 h 26"/>
                  <a:gd name="T2" fmla="*/ 16 w 16"/>
                  <a:gd name="T3" fmla="*/ 2 h 26"/>
                  <a:gd name="T4" fmla="*/ 14 w 16"/>
                  <a:gd name="T5" fmla="*/ 26 h 26"/>
                  <a:gd name="T6" fmla="*/ 0 w 16"/>
                  <a:gd name="T7" fmla="*/ 24 h 26"/>
                  <a:gd name="T8" fmla="*/ 3 w 1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6">
                    <a:moveTo>
                      <a:pt x="3" y="0"/>
                    </a:moveTo>
                    <a:lnTo>
                      <a:pt x="16" y="2"/>
                    </a:lnTo>
                    <a:lnTo>
                      <a:pt x="14" y="26"/>
                    </a:lnTo>
                    <a:lnTo>
                      <a:pt x="0" y="24"/>
                    </a:lnTo>
                    <a:lnTo>
                      <a:pt x="3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7" name="Freeform 648"/>
              <p:cNvSpPr>
                <a:spLocks/>
              </p:cNvSpPr>
              <p:nvPr/>
            </p:nvSpPr>
            <p:spPr bwMode="auto">
              <a:xfrm>
                <a:off x="4221" y="2994"/>
                <a:ext cx="15" cy="19"/>
              </a:xfrm>
              <a:custGeom>
                <a:avLst/>
                <a:gdLst>
                  <a:gd name="T0" fmla="*/ 2 w 15"/>
                  <a:gd name="T1" fmla="*/ 0 h 19"/>
                  <a:gd name="T2" fmla="*/ 15 w 15"/>
                  <a:gd name="T3" fmla="*/ 1 h 19"/>
                  <a:gd name="T4" fmla="*/ 13 w 15"/>
                  <a:gd name="T5" fmla="*/ 19 h 19"/>
                  <a:gd name="T6" fmla="*/ 0 w 15"/>
                  <a:gd name="T7" fmla="*/ 17 h 19"/>
                  <a:gd name="T8" fmla="*/ 2 w 1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2" y="0"/>
                    </a:moveTo>
                    <a:lnTo>
                      <a:pt x="15" y="1"/>
                    </a:lnTo>
                    <a:lnTo>
                      <a:pt x="13" y="19"/>
                    </a:lnTo>
                    <a:lnTo>
                      <a:pt x="0" y="17"/>
                    </a:lnTo>
                    <a:lnTo>
                      <a:pt x="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8" name="Freeform 649"/>
              <p:cNvSpPr>
                <a:spLocks/>
              </p:cNvSpPr>
              <p:nvPr/>
            </p:nvSpPr>
            <p:spPr bwMode="auto">
              <a:xfrm>
                <a:off x="4253" y="3015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2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6" y="1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39" name="Freeform 650"/>
              <p:cNvSpPr>
                <a:spLocks/>
              </p:cNvSpPr>
              <p:nvPr/>
            </p:nvSpPr>
            <p:spPr bwMode="auto">
              <a:xfrm>
                <a:off x="4262" y="3016"/>
                <a:ext cx="20" cy="4"/>
              </a:xfrm>
              <a:custGeom>
                <a:avLst/>
                <a:gdLst>
                  <a:gd name="T0" fmla="*/ 0 w 20"/>
                  <a:gd name="T1" fmla="*/ 0 h 4"/>
                  <a:gd name="T2" fmla="*/ 20 w 20"/>
                  <a:gd name="T3" fmla="*/ 2 h 4"/>
                  <a:gd name="T4" fmla="*/ 20 w 20"/>
                  <a:gd name="T5" fmla="*/ 4 h 4"/>
                  <a:gd name="T6" fmla="*/ 0 w 20"/>
                  <a:gd name="T7" fmla="*/ 2 h 4"/>
                  <a:gd name="T8" fmla="*/ 0 w 2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0" y="0"/>
                    </a:moveTo>
                    <a:lnTo>
                      <a:pt x="20" y="2"/>
                    </a:lnTo>
                    <a:lnTo>
                      <a:pt x="20" y="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0" name="Freeform 651"/>
              <p:cNvSpPr>
                <a:spLocks/>
              </p:cNvSpPr>
              <p:nvPr/>
            </p:nvSpPr>
            <p:spPr bwMode="auto">
              <a:xfrm>
                <a:off x="4158" y="3012"/>
                <a:ext cx="58" cy="10"/>
              </a:xfrm>
              <a:custGeom>
                <a:avLst/>
                <a:gdLst>
                  <a:gd name="T0" fmla="*/ 0 w 58"/>
                  <a:gd name="T1" fmla="*/ 0 h 10"/>
                  <a:gd name="T2" fmla="*/ 58 w 58"/>
                  <a:gd name="T3" fmla="*/ 6 h 10"/>
                  <a:gd name="T4" fmla="*/ 57 w 58"/>
                  <a:gd name="T5" fmla="*/ 10 h 10"/>
                  <a:gd name="T6" fmla="*/ 0 w 58"/>
                  <a:gd name="T7" fmla="*/ 3 h 10"/>
                  <a:gd name="T8" fmla="*/ 0 w 5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0">
                    <a:moveTo>
                      <a:pt x="0" y="0"/>
                    </a:moveTo>
                    <a:lnTo>
                      <a:pt x="58" y="6"/>
                    </a:lnTo>
                    <a:lnTo>
                      <a:pt x="57" y="1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1" name="Freeform 652"/>
              <p:cNvSpPr>
                <a:spLocks/>
              </p:cNvSpPr>
              <p:nvPr/>
            </p:nvSpPr>
            <p:spPr bwMode="auto">
              <a:xfrm>
                <a:off x="4157" y="3018"/>
                <a:ext cx="58" cy="11"/>
              </a:xfrm>
              <a:custGeom>
                <a:avLst/>
                <a:gdLst>
                  <a:gd name="T0" fmla="*/ 0 w 58"/>
                  <a:gd name="T1" fmla="*/ 0 h 11"/>
                  <a:gd name="T2" fmla="*/ 58 w 58"/>
                  <a:gd name="T3" fmla="*/ 7 h 11"/>
                  <a:gd name="T4" fmla="*/ 58 w 58"/>
                  <a:gd name="T5" fmla="*/ 11 h 11"/>
                  <a:gd name="T6" fmla="*/ 0 w 58"/>
                  <a:gd name="T7" fmla="*/ 4 h 11"/>
                  <a:gd name="T8" fmla="*/ 0 w 5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1">
                    <a:moveTo>
                      <a:pt x="0" y="0"/>
                    </a:moveTo>
                    <a:lnTo>
                      <a:pt x="58" y="7"/>
                    </a:lnTo>
                    <a:lnTo>
                      <a:pt x="58" y="11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2" name="Freeform 653"/>
              <p:cNvSpPr>
                <a:spLocks/>
              </p:cNvSpPr>
              <p:nvPr/>
            </p:nvSpPr>
            <p:spPr bwMode="auto">
              <a:xfrm>
                <a:off x="4156" y="3025"/>
                <a:ext cx="58" cy="10"/>
              </a:xfrm>
              <a:custGeom>
                <a:avLst/>
                <a:gdLst>
                  <a:gd name="T0" fmla="*/ 1 w 58"/>
                  <a:gd name="T1" fmla="*/ 0 h 10"/>
                  <a:gd name="T2" fmla="*/ 58 w 58"/>
                  <a:gd name="T3" fmla="*/ 7 h 10"/>
                  <a:gd name="T4" fmla="*/ 58 w 58"/>
                  <a:gd name="T5" fmla="*/ 10 h 10"/>
                  <a:gd name="T6" fmla="*/ 0 w 58"/>
                  <a:gd name="T7" fmla="*/ 4 h 10"/>
                  <a:gd name="T8" fmla="*/ 1 w 5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0">
                    <a:moveTo>
                      <a:pt x="1" y="0"/>
                    </a:moveTo>
                    <a:lnTo>
                      <a:pt x="58" y="7"/>
                    </a:lnTo>
                    <a:lnTo>
                      <a:pt x="58" y="10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3" name="Freeform 654"/>
              <p:cNvSpPr>
                <a:spLocks/>
              </p:cNvSpPr>
              <p:nvPr/>
            </p:nvSpPr>
            <p:spPr bwMode="auto">
              <a:xfrm>
                <a:off x="4155" y="3031"/>
                <a:ext cx="59" cy="11"/>
              </a:xfrm>
              <a:custGeom>
                <a:avLst/>
                <a:gdLst>
                  <a:gd name="T0" fmla="*/ 1 w 59"/>
                  <a:gd name="T1" fmla="*/ 0 h 11"/>
                  <a:gd name="T2" fmla="*/ 59 w 59"/>
                  <a:gd name="T3" fmla="*/ 7 h 11"/>
                  <a:gd name="T4" fmla="*/ 58 w 59"/>
                  <a:gd name="T5" fmla="*/ 11 h 11"/>
                  <a:gd name="T6" fmla="*/ 0 w 59"/>
                  <a:gd name="T7" fmla="*/ 4 h 11"/>
                  <a:gd name="T8" fmla="*/ 1 w 5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1">
                    <a:moveTo>
                      <a:pt x="1" y="0"/>
                    </a:moveTo>
                    <a:lnTo>
                      <a:pt x="59" y="7"/>
                    </a:lnTo>
                    <a:lnTo>
                      <a:pt x="58" y="11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4" name="Freeform 655"/>
              <p:cNvSpPr>
                <a:spLocks/>
              </p:cNvSpPr>
              <p:nvPr/>
            </p:nvSpPr>
            <p:spPr bwMode="auto">
              <a:xfrm>
                <a:off x="4155" y="3038"/>
                <a:ext cx="58" cy="11"/>
              </a:xfrm>
              <a:custGeom>
                <a:avLst/>
                <a:gdLst>
                  <a:gd name="T0" fmla="*/ 0 w 58"/>
                  <a:gd name="T1" fmla="*/ 0 h 11"/>
                  <a:gd name="T2" fmla="*/ 58 w 58"/>
                  <a:gd name="T3" fmla="*/ 7 h 11"/>
                  <a:gd name="T4" fmla="*/ 57 w 58"/>
                  <a:gd name="T5" fmla="*/ 11 h 11"/>
                  <a:gd name="T6" fmla="*/ 0 w 58"/>
                  <a:gd name="T7" fmla="*/ 4 h 11"/>
                  <a:gd name="T8" fmla="*/ 0 w 5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1">
                    <a:moveTo>
                      <a:pt x="0" y="0"/>
                    </a:moveTo>
                    <a:lnTo>
                      <a:pt x="58" y="7"/>
                    </a:lnTo>
                    <a:lnTo>
                      <a:pt x="57" y="11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5" name="Freeform 656"/>
              <p:cNvSpPr>
                <a:spLocks/>
              </p:cNvSpPr>
              <p:nvPr/>
            </p:nvSpPr>
            <p:spPr bwMode="auto">
              <a:xfrm>
                <a:off x="4154" y="3045"/>
                <a:ext cx="58" cy="10"/>
              </a:xfrm>
              <a:custGeom>
                <a:avLst/>
                <a:gdLst>
                  <a:gd name="T0" fmla="*/ 0 w 58"/>
                  <a:gd name="T1" fmla="*/ 0 h 10"/>
                  <a:gd name="T2" fmla="*/ 58 w 58"/>
                  <a:gd name="T3" fmla="*/ 6 h 10"/>
                  <a:gd name="T4" fmla="*/ 58 w 58"/>
                  <a:gd name="T5" fmla="*/ 10 h 10"/>
                  <a:gd name="T6" fmla="*/ 0 w 58"/>
                  <a:gd name="T7" fmla="*/ 3 h 10"/>
                  <a:gd name="T8" fmla="*/ 0 w 5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0">
                    <a:moveTo>
                      <a:pt x="0" y="0"/>
                    </a:moveTo>
                    <a:lnTo>
                      <a:pt x="58" y="6"/>
                    </a:lnTo>
                    <a:lnTo>
                      <a:pt x="58" y="1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6" name="Freeform 657"/>
              <p:cNvSpPr>
                <a:spLocks/>
              </p:cNvSpPr>
              <p:nvPr/>
            </p:nvSpPr>
            <p:spPr bwMode="auto">
              <a:xfrm>
                <a:off x="4153" y="3051"/>
                <a:ext cx="58" cy="11"/>
              </a:xfrm>
              <a:custGeom>
                <a:avLst/>
                <a:gdLst>
                  <a:gd name="T0" fmla="*/ 0 w 58"/>
                  <a:gd name="T1" fmla="*/ 0 h 11"/>
                  <a:gd name="T2" fmla="*/ 58 w 58"/>
                  <a:gd name="T3" fmla="*/ 7 h 11"/>
                  <a:gd name="T4" fmla="*/ 58 w 58"/>
                  <a:gd name="T5" fmla="*/ 11 h 11"/>
                  <a:gd name="T6" fmla="*/ 0 w 58"/>
                  <a:gd name="T7" fmla="*/ 4 h 11"/>
                  <a:gd name="T8" fmla="*/ 0 w 5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1">
                    <a:moveTo>
                      <a:pt x="0" y="0"/>
                    </a:moveTo>
                    <a:lnTo>
                      <a:pt x="58" y="7"/>
                    </a:lnTo>
                    <a:lnTo>
                      <a:pt x="58" y="11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7" name="Freeform 658"/>
              <p:cNvSpPr>
                <a:spLocks/>
              </p:cNvSpPr>
              <p:nvPr/>
            </p:nvSpPr>
            <p:spPr bwMode="auto">
              <a:xfrm>
                <a:off x="4152" y="3058"/>
                <a:ext cx="30" cy="7"/>
              </a:xfrm>
              <a:custGeom>
                <a:avLst/>
                <a:gdLst>
                  <a:gd name="T0" fmla="*/ 1 w 30"/>
                  <a:gd name="T1" fmla="*/ 0 h 7"/>
                  <a:gd name="T2" fmla="*/ 30 w 30"/>
                  <a:gd name="T3" fmla="*/ 3 h 7"/>
                  <a:gd name="T4" fmla="*/ 30 w 30"/>
                  <a:gd name="T5" fmla="*/ 7 h 7"/>
                  <a:gd name="T6" fmla="*/ 0 w 30"/>
                  <a:gd name="T7" fmla="*/ 4 h 7"/>
                  <a:gd name="T8" fmla="*/ 1 w 3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">
                    <a:moveTo>
                      <a:pt x="1" y="0"/>
                    </a:moveTo>
                    <a:lnTo>
                      <a:pt x="30" y="3"/>
                    </a:lnTo>
                    <a:lnTo>
                      <a:pt x="30" y="7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8" name="Freeform 659"/>
              <p:cNvSpPr>
                <a:spLocks/>
              </p:cNvSpPr>
              <p:nvPr/>
            </p:nvSpPr>
            <p:spPr bwMode="auto">
              <a:xfrm>
                <a:off x="4226" y="3020"/>
                <a:ext cx="57" cy="10"/>
              </a:xfrm>
              <a:custGeom>
                <a:avLst/>
                <a:gdLst>
                  <a:gd name="T0" fmla="*/ 0 w 57"/>
                  <a:gd name="T1" fmla="*/ 0 h 10"/>
                  <a:gd name="T2" fmla="*/ 57 w 57"/>
                  <a:gd name="T3" fmla="*/ 6 h 10"/>
                  <a:gd name="T4" fmla="*/ 56 w 57"/>
                  <a:gd name="T5" fmla="*/ 10 h 10"/>
                  <a:gd name="T6" fmla="*/ 0 w 57"/>
                  <a:gd name="T7" fmla="*/ 3 h 10"/>
                  <a:gd name="T8" fmla="*/ 0 w 5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0">
                    <a:moveTo>
                      <a:pt x="0" y="0"/>
                    </a:moveTo>
                    <a:lnTo>
                      <a:pt x="57" y="6"/>
                    </a:lnTo>
                    <a:lnTo>
                      <a:pt x="56" y="1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49" name="Freeform 660"/>
              <p:cNvSpPr>
                <a:spLocks/>
              </p:cNvSpPr>
              <p:nvPr/>
            </p:nvSpPr>
            <p:spPr bwMode="auto">
              <a:xfrm>
                <a:off x="4225" y="3026"/>
                <a:ext cx="57" cy="11"/>
              </a:xfrm>
              <a:custGeom>
                <a:avLst/>
                <a:gdLst>
                  <a:gd name="T0" fmla="*/ 0 w 57"/>
                  <a:gd name="T1" fmla="*/ 0 h 11"/>
                  <a:gd name="T2" fmla="*/ 57 w 57"/>
                  <a:gd name="T3" fmla="*/ 7 h 11"/>
                  <a:gd name="T4" fmla="*/ 57 w 57"/>
                  <a:gd name="T5" fmla="*/ 11 h 11"/>
                  <a:gd name="T6" fmla="*/ 0 w 57"/>
                  <a:gd name="T7" fmla="*/ 4 h 11"/>
                  <a:gd name="T8" fmla="*/ 0 w 5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">
                    <a:moveTo>
                      <a:pt x="0" y="0"/>
                    </a:moveTo>
                    <a:lnTo>
                      <a:pt x="57" y="7"/>
                    </a:lnTo>
                    <a:lnTo>
                      <a:pt x="57" y="11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0" name="Freeform 661"/>
              <p:cNvSpPr>
                <a:spLocks/>
              </p:cNvSpPr>
              <p:nvPr/>
            </p:nvSpPr>
            <p:spPr bwMode="auto">
              <a:xfrm>
                <a:off x="4224" y="3033"/>
                <a:ext cx="57" cy="10"/>
              </a:xfrm>
              <a:custGeom>
                <a:avLst/>
                <a:gdLst>
                  <a:gd name="T0" fmla="*/ 1 w 57"/>
                  <a:gd name="T1" fmla="*/ 0 h 10"/>
                  <a:gd name="T2" fmla="*/ 57 w 57"/>
                  <a:gd name="T3" fmla="*/ 7 h 10"/>
                  <a:gd name="T4" fmla="*/ 57 w 57"/>
                  <a:gd name="T5" fmla="*/ 10 h 10"/>
                  <a:gd name="T6" fmla="*/ 0 w 57"/>
                  <a:gd name="T7" fmla="*/ 4 h 10"/>
                  <a:gd name="T8" fmla="*/ 1 w 5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0">
                    <a:moveTo>
                      <a:pt x="1" y="0"/>
                    </a:moveTo>
                    <a:lnTo>
                      <a:pt x="57" y="7"/>
                    </a:lnTo>
                    <a:lnTo>
                      <a:pt x="57" y="10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1" name="Freeform 662"/>
              <p:cNvSpPr>
                <a:spLocks/>
              </p:cNvSpPr>
              <p:nvPr/>
            </p:nvSpPr>
            <p:spPr bwMode="auto">
              <a:xfrm>
                <a:off x="4223" y="3039"/>
                <a:ext cx="58" cy="11"/>
              </a:xfrm>
              <a:custGeom>
                <a:avLst/>
                <a:gdLst>
                  <a:gd name="T0" fmla="*/ 1 w 58"/>
                  <a:gd name="T1" fmla="*/ 0 h 11"/>
                  <a:gd name="T2" fmla="*/ 58 w 58"/>
                  <a:gd name="T3" fmla="*/ 7 h 11"/>
                  <a:gd name="T4" fmla="*/ 57 w 58"/>
                  <a:gd name="T5" fmla="*/ 11 h 11"/>
                  <a:gd name="T6" fmla="*/ 0 w 58"/>
                  <a:gd name="T7" fmla="*/ 4 h 11"/>
                  <a:gd name="T8" fmla="*/ 1 w 5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1">
                    <a:moveTo>
                      <a:pt x="1" y="0"/>
                    </a:moveTo>
                    <a:lnTo>
                      <a:pt x="58" y="7"/>
                    </a:lnTo>
                    <a:lnTo>
                      <a:pt x="57" y="11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2" name="Freeform 663"/>
              <p:cNvSpPr>
                <a:spLocks/>
              </p:cNvSpPr>
              <p:nvPr/>
            </p:nvSpPr>
            <p:spPr bwMode="auto">
              <a:xfrm>
                <a:off x="4223" y="3046"/>
                <a:ext cx="57" cy="10"/>
              </a:xfrm>
              <a:custGeom>
                <a:avLst/>
                <a:gdLst>
                  <a:gd name="T0" fmla="*/ 0 w 57"/>
                  <a:gd name="T1" fmla="*/ 0 h 10"/>
                  <a:gd name="T2" fmla="*/ 57 w 57"/>
                  <a:gd name="T3" fmla="*/ 7 h 10"/>
                  <a:gd name="T4" fmla="*/ 56 w 57"/>
                  <a:gd name="T5" fmla="*/ 10 h 10"/>
                  <a:gd name="T6" fmla="*/ 0 w 57"/>
                  <a:gd name="T7" fmla="*/ 4 h 10"/>
                  <a:gd name="T8" fmla="*/ 0 w 5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0">
                    <a:moveTo>
                      <a:pt x="0" y="0"/>
                    </a:moveTo>
                    <a:lnTo>
                      <a:pt x="57" y="7"/>
                    </a:lnTo>
                    <a:lnTo>
                      <a:pt x="56" y="1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3" name="Freeform 664"/>
              <p:cNvSpPr>
                <a:spLocks/>
              </p:cNvSpPr>
              <p:nvPr/>
            </p:nvSpPr>
            <p:spPr bwMode="auto">
              <a:xfrm>
                <a:off x="4222" y="3053"/>
                <a:ext cx="57" cy="10"/>
              </a:xfrm>
              <a:custGeom>
                <a:avLst/>
                <a:gdLst>
                  <a:gd name="T0" fmla="*/ 0 w 57"/>
                  <a:gd name="T1" fmla="*/ 0 h 10"/>
                  <a:gd name="T2" fmla="*/ 57 w 57"/>
                  <a:gd name="T3" fmla="*/ 6 h 10"/>
                  <a:gd name="T4" fmla="*/ 57 w 57"/>
                  <a:gd name="T5" fmla="*/ 10 h 10"/>
                  <a:gd name="T6" fmla="*/ 0 w 57"/>
                  <a:gd name="T7" fmla="*/ 3 h 10"/>
                  <a:gd name="T8" fmla="*/ 0 w 5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0">
                    <a:moveTo>
                      <a:pt x="0" y="0"/>
                    </a:moveTo>
                    <a:lnTo>
                      <a:pt x="57" y="6"/>
                    </a:lnTo>
                    <a:lnTo>
                      <a:pt x="57" y="1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4" name="Freeform 665"/>
              <p:cNvSpPr>
                <a:spLocks/>
              </p:cNvSpPr>
              <p:nvPr/>
            </p:nvSpPr>
            <p:spPr bwMode="auto">
              <a:xfrm>
                <a:off x="4221" y="3059"/>
                <a:ext cx="57" cy="11"/>
              </a:xfrm>
              <a:custGeom>
                <a:avLst/>
                <a:gdLst>
                  <a:gd name="T0" fmla="*/ 0 w 57"/>
                  <a:gd name="T1" fmla="*/ 0 h 11"/>
                  <a:gd name="T2" fmla="*/ 57 w 57"/>
                  <a:gd name="T3" fmla="*/ 7 h 11"/>
                  <a:gd name="T4" fmla="*/ 57 w 57"/>
                  <a:gd name="T5" fmla="*/ 11 h 11"/>
                  <a:gd name="T6" fmla="*/ 0 w 57"/>
                  <a:gd name="T7" fmla="*/ 4 h 11"/>
                  <a:gd name="T8" fmla="*/ 0 w 5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">
                    <a:moveTo>
                      <a:pt x="0" y="0"/>
                    </a:moveTo>
                    <a:lnTo>
                      <a:pt x="57" y="7"/>
                    </a:lnTo>
                    <a:lnTo>
                      <a:pt x="57" y="11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5" name="Freeform 666"/>
              <p:cNvSpPr>
                <a:spLocks/>
              </p:cNvSpPr>
              <p:nvPr/>
            </p:nvSpPr>
            <p:spPr bwMode="auto">
              <a:xfrm>
                <a:off x="4220" y="3066"/>
                <a:ext cx="41" cy="8"/>
              </a:xfrm>
              <a:custGeom>
                <a:avLst/>
                <a:gdLst>
                  <a:gd name="T0" fmla="*/ 1 w 41"/>
                  <a:gd name="T1" fmla="*/ 0 h 8"/>
                  <a:gd name="T2" fmla="*/ 41 w 41"/>
                  <a:gd name="T3" fmla="*/ 5 h 8"/>
                  <a:gd name="T4" fmla="*/ 40 w 41"/>
                  <a:gd name="T5" fmla="*/ 8 h 8"/>
                  <a:gd name="T6" fmla="*/ 0 w 41"/>
                  <a:gd name="T7" fmla="*/ 4 h 8"/>
                  <a:gd name="T8" fmla="*/ 1 w 4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">
                    <a:moveTo>
                      <a:pt x="1" y="0"/>
                    </a:moveTo>
                    <a:lnTo>
                      <a:pt x="41" y="5"/>
                    </a:lnTo>
                    <a:lnTo>
                      <a:pt x="40" y="8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6" name="Freeform 667"/>
              <p:cNvSpPr>
                <a:spLocks/>
              </p:cNvSpPr>
              <p:nvPr/>
            </p:nvSpPr>
            <p:spPr bwMode="auto">
              <a:xfrm>
                <a:off x="3104" y="1763"/>
                <a:ext cx="254" cy="266"/>
              </a:xfrm>
              <a:custGeom>
                <a:avLst/>
                <a:gdLst>
                  <a:gd name="T0" fmla="*/ 254 w 254"/>
                  <a:gd name="T1" fmla="*/ 171 h 266"/>
                  <a:gd name="T2" fmla="*/ 134 w 254"/>
                  <a:gd name="T3" fmla="*/ 266 h 266"/>
                  <a:gd name="T4" fmla="*/ 0 w 254"/>
                  <a:gd name="T5" fmla="*/ 95 h 266"/>
                  <a:gd name="T6" fmla="*/ 122 w 254"/>
                  <a:gd name="T7" fmla="*/ 0 h 266"/>
                  <a:gd name="T8" fmla="*/ 254 w 254"/>
                  <a:gd name="T9" fmla="*/ 171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266">
                    <a:moveTo>
                      <a:pt x="254" y="171"/>
                    </a:moveTo>
                    <a:lnTo>
                      <a:pt x="134" y="266"/>
                    </a:lnTo>
                    <a:lnTo>
                      <a:pt x="0" y="95"/>
                    </a:lnTo>
                    <a:lnTo>
                      <a:pt x="122" y="0"/>
                    </a:lnTo>
                    <a:lnTo>
                      <a:pt x="254" y="17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7" name="Freeform 668"/>
              <p:cNvSpPr>
                <a:spLocks/>
              </p:cNvSpPr>
              <p:nvPr/>
            </p:nvSpPr>
            <p:spPr bwMode="auto">
              <a:xfrm>
                <a:off x="3252" y="1937"/>
                <a:ext cx="61" cy="49"/>
              </a:xfrm>
              <a:custGeom>
                <a:avLst/>
                <a:gdLst>
                  <a:gd name="T0" fmla="*/ 61 w 61"/>
                  <a:gd name="T1" fmla="*/ 3 h 49"/>
                  <a:gd name="T2" fmla="*/ 3 w 61"/>
                  <a:gd name="T3" fmla="*/ 49 h 49"/>
                  <a:gd name="T4" fmla="*/ 0 w 61"/>
                  <a:gd name="T5" fmla="*/ 46 h 49"/>
                  <a:gd name="T6" fmla="*/ 59 w 61"/>
                  <a:gd name="T7" fmla="*/ 0 h 49"/>
                  <a:gd name="T8" fmla="*/ 61 w 61"/>
                  <a:gd name="T9" fmla="*/ 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9">
                    <a:moveTo>
                      <a:pt x="61" y="3"/>
                    </a:moveTo>
                    <a:lnTo>
                      <a:pt x="3" y="49"/>
                    </a:lnTo>
                    <a:lnTo>
                      <a:pt x="0" y="46"/>
                    </a:lnTo>
                    <a:lnTo>
                      <a:pt x="59" y="0"/>
                    </a:lnTo>
                    <a:lnTo>
                      <a:pt x="6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8" name="Freeform 669"/>
              <p:cNvSpPr>
                <a:spLocks/>
              </p:cNvSpPr>
              <p:nvPr/>
            </p:nvSpPr>
            <p:spPr bwMode="auto">
              <a:xfrm>
                <a:off x="3227" y="1914"/>
                <a:ext cx="100" cy="80"/>
              </a:xfrm>
              <a:custGeom>
                <a:avLst/>
                <a:gdLst>
                  <a:gd name="T0" fmla="*/ 100 w 100"/>
                  <a:gd name="T1" fmla="*/ 3 h 80"/>
                  <a:gd name="T2" fmla="*/ 2 w 100"/>
                  <a:gd name="T3" fmla="*/ 80 h 80"/>
                  <a:gd name="T4" fmla="*/ 0 w 100"/>
                  <a:gd name="T5" fmla="*/ 77 h 80"/>
                  <a:gd name="T6" fmla="*/ 98 w 100"/>
                  <a:gd name="T7" fmla="*/ 0 h 80"/>
                  <a:gd name="T8" fmla="*/ 100 w 100"/>
                  <a:gd name="T9" fmla="*/ 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80">
                    <a:moveTo>
                      <a:pt x="100" y="3"/>
                    </a:moveTo>
                    <a:lnTo>
                      <a:pt x="2" y="80"/>
                    </a:lnTo>
                    <a:lnTo>
                      <a:pt x="0" y="77"/>
                    </a:lnTo>
                    <a:lnTo>
                      <a:pt x="98" y="0"/>
                    </a:lnTo>
                    <a:lnTo>
                      <a:pt x="10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59" name="Freeform 670"/>
              <p:cNvSpPr>
                <a:spLocks/>
              </p:cNvSpPr>
              <p:nvPr/>
            </p:nvSpPr>
            <p:spPr bwMode="auto">
              <a:xfrm>
                <a:off x="3223" y="1909"/>
                <a:ext cx="100" cy="80"/>
              </a:xfrm>
              <a:custGeom>
                <a:avLst/>
                <a:gdLst>
                  <a:gd name="T0" fmla="*/ 100 w 100"/>
                  <a:gd name="T1" fmla="*/ 3 h 80"/>
                  <a:gd name="T2" fmla="*/ 2 w 100"/>
                  <a:gd name="T3" fmla="*/ 80 h 80"/>
                  <a:gd name="T4" fmla="*/ 0 w 100"/>
                  <a:gd name="T5" fmla="*/ 77 h 80"/>
                  <a:gd name="T6" fmla="*/ 98 w 100"/>
                  <a:gd name="T7" fmla="*/ 0 h 80"/>
                  <a:gd name="T8" fmla="*/ 100 w 100"/>
                  <a:gd name="T9" fmla="*/ 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80">
                    <a:moveTo>
                      <a:pt x="100" y="3"/>
                    </a:moveTo>
                    <a:lnTo>
                      <a:pt x="2" y="80"/>
                    </a:lnTo>
                    <a:lnTo>
                      <a:pt x="0" y="77"/>
                    </a:lnTo>
                    <a:lnTo>
                      <a:pt x="98" y="0"/>
                    </a:lnTo>
                    <a:lnTo>
                      <a:pt x="10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0" name="Freeform 671"/>
              <p:cNvSpPr>
                <a:spLocks/>
              </p:cNvSpPr>
              <p:nvPr/>
            </p:nvSpPr>
            <p:spPr bwMode="auto">
              <a:xfrm>
                <a:off x="3218" y="1904"/>
                <a:ext cx="101" cy="79"/>
              </a:xfrm>
              <a:custGeom>
                <a:avLst/>
                <a:gdLst>
                  <a:gd name="T0" fmla="*/ 101 w 101"/>
                  <a:gd name="T1" fmla="*/ 3 h 79"/>
                  <a:gd name="T2" fmla="*/ 3 w 101"/>
                  <a:gd name="T3" fmla="*/ 79 h 79"/>
                  <a:gd name="T4" fmla="*/ 0 w 101"/>
                  <a:gd name="T5" fmla="*/ 76 h 79"/>
                  <a:gd name="T6" fmla="*/ 99 w 101"/>
                  <a:gd name="T7" fmla="*/ 0 h 79"/>
                  <a:gd name="T8" fmla="*/ 101 w 101"/>
                  <a:gd name="T9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79">
                    <a:moveTo>
                      <a:pt x="101" y="3"/>
                    </a:moveTo>
                    <a:lnTo>
                      <a:pt x="3" y="79"/>
                    </a:lnTo>
                    <a:lnTo>
                      <a:pt x="0" y="76"/>
                    </a:lnTo>
                    <a:lnTo>
                      <a:pt x="99" y="0"/>
                    </a:lnTo>
                    <a:lnTo>
                      <a:pt x="10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1" name="Freeform 672"/>
              <p:cNvSpPr>
                <a:spLocks/>
              </p:cNvSpPr>
              <p:nvPr/>
            </p:nvSpPr>
            <p:spPr bwMode="auto">
              <a:xfrm>
                <a:off x="3214" y="1899"/>
                <a:ext cx="101" cy="79"/>
              </a:xfrm>
              <a:custGeom>
                <a:avLst/>
                <a:gdLst>
                  <a:gd name="T0" fmla="*/ 101 w 101"/>
                  <a:gd name="T1" fmla="*/ 3 h 79"/>
                  <a:gd name="T2" fmla="*/ 3 w 101"/>
                  <a:gd name="T3" fmla="*/ 79 h 79"/>
                  <a:gd name="T4" fmla="*/ 0 w 101"/>
                  <a:gd name="T5" fmla="*/ 76 h 79"/>
                  <a:gd name="T6" fmla="*/ 99 w 101"/>
                  <a:gd name="T7" fmla="*/ 0 h 79"/>
                  <a:gd name="T8" fmla="*/ 101 w 101"/>
                  <a:gd name="T9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79">
                    <a:moveTo>
                      <a:pt x="101" y="3"/>
                    </a:moveTo>
                    <a:lnTo>
                      <a:pt x="3" y="79"/>
                    </a:lnTo>
                    <a:lnTo>
                      <a:pt x="0" y="76"/>
                    </a:lnTo>
                    <a:lnTo>
                      <a:pt x="99" y="0"/>
                    </a:lnTo>
                    <a:lnTo>
                      <a:pt x="10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2" name="Freeform 673"/>
              <p:cNvSpPr>
                <a:spLocks/>
              </p:cNvSpPr>
              <p:nvPr/>
            </p:nvSpPr>
            <p:spPr bwMode="auto">
              <a:xfrm>
                <a:off x="3210" y="1893"/>
                <a:ext cx="101" cy="80"/>
              </a:xfrm>
              <a:custGeom>
                <a:avLst/>
                <a:gdLst>
                  <a:gd name="T0" fmla="*/ 101 w 101"/>
                  <a:gd name="T1" fmla="*/ 3 h 80"/>
                  <a:gd name="T2" fmla="*/ 3 w 101"/>
                  <a:gd name="T3" fmla="*/ 80 h 80"/>
                  <a:gd name="T4" fmla="*/ 0 w 101"/>
                  <a:gd name="T5" fmla="*/ 77 h 80"/>
                  <a:gd name="T6" fmla="*/ 99 w 101"/>
                  <a:gd name="T7" fmla="*/ 0 h 80"/>
                  <a:gd name="T8" fmla="*/ 101 w 101"/>
                  <a:gd name="T9" fmla="*/ 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80">
                    <a:moveTo>
                      <a:pt x="101" y="3"/>
                    </a:moveTo>
                    <a:lnTo>
                      <a:pt x="3" y="80"/>
                    </a:lnTo>
                    <a:lnTo>
                      <a:pt x="0" y="77"/>
                    </a:lnTo>
                    <a:lnTo>
                      <a:pt x="99" y="0"/>
                    </a:lnTo>
                    <a:lnTo>
                      <a:pt x="10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3" name="Freeform 674"/>
              <p:cNvSpPr>
                <a:spLocks/>
              </p:cNvSpPr>
              <p:nvPr/>
            </p:nvSpPr>
            <p:spPr bwMode="auto">
              <a:xfrm>
                <a:off x="3206" y="1888"/>
                <a:ext cx="101" cy="80"/>
              </a:xfrm>
              <a:custGeom>
                <a:avLst/>
                <a:gdLst>
                  <a:gd name="T0" fmla="*/ 101 w 101"/>
                  <a:gd name="T1" fmla="*/ 3 h 80"/>
                  <a:gd name="T2" fmla="*/ 3 w 101"/>
                  <a:gd name="T3" fmla="*/ 80 h 80"/>
                  <a:gd name="T4" fmla="*/ 0 w 101"/>
                  <a:gd name="T5" fmla="*/ 77 h 80"/>
                  <a:gd name="T6" fmla="*/ 99 w 101"/>
                  <a:gd name="T7" fmla="*/ 0 h 80"/>
                  <a:gd name="T8" fmla="*/ 101 w 101"/>
                  <a:gd name="T9" fmla="*/ 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80">
                    <a:moveTo>
                      <a:pt x="101" y="3"/>
                    </a:moveTo>
                    <a:lnTo>
                      <a:pt x="3" y="80"/>
                    </a:lnTo>
                    <a:lnTo>
                      <a:pt x="0" y="77"/>
                    </a:lnTo>
                    <a:lnTo>
                      <a:pt x="99" y="0"/>
                    </a:lnTo>
                    <a:lnTo>
                      <a:pt x="10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4" name="Freeform 675"/>
              <p:cNvSpPr>
                <a:spLocks/>
              </p:cNvSpPr>
              <p:nvPr/>
            </p:nvSpPr>
            <p:spPr bwMode="auto">
              <a:xfrm>
                <a:off x="3202" y="1883"/>
                <a:ext cx="101" cy="79"/>
              </a:xfrm>
              <a:custGeom>
                <a:avLst/>
                <a:gdLst>
                  <a:gd name="T0" fmla="*/ 101 w 101"/>
                  <a:gd name="T1" fmla="*/ 3 h 79"/>
                  <a:gd name="T2" fmla="*/ 2 w 101"/>
                  <a:gd name="T3" fmla="*/ 79 h 79"/>
                  <a:gd name="T4" fmla="*/ 0 w 101"/>
                  <a:gd name="T5" fmla="*/ 76 h 79"/>
                  <a:gd name="T6" fmla="*/ 99 w 101"/>
                  <a:gd name="T7" fmla="*/ 0 h 79"/>
                  <a:gd name="T8" fmla="*/ 101 w 101"/>
                  <a:gd name="T9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79">
                    <a:moveTo>
                      <a:pt x="101" y="3"/>
                    </a:moveTo>
                    <a:lnTo>
                      <a:pt x="2" y="79"/>
                    </a:lnTo>
                    <a:lnTo>
                      <a:pt x="0" y="76"/>
                    </a:lnTo>
                    <a:lnTo>
                      <a:pt x="99" y="0"/>
                    </a:lnTo>
                    <a:lnTo>
                      <a:pt x="10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5" name="Freeform 676"/>
              <p:cNvSpPr>
                <a:spLocks/>
              </p:cNvSpPr>
              <p:nvPr/>
            </p:nvSpPr>
            <p:spPr bwMode="auto">
              <a:xfrm>
                <a:off x="3198" y="1878"/>
                <a:ext cx="101" cy="79"/>
              </a:xfrm>
              <a:custGeom>
                <a:avLst/>
                <a:gdLst>
                  <a:gd name="T0" fmla="*/ 101 w 101"/>
                  <a:gd name="T1" fmla="*/ 3 h 79"/>
                  <a:gd name="T2" fmla="*/ 2 w 101"/>
                  <a:gd name="T3" fmla="*/ 79 h 79"/>
                  <a:gd name="T4" fmla="*/ 0 w 101"/>
                  <a:gd name="T5" fmla="*/ 76 h 79"/>
                  <a:gd name="T6" fmla="*/ 98 w 101"/>
                  <a:gd name="T7" fmla="*/ 0 h 79"/>
                  <a:gd name="T8" fmla="*/ 101 w 101"/>
                  <a:gd name="T9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79">
                    <a:moveTo>
                      <a:pt x="101" y="3"/>
                    </a:moveTo>
                    <a:lnTo>
                      <a:pt x="2" y="79"/>
                    </a:lnTo>
                    <a:lnTo>
                      <a:pt x="0" y="76"/>
                    </a:lnTo>
                    <a:lnTo>
                      <a:pt x="98" y="0"/>
                    </a:lnTo>
                    <a:lnTo>
                      <a:pt x="101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6" name="Freeform 677"/>
              <p:cNvSpPr>
                <a:spLocks/>
              </p:cNvSpPr>
              <p:nvPr/>
            </p:nvSpPr>
            <p:spPr bwMode="auto">
              <a:xfrm>
                <a:off x="3243" y="1872"/>
                <a:ext cx="52" cy="42"/>
              </a:xfrm>
              <a:custGeom>
                <a:avLst/>
                <a:gdLst>
                  <a:gd name="T0" fmla="*/ 52 w 52"/>
                  <a:gd name="T1" fmla="*/ 3 h 42"/>
                  <a:gd name="T2" fmla="*/ 2 w 52"/>
                  <a:gd name="T3" fmla="*/ 42 h 42"/>
                  <a:gd name="T4" fmla="*/ 0 w 52"/>
                  <a:gd name="T5" fmla="*/ 39 h 42"/>
                  <a:gd name="T6" fmla="*/ 49 w 52"/>
                  <a:gd name="T7" fmla="*/ 0 h 42"/>
                  <a:gd name="T8" fmla="*/ 52 w 52"/>
                  <a:gd name="T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2">
                    <a:moveTo>
                      <a:pt x="52" y="3"/>
                    </a:moveTo>
                    <a:lnTo>
                      <a:pt x="2" y="42"/>
                    </a:lnTo>
                    <a:lnTo>
                      <a:pt x="0" y="39"/>
                    </a:lnTo>
                    <a:lnTo>
                      <a:pt x="49" y="0"/>
                    </a:lnTo>
                    <a:lnTo>
                      <a:pt x="52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7" name="Freeform 678"/>
              <p:cNvSpPr>
                <a:spLocks/>
              </p:cNvSpPr>
              <p:nvPr/>
            </p:nvSpPr>
            <p:spPr bwMode="auto">
              <a:xfrm>
                <a:off x="3167" y="1895"/>
                <a:ext cx="38" cy="36"/>
              </a:xfrm>
              <a:custGeom>
                <a:avLst/>
                <a:gdLst>
                  <a:gd name="T0" fmla="*/ 28 w 37"/>
                  <a:gd name="T1" fmla="*/ 31 h 36"/>
                  <a:gd name="T2" fmla="*/ 6 w 37"/>
                  <a:gd name="T3" fmla="*/ 28 h 36"/>
                  <a:gd name="T4" fmla="*/ 9 w 37"/>
                  <a:gd name="T5" fmla="*/ 5 h 36"/>
                  <a:gd name="T6" fmla="*/ 31 w 37"/>
                  <a:gd name="T7" fmla="*/ 8 h 36"/>
                  <a:gd name="T8" fmla="*/ 28 w 37"/>
                  <a:gd name="T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28" y="31"/>
                    </a:moveTo>
                    <a:cubicBezTo>
                      <a:pt x="21" y="36"/>
                      <a:pt x="11" y="35"/>
                      <a:pt x="6" y="28"/>
                    </a:cubicBezTo>
                    <a:cubicBezTo>
                      <a:pt x="0" y="21"/>
                      <a:pt x="1" y="11"/>
                      <a:pt x="9" y="5"/>
                    </a:cubicBezTo>
                    <a:cubicBezTo>
                      <a:pt x="16" y="0"/>
                      <a:pt x="26" y="1"/>
                      <a:pt x="31" y="8"/>
                    </a:cubicBezTo>
                    <a:cubicBezTo>
                      <a:pt x="37" y="15"/>
                      <a:pt x="35" y="25"/>
                      <a:pt x="28" y="31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8" name="Freeform 679"/>
              <p:cNvSpPr>
                <a:spLocks/>
              </p:cNvSpPr>
              <p:nvPr/>
            </p:nvSpPr>
            <p:spPr bwMode="auto">
              <a:xfrm>
                <a:off x="3184" y="1897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8 w 8"/>
                  <a:gd name="T3" fmla="*/ 1 h 16"/>
                  <a:gd name="T4" fmla="*/ 1 w 8"/>
                  <a:gd name="T5" fmla="*/ 16 h 16"/>
                  <a:gd name="T6" fmla="*/ 0 w 8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6">
                    <a:moveTo>
                      <a:pt x="0" y="0"/>
                    </a:moveTo>
                    <a:cubicBezTo>
                      <a:pt x="3" y="0"/>
                      <a:pt x="6" y="0"/>
                      <a:pt x="8" y="1"/>
                    </a:cubicBezTo>
                    <a:cubicBezTo>
                      <a:pt x="1" y="16"/>
                      <a:pt x="1" y="16"/>
                      <a:pt x="1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69" name="Freeform 680"/>
              <p:cNvSpPr>
                <a:spLocks/>
              </p:cNvSpPr>
              <p:nvPr/>
            </p:nvSpPr>
            <p:spPr bwMode="auto">
              <a:xfrm>
                <a:off x="3185" y="1898"/>
                <a:ext cx="18" cy="19"/>
              </a:xfrm>
              <a:custGeom>
                <a:avLst/>
                <a:gdLst>
                  <a:gd name="T0" fmla="*/ 7 w 17"/>
                  <a:gd name="T1" fmla="*/ 0 h 19"/>
                  <a:gd name="T2" fmla="*/ 13 w 17"/>
                  <a:gd name="T3" fmla="*/ 5 h 19"/>
                  <a:gd name="T4" fmla="*/ 16 w 17"/>
                  <a:gd name="T5" fmla="*/ 19 h 19"/>
                  <a:gd name="T6" fmla="*/ 0 w 17"/>
                  <a:gd name="T7" fmla="*/ 15 h 19"/>
                  <a:gd name="T8" fmla="*/ 7 w 1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7" y="0"/>
                    </a:moveTo>
                    <a:cubicBezTo>
                      <a:pt x="10" y="1"/>
                      <a:pt x="12" y="3"/>
                      <a:pt x="13" y="5"/>
                    </a:cubicBezTo>
                    <a:cubicBezTo>
                      <a:pt x="16" y="9"/>
                      <a:pt x="17" y="14"/>
                      <a:pt x="16" y="19"/>
                    </a:cubicBezTo>
                    <a:cubicBezTo>
                      <a:pt x="0" y="15"/>
                      <a:pt x="0" y="15"/>
                      <a:pt x="0" y="15"/>
                    </a:cubicBezTo>
                    <a:lnTo>
                      <a:pt x="7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0" name="Freeform 681"/>
              <p:cNvSpPr>
                <a:spLocks/>
              </p:cNvSpPr>
              <p:nvPr/>
            </p:nvSpPr>
            <p:spPr bwMode="auto">
              <a:xfrm>
                <a:off x="3185" y="1913"/>
                <a:ext cx="17" cy="13"/>
              </a:xfrm>
              <a:custGeom>
                <a:avLst/>
                <a:gdLst>
                  <a:gd name="T0" fmla="*/ 16 w 16"/>
                  <a:gd name="T1" fmla="*/ 4 h 13"/>
                  <a:gd name="T2" fmla="*/ 10 w 16"/>
                  <a:gd name="T3" fmla="*/ 13 h 13"/>
                  <a:gd name="T4" fmla="*/ 0 w 16"/>
                  <a:gd name="T5" fmla="*/ 0 h 13"/>
                  <a:gd name="T6" fmla="*/ 16 w 16"/>
                  <a:gd name="T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3">
                    <a:moveTo>
                      <a:pt x="16" y="4"/>
                    </a:moveTo>
                    <a:cubicBezTo>
                      <a:pt x="15" y="7"/>
                      <a:pt x="13" y="10"/>
                      <a:pt x="10" y="1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6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1" name="Freeform 682"/>
              <p:cNvSpPr>
                <a:spLocks/>
              </p:cNvSpPr>
              <p:nvPr/>
            </p:nvSpPr>
            <p:spPr bwMode="auto">
              <a:xfrm>
                <a:off x="3183" y="1913"/>
                <a:ext cx="13" cy="16"/>
              </a:xfrm>
              <a:custGeom>
                <a:avLst/>
                <a:gdLst>
                  <a:gd name="T0" fmla="*/ 12 w 12"/>
                  <a:gd name="T1" fmla="*/ 13 h 16"/>
                  <a:gd name="T2" fmla="*/ 2 w 12"/>
                  <a:gd name="T3" fmla="*/ 0 h 16"/>
                  <a:gd name="T4" fmla="*/ 0 w 12"/>
                  <a:gd name="T5" fmla="*/ 16 h 16"/>
                  <a:gd name="T6" fmla="*/ 12 w 12"/>
                  <a:gd name="T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6">
                    <a:moveTo>
                      <a:pt x="12" y="1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6"/>
                      <a:pt x="9" y="15"/>
                      <a:pt x="12" y="13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2" name="Freeform 683"/>
              <p:cNvSpPr>
                <a:spLocks/>
              </p:cNvSpPr>
              <p:nvPr/>
            </p:nvSpPr>
            <p:spPr bwMode="auto">
              <a:xfrm>
                <a:off x="3201" y="1830"/>
                <a:ext cx="59" cy="47"/>
              </a:xfrm>
              <a:custGeom>
                <a:avLst/>
                <a:gdLst>
                  <a:gd name="T0" fmla="*/ 59 w 59"/>
                  <a:gd name="T1" fmla="*/ 1 h 47"/>
                  <a:gd name="T2" fmla="*/ 1 w 59"/>
                  <a:gd name="T3" fmla="*/ 47 h 47"/>
                  <a:gd name="T4" fmla="*/ 0 w 59"/>
                  <a:gd name="T5" fmla="*/ 45 h 47"/>
                  <a:gd name="T6" fmla="*/ 58 w 59"/>
                  <a:gd name="T7" fmla="*/ 0 h 47"/>
                  <a:gd name="T8" fmla="*/ 59 w 59"/>
                  <a:gd name="T9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7">
                    <a:moveTo>
                      <a:pt x="59" y="1"/>
                    </a:moveTo>
                    <a:lnTo>
                      <a:pt x="1" y="47"/>
                    </a:lnTo>
                    <a:lnTo>
                      <a:pt x="0" y="45"/>
                    </a:lnTo>
                    <a:lnTo>
                      <a:pt x="58" y="0"/>
                    </a:lnTo>
                    <a:lnTo>
                      <a:pt x="59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3" name="Freeform 684"/>
              <p:cNvSpPr>
                <a:spLocks/>
              </p:cNvSpPr>
              <p:nvPr/>
            </p:nvSpPr>
            <p:spPr bwMode="auto">
              <a:xfrm>
                <a:off x="3250" y="1831"/>
                <a:ext cx="35" cy="40"/>
              </a:xfrm>
              <a:custGeom>
                <a:avLst/>
                <a:gdLst>
                  <a:gd name="T0" fmla="*/ 35 w 35"/>
                  <a:gd name="T1" fmla="*/ 32 h 40"/>
                  <a:gd name="T2" fmla="*/ 24 w 35"/>
                  <a:gd name="T3" fmla="*/ 40 h 40"/>
                  <a:gd name="T4" fmla="*/ 0 w 35"/>
                  <a:gd name="T5" fmla="*/ 8 h 40"/>
                  <a:gd name="T6" fmla="*/ 10 w 35"/>
                  <a:gd name="T7" fmla="*/ 0 h 40"/>
                  <a:gd name="T8" fmla="*/ 35 w 35"/>
                  <a:gd name="T9" fmla="*/ 3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0">
                    <a:moveTo>
                      <a:pt x="35" y="32"/>
                    </a:moveTo>
                    <a:lnTo>
                      <a:pt x="24" y="40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35" y="3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4" name="Freeform 685"/>
              <p:cNvSpPr>
                <a:spLocks/>
              </p:cNvSpPr>
              <p:nvPr/>
            </p:nvSpPr>
            <p:spPr bwMode="auto">
              <a:xfrm>
                <a:off x="3238" y="1841"/>
                <a:ext cx="26" cy="27"/>
              </a:xfrm>
              <a:custGeom>
                <a:avLst/>
                <a:gdLst>
                  <a:gd name="T0" fmla="*/ 26 w 26"/>
                  <a:gd name="T1" fmla="*/ 19 h 27"/>
                  <a:gd name="T2" fmla="*/ 15 w 26"/>
                  <a:gd name="T3" fmla="*/ 27 h 27"/>
                  <a:gd name="T4" fmla="*/ 0 w 26"/>
                  <a:gd name="T5" fmla="*/ 8 h 27"/>
                  <a:gd name="T6" fmla="*/ 10 w 26"/>
                  <a:gd name="T7" fmla="*/ 0 h 27"/>
                  <a:gd name="T8" fmla="*/ 26 w 26"/>
                  <a:gd name="T9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26" y="19"/>
                    </a:moveTo>
                    <a:lnTo>
                      <a:pt x="15" y="27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26" y="1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5" name="Freeform 686"/>
              <p:cNvSpPr>
                <a:spLocks/>
              </p:cNvSpPr>
              <p:nvPr/>
            </p:nvSpPr>
            <p:spPr bwMode="auto">
              <a:xfrm>
                <a:off x="3226" y="1850"/>
                <a:ext cx="20" cy="21"/>
              </a:xfrm>
              <a:custGeom>
                <a:avLst/>
                <a:gdLst>
                  <a:gd name="T0" fmla="*/ 20 w 20"/>
                  <a:gd name="T1" fmla="*/ 13 h 21"/>
                  <a:gd name="T2" fmla="*/ 10 w 20"/>
                  <a:gd name="T3" fmla="*/ 21 h 21"/>
                  <a:gd name="T4" fmla="*/ 0 w 20"/>
                  <a:gd name="T5" fmla="*/ 8 h 21"/>
                  <a:gd name="T6" fmla="*/ 10 w 20"/>
                  <a:gd name="T7" fmla="*/ 0 h 21"/>
                  <a:gd name="T8" fmla="*/ 20 w 20"/>
                  <a:gd name="T9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20" y="13"/>
                    </a:moveTo>
                    <a:lnTo>
                      <a:pt x="10" y="21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20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6" name="Freeform 687"/>
              <p:cNvSpPr>
                <a:spLocks/>
              </p:cNvSpPr>
              <p:nvPr/>
            </p:nvSpPr>
            <p:spPr bwMode="auto">
              <a:xfrm>
                <a:off x="3214" y="1859"/>
                <a:ext cx="25" cy="27"/>
              </a:xfrm>
              <a:custGeom>
                <a:avLst/>
                <a:gdLst>
                  <a:gd name="T0" fmla="*/ 25 w 25"/>
                  <a:gd name="T1" fmla="*/ 19 h 27"/>
                  <a:gd name="T2" fmla="*/ 15 w 25"/>
                  <a:gd name="T3" fmla="*/ 27 h 27"/>
                  <a:gd name="T4" fmla="*/ 0 w 25"/>
                  <a:gd name="T5" fmla="*/ 8 h 27"/>
                  <a:gd name="T6" fmla="*/ 10 w 25"/>
                  <a:gd name="T7" fmla="*/ 0 h 27"/>
                  <a:gd name="T8" fmla="*/ 25 w 25"/>
                  <a:gd name="T9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7">
                    <a:moveTo>
                      <a:pt x="25" y="19"/>
                    </a:moveTo>
                    <a:lnTo>
                      <a:pt x="15" y="27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25" y="1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7" name="Freeform 688"/>
              <p:cNvSpPr>
                <a:spLocks/>
              </p:cNvSpPr>
              <p:nvPr/>
            </p:nvSpPr>
            <p:spPr bwMode="auto">
              <a:xfrm>
                <a:off x="3202" y="1869"/>
                <a:ext cx="21" cy="21"/>
              </a:xfrm>
              <a:custGeom>
                <a:avLst/>
                <a:gdLst>
                  <a:gd name="T0" fmla="*/ 21 w 21"/>
                  <a:gd name="T1" fmla="*/ 13 h 21"/>
                  <a:gd name="T2" fmla="*/ 10 w 21"/>
                  <a:gd name="T3" fmla="*/ 21 h 21"/>
                  <a:gd name="T4" fmla="*/ 0 w 21"/>
                  <a:gd name="T5" fmla="*/ 8 h 21"/>
                  <a:gd name="T6" fmla="*/ 10 w 21"/>
                  <a:gd name="T7" fmla="*/ 0 h 21"/>
                  <a:gd name="T8" fmla="*/ 21 w 21"/>
                  <a:gd name="T9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13"/>
                    </a:moveTo>
                    <a:lnTo>
                      <a:pt x="10" y="21"/>
                    </a:lnTo>
                    <a:lnTo>
                      <a:pt x="0" y="8"/>
                    </a:lnTo>
                    <a:lnTo>
                      <a:pt x="10" y="0"/>
                    </a:lnTo>
                    <a:lnTo>
                      <a:pt x="21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8" name="Freeform 689"/>
              <p:cNvSpPr>
                <a:spLocks/>
              </p:cNvSpPr>
              <p:nvPr/>
            </p:nvSpPr>
            <p:spPr bwMode="auto">
              <a:xfrm>
                <a:off x="3179" y="1887"/>
                <a:ext cx="7" cy="6"/>
              </a:xfrm>
              <a:custGeom>
                <a:avLst/>
                <a:gdLst>
                  <a:gd name="T0" fmla="*/ 7 w 7"/>
                  <a:gd name="T1" fmla="*/ 2 h 6"/>
                  <a:gd name="T2" fmla="*/ 2 w 7"/>
                  <a:gd name="T3" fmla="*/ 6 h 6"/>
                  <a:gd name="T4" fmla="*/ 0 w 7"/>
                  <a:gd name="T5" fmla="*/ 4 h 6"/>
                  <a:gd name="T6" fmla="*/ 6 w 7"/>
                  <a:gd name="T7" fmla="*/ 0 h 6"/>
                  <a:gd name="T8" fmla="*/ 7 w 7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7" y="2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7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79" name="Freeform 690"/>
              <p:cNvSpPr>
                <a:spLocks/>
              </p:cNvSpPr>
              <p:nvPr/>
            </p:nvSpPr>
            <p:spPr bwMode="auto">
              <a:xfrm>
                <a:off x="3161" y="1893"/>
                <a:ext cx="17" cy="14"/>
              </a:xfrm>
              <a:custGeom>
                <a:avLst/>
                <a:gdLst>
                  <a:gd name="T0" fmla="*/ 17 w 17"/>
                  <a:gd name="T1" fmla="*/ 2 h 14"/>
                  <a:gd name="T2" fmla="*/ 1 w 17"/>
                  <a:gd name="T3" fmla="*/ 14 h 14"/>
                  <a:gd name="T4" fmla="*/ 0 w 17"/>
                  <a:gd name="T5" fmla="*/ 12 h 14"/>
                  <a:gd name="T6" fmla="*/ 16 w 17"/>
                  <a:gd name="T7" fmla="*/ 0 h 14"/>
                  <a:gd name="T8" fmla="*/ 17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7" y="2"/>
                    </a:moveTo>
                    <a:lnTo>
                      <a:pt x="1" y="14"/>
                    </a:lnTo>
                    <a:lnTo>
                      <a:pt x="0" y="12"/>
                    </a:lnTo>
                    <a:lnTo>
                      <a:pt x="16" y="0"/>
                    </a:lnTo>
                    <a:lnTo>
                      <a:pt x="17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0" name="Freeform 691"/>
              <p:cNvSpPr>
                <a:spLocks/>
              </p:cNvSpPr>
              <p:nvPr/>
            </p:nvSpPr>
            <p:spPr bwMode="auto">
              <a:xfrm>
                <a:off x="3208" y="1822"/>
                <a:ext cx="48" cy="38"/>
              </a:xfrm>
              <a:custGeom>
                <a:avLst/>
                <a:gdLst>
                  <a:gd name="T0" fmla="*/ 48 w 48"/>
                  <a:gd name="T1" fmla="*/ 3 h 38"/>
                  <a:gd name="T2" fmla="*/ 2 w 48"/>
                  <a:gd name="T3" fmla="*/ 38 h 38"/>
                  <a:gd name="T4" fmla="*/ 0 w 48"/>
                  <a:gd name="T5" fmla="*/ 35 h 38"/>
                  <a:gd name="T6" fmla="*/ 45 w 48"/>
                  <a:gd name="T7" fmla="*/ 0 h 38"/>
                  <a:gd name="T8" fmla="*/ 48 w 48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48" y="3"/>
                    </a:moveTo>
                    <a:lnTo>
                      <a:pt x="2" y="38"/>
                    </a:lnTo>
                    <a:lnTo>
                      <a:pt x="0" y="35"/>
                    </a:lnTo>
                    <a:lnTo>
                      <a:pt x="45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1" name="Freeform 692"/>
              <p:cNvSpPr>
                <a:spLocks/>
              </p:cNvSpPr>
              <p:nvPr/>
            </p:nvSpPr>
            <p:spPr bwMode="auto">
              <a:xfrm>
                <a:off x="3204" y="1817"/>
                <a:ext cx="48" cy="38"/>
              </a:xfrm>
              <a:custGeom>
                <a:avLst/>
                <a:gdLst>
                  <a:gd name="T0" fmla="*/ 48 w 48"/>
                  <a:gd name="T1" fmla="*/ 3 h 38"/>
                  <a:gd name="T2" fmla="*/ 2 w 48"/>
                  <a:gd name="T3" fmla="*/ 38 h 38"/>
                  <a:gd name="T4" fmla="*/ 0 w 48"/>
                  <a:gd name="T5" fmla="*/ 35 h 38"/>
                  <a:gd name="T6" fmla="*/ 45 w 48"/>
                  <a:gd name="T7" fmla="*/ 0 h 38"/>
                  <a:gd name="T8" fmla="*/ 48 w 48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48" y="3"/>
                    </a:moveTo>
                    <a:lnTo>
                      <a:pt x="2" y="38"/>
                    </a:lnTo>
                    <a:lnTo>
                      <a:pt x="0" y="35"/>
                    </a:lnTo>
                    <a:lnTo>
                      <a:pt x="45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2" name="Freeform 693"/>
              <p:cNvSpPr>
                <a:spLocks/>
              </p:cNvSpPr>
              <p:nvPr/>
            </p:nvSpPr>
            <p:spPr bwMode="auto">
              <a:xfrm>
                <a:off x="3200" y="1811"/>
                <a:ext cx="47" cy="39"/>
              </a:xfrm>
              <a:custGeom>
                <a:avLst/>
                <a:gdLst>
                  <a:gd name="T0" fmla="*/ 47 w 47"/>
                  <a:gd name="T1" fmla="*/ 4 h 39"/>
                  <a:gd name="T2" fmla="*/ 2 w 47"/>
                  <a:gd name="T3" fmla="*/ 39 h 39"/>
                  <a:gd name="T4" fmla="*/ 0 w 47"/>
                  <a:gd name="T5" fmla="*/ 36 h 39"/>
                  <a:gd name="T6" fmla="*/ 45 w 47"/>
                  <a:gd name="T7" fmla="*/ 0 h 39"/>
                  <a:gd name="T8" fmla="*/ 47 w 47"/>
                  <a:gd name="T9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9">
                    <a:moveTo>
                      <a:pt x="47" y="4"/>
                    </a:moveTo>
                    <a:lnTo>
                      <a:pt x="2" y="39"/>
                    </a:lnTo>
                    <a:lnTo>
                      <a:pt x="0" y="36"/>
                    </a:lnTo>
                    <a:lnTo>
                      <a:pt x="45" y="0"/>
                    </a:lnTo>
                    <a:lnTo>
                      <a:pt x="47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3" name="Freeform 694"/>
              <p:cNvSpPr>
                <a:spLocks/>
              </p:cNvSpPr>
              <p:nvPr/>
            </p:nvSpPr>
            <p:spPr bwMode="auto">
              <a:xfrm>
                <a:off x="3196" y="1805"/>
                <a:ext cx="47" cy="39"/>
              </a:xfrm>
              <a:custGeom>
                <a:avLst/>
                <a:gdLst>
                  <a:gd name="T0" fmla="*/ 47 w 47"/>
                  <a:gd name="T1" fmla="*/ 3 h 39"/>
                  <a:gd name="T2" fmla="*/ 2 w 47"/>
                  <a:gd name="T3" fmla="*/ 39 h 39"/>
                  <a:gd name="T4" fmla="*/ 0 w 47"/>
                  <a:gd name="T5" fmla="*/ 36 h 39"/>
                  <a:gd name="T6" fmla="*/ 45 w 47"/>
                  <a:gd name="T7" fmla="*/ 0 h 39"/>
                  <a:gd name="T8" fmla="*/ 47 w 47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9">
                    <a:moveTo>
                      <a:pt x="47" y="3"/>
                    </a:moveTo>
                    <a:lnTo>
                      <a:pt x="2" y="39"/>
                    </a:lnTo>
                    <a:lnTo>
                      <a:pt x="0" y="36"/>
                    </a:lnTo>
                    <a:lnTo>
                      <a:pt x="45" y="0"/>
                    </a:lnTo>
                    <a:lnTo>
                      <a:pt x="47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4" name="Freeform 695"/>
              <p:cNvSpPr>
                <a:spLocks/>
              </p:cNvSpPr>
              <p:nvPr/>
            </p:nvSpPr>
            <p:spPr bwMode="auto">
              <a:xfrm>
                <a:off x="3191" y="1800"/>
                <a:ext cx="48" cy="39"/>
              </a:xfrm>
              <a:custGeom>
                <a:avLst/>
                <a:gdLst>
                  <a:gd name="T0" fmla="*/ 48 w 48"/>
                  <a:gd name="T1" fmla="*/ 3 h 39"/>
                  <a:gd name="T2" fmla="*/ 2 w 48"/>
                  <a:gd name="T3" fmla="*/ 39 h 39"/>
                  <a:gd name="T4" fmla="*/ 0 w 48"/>
                  <a:gd name="T5" fmla="*/ 36 h 39"/>
                  <a:gd name="T6" fmla="*/ 46 w 48"/>
                  <a:gd name="T7" fmla="*/ 0 h 39"/>
                  <a:gd name="T8" fmla="*/ 48 w 48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9">
                    <a:moveTo>
                      <a:pt x="48" y="3"/>
                    </a:moveTo>
                    <a:lnTo>
                      <a:pt x="2" y="39"/>
                    </a:lnTo>
                    <a:lnTo>
                      <a:pt x="0" y="36"/>
                    </a:lnTo>
                    <a:lnTo>
                      <a:pt x="46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5" name="Freeform 696"/>
              <p:cNvSpPr>
                <a:spLocks/>
              </p:cNvSpPr>
              <p:nvPr/>
            </p:nvSpPr>
            <p:spPr bwMode="auto">
              <a:xfrm>
                <a:off x="3187" y="1795"/>
                <a:ext cx="48" cy="39"/>
              </a:xfrm>
              <a:custGeom>
                <a:avLst/>
                <a:gdLst>
                  <a:gd name="T0" fmla="*/ 48 w 48"/>
                  <a:gd name="T1" fmla="*/ 3 h 39"/>
                  <a:gd name="T2" fmla="*/ 2 w 48"/>
                  <a:gd name="T3" fmla="*/ 39 h 39"/>
                  <a:gd name="T4" fmla="*/ 0 w 48"/>
                  <a:gd name="T5" fmla="*/ 36 h 39"/>
                  <a:gd name="T6" fmla="*/ 46 w 48"/>
                  <a:gd name="T7" fmla="*/ 0 h 39"/>
                  <a:gd name="T8" fmla="*/ 48 w 48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9">
                    <a:moveTo>
                      <a:pt x="48" y="3"/>
                    </a:moveTo>
                    <a:lnTo>
                      <a:pt x="2" y="39"/>
                    </a:lnTo>
                    <a:lnTo>
                      <a:pt x="0" y="36"/>
                    </a:lnTo>
                    <a:lnTo>
                      <a:pt x="46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6" name="Freeform 697"/>
              <p:cNvSpPr>
                <a:spLocks/>
              </p:cNvSpPr>
              <p:nvPr/>
            </p:nvSpPr>
            <p:spPr bwMode="auto">
              <a:xfrm>
                <a:off x="3183" y="1790"/>
                <a:ext cx="48" cy="39"/>
              </a:xfrm>
              <a:custGeom>
                <a:avLst/>
                <a:gdLst>
                  <a:gd name="T0" fmla="*/ 48 w 48"/>
                  <a:gd name="T1" fmla="*/ 3 h 39"/>
                  <a:gd name="T2" fmla="*/ 2 w 48"/>
                  <a:gd name="T3" fmla="*/ 39 h 39"/>
                  <a:gd name="T4" fmla="*/ 0 w 48"/>
                  <a:gd name="T5" fmla="*/ 36 h 39"/>
                  <a:gd name="T6" fmla="*/ 46 w 48"/>
                  <a:gd name="T7" fmla="*/ 0 h 39"/>
                  <a:gd name="T8" fmla="*/ 48 w 48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9">
                    <a:moveTo>
                      <a:pt x="48" y="3"/>
                    </a:moveTo>
                    <a:lnTo>
                      <a:pt x="2" y="39"/>
                    </a:lnTo>
                    <a:lnTo>
                      <a:pt x="0" y="36"/>
                    </a:lnTo>
                    <a:lnTo>
                      <a:pt x="46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7" name="Freeform 698"/>
              <p:cNvSpPr>
                <a:spLocks/>
              </p:cNvSpPr>
              <p:nvPr/>
            </p:nvSpPr>
            <p:spPr bwMode="auto">
              <a:xfrm>
                <a:off x="3202" y="1784"/>
                <a:ext cx="25" cy="21"/>
              </a:xfrm>
              <a:custGeom>
                <a:avLst/>
                <a:gdLst>
                  <a:gd name="T0" fmla="*/ 25 w 25"/>
                  <a:gd name="T1" fmla="*/ 3 h 21"/>
                  <a:gd name="T2" fmla="*/ 2 w 25"/>
                  <a:gd name="T3" fmla="*/ 21 h 21"/>
                  <a:gd name="T4" fmla="*/ 0 w 25"/>
                  <a:gd name="T5" fmla="*/ 18 h 21"/>
                  <a:gd name="T6" fmla="*/ 23 w 25"/>
                  <a:gd name="T7" fmla="*/ 0 h 21"/>
                  <a:gd name="T8" fmla="*/ 25 w 25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25" y="3"/>
                    </a:moveTo>
                    <a:lnTo>
                      <a:pt x="2" y="21"/>
                    </a:lnTo>
                    <a:lnTo>
                      <a:pt x="0" y="18"/>
                    </a:lnTo>
                    <a:lnTo>
                      <a:pt x="23" y="0"/>
                    </a:lnTo>
                    <a:lnTo>
                      <a:pt x="25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8" name="Freeform 699"/>
              <p:cNvSpPr>
                <a:spLocks/>
              </p:cNvSpPr>
              <p:nvPr/>
            </p:nvSpPr>
            <p:spPr bwMode="auto">
              <a:xfrm>
                <a:off x="3154" y="1863"/>
                <a:ext cx="48" cy="39"/>
              </a:xfrm>
              <a:custGeom>
                <a:avLst/>
                <a:gdLst>
                  <a:gd name="T0" fmla="*/ 48 w 48"/>
                  <a:gd name="T1" fmla="*/ 3 h 39"/>
                  <a:gd name="T2" fmla="*/ 2 w 48"/>
                  <a:gd name="T3" fmla="*/ 39 h 39"/>
                  <a:gd name="T4" fmla="*/ 0 w 48"/>
                  <a:gd name="T5" fmla="*/ 36 h 39"/>
                  <a:gd name="T6" fmla="*/ 46 w 48"/>
                  <a:gd name="T7" fmla="*/ 0 h 39"/>
                  <a:gd name="T8" fmla="*/ 48 w 48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9">
                    <a:moveTo>
                      <a:pt x="48" y="3"/>
                    </a:moveTo>
                    <a:lnTo>
                      <a:pt x="2" y="39"/>
                    </a:lnTo>
                    <a:lnTo>
                      <a:pt x="0" y="36"/>
                    </a:lnTo>
                    <a:lnTo>
                      <a:pt x="46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89" name="Freeform 700"/>
              <p:cNvSpPr>
                <a:spLocks/>
              </p:cNvSpPr>
              <p:nvPr/>
            </p:nvSpPr>
            <p:spPr bwMode="auto">
              <a:xfrm>
                <a:off x="3150" y="1858"/>
                <a:ext cx="48" cy="38"/>
              </a:xfrm>
              <a:custGeom>
                <a:avLst/>
                <a:gdLst>
                  <a:gd name="T0" fmla="*/ 48 w 48"/>
                  <a:gd name="T1" fmla="*/ 3 h 38"/>
                  <a:gd name="T2" fmla="*/ 2 w 48"/>
                  <a:gd name="T3" fmla="*/ 38 h 38"/>
                  <a:gd name="T4" fmla="*/ 0 w 48"/>
                  <a:gd name="T5" fmla="*/ 35 h 38"/>
                  <a:gd name="T6" fmla="*/ 46 w 48"/>
                  <a:gd name="T7" fmla="*/ 0 h 38"/>
                  <a:gd name="T8" fmla="*/ 48 w 48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48" y="3"/>
                    </a:moveTo>
                    <a:lnTo>
                      <a:pt x="2" y="38"/>
                    </a:lnTo>
                    <a:lnTo>
                      <a:pt x="0" y="35"/>
                    </a:lnTo>
                    <a:lnTo>
                      <a:pt x="46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0" name="Freeform 701"/>
              <p:cNvSpPr>
                <a:spLocks/>
              </p:cNvSpPr>
              <p:nvPr/>
            </p:nvSpPr>
            <p:spPr bwMode="auto">
              <a:xfrm>
                <a:off x="3146" y="1853"/>
                <a:ext cx="47" cy="38"/>
              </a:xfrm>
              <a:custGeom>
                <a:avLst/>
                <a:gdLst>
                  <a:gd name="T0" fmla="*/ 47 w 47"/>
                  <a:gd name="T1" fmla="*/ 3 h 38"/>
                  <a:gd name="T2" fmla="*/ 2 w 47"/>
                  <a:gd name="T3" fmla="*/ 38 h 38"/>
                  <a:gd name="T4" fmla="*/ 0 w 47"/>
                  <a:gd name="T5" fmla="*/ 35 h 38"/>
                  <a:gd name="T6" fmla="*/ 45 w 47"/>
                  <a:gd name="T7" fmla="*/ 0 h 38"/>
                  <a:gd name="T8" fmla="*/ 47 w 47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47" y="3"/>
                    </a:moveTo>
                    <a:lnTo>
                      <a:pt x="2" y="38"/>
                    </a:lnTo>
                    <a:lnTo>
                      <a:pt x="0" y="35"/>
                    </a:lnTo>
                    <a:lnTo>
                      <a:pt x="45" y="0"/>
                    </a:lnTo>
                    <a:lnTo>
                      <a:pt x="47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1" name="Freeform 702"/>
              <p:cNvSpPr>
                <a:spLocks/>
              </p:cNvSpPr>
              <p:nvPr/>
            </p:nvSpPr>
            <p:spPr bwMode="auto">
              <a:xfrm>
                <a:off x="3142" y="1848"/>
                <a:ext cx="47" cy="38"/>
              </a:xfrm>
              <a:custGeom>
                <a:avLst/>
                <a:gdLst>
                  <a:gd name="T0" fmla="*/ 47 w 47"/>
                  <a:gd name="T1" fmla="*/ 3 h 38"/>
                  <a:gd name="T2" fmla="*/ 2 w 47"/>
                  <a:gd name="T3" fmla="*/ 38 h 38"/>
                  <a:gd name="T4" fmla="*/ 0 w 47"/>
                  <a:gd name="T5" fmla="*/ 35 h 38"/>
                  <a:gd name="T6" fmla="*/ 45 w 47"/>
                  <a:gd name="T7" fmla="*/ 0 h 38"/>
                  <a:gd name="T8" fmla="*/ 47 w 47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47" y="3"/>
                    </a:moveTo>
                    <a:lnTo>
                      <a:pt x="2" y="38"/>
                    </a:lnTo>
                    <a:lnTo>
                      <a:pt x="0" y="35"/>
                    </a:lnTo>
                    <a:lnTo>
                      <a:pt x="45" y="0"/>
                    </a:lnTo>
                    <a:lnTo>
                      <a:pt x="47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2" name="Freeform 703"/>
              <p:cNvSpPr>
                <a:spLocks/>
              </p:cNvSpPr>
              <p:nvPr/>
            </p:nvSpPr>
            <p:spPr bwMode="auto">
              <a:xfrm>
                <a:off x="3138" y="1842"/>
                <a:ext cx="47" cy="39"/>
              </a:xfrm>
              <a:custGeom>
                <a:avLst/>
                <a:gdLst>
                  <a:gd name="T0" fmla="*/ 47 w 47"/>
                  <a:gd name="T1" fmla="*/ 3 h 39"/>
                  <a:gd name="T2" fmla="*/ 2 w 47"/>
                  <a:gd name="T3" fmla="*/ 39 h 39"/>
                  <a:gd name="T4" fmla="*/ 0 w 47"/>
                  <a:gd name="T5" fmla="*/ 36 h 39"/>
                  <a:gd name="T6" fmla="*/ 45 w 47"/>
                  <a:gd name="T7" fmla="*/ 0 h 39"/>
                  <a:gd name="T8" fmla="*/ 47 w 47"/>
                  <a:gd name="T9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9">
                    <a:moveTo>
                      <a:pt x="47" y="3"/>
                    </a:moveTo>
                    <a:lnTo>
                      <a:pt x="2" y="39"/>
                    </a:lnTo>
                    <a:lnTo>
                      <a:pt x="0" y="36"/>
                    </a:lnTo>
                    <a:lnTo>
                      <a:pt x="45" y="0"/>
                    </a:lnTo>
                    <a:lnTo>
                      <a:pt x="47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3" name="Freeform 704"/>
              <p:cNvSpPr>
                <a:spLocks/>
              </p:cNvSpPr>
              <p:nvPr/>
            </p:nvSpPr>
            <p:spPr bwMode="auto">
              <a:xfrm>
                <a:off x="3133" y="1837"/>
                <a:ext cx="48" cy="38"/>
              </a:xfrm>
              <a:custGeom>
                <a:avLst/>
                <a:gdLst>
                  <a:gd name="T0" fmla="*/ 48 w 48"/>
                  <a:gd name="T1" fmla="*/ 3 h 38"/>
                  <a:gd name="T2" fmla="*/ 3 w 48"/>
                  <a:gd name="T3" fmla="*/ 38 h 38"/>
                  <a:gd name="T4" fmla="*/ 0 w 48"/>
                  <a:gd name="T5" fmla="*/ 35 h 38"/>
                  <a:gd name="T6" fmla="*/ 46 w 48"/>
                  <a:gd name="T7" fmla="*/ 0 h 38"/>
                  <a:gd name="T8" fmla="*/ 48 w 48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48" y="3"/>
                    </a:moveTo>
                    <a:lnTo>
                      <a:pt x="3" y="38"/>
                    </a:lnTo>
                    <a:lnTo>
                      <a:pt x="0" y="35"/>
                    </a:lnTo>
                    <a:lnTo>
                      <a:pt x="46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4" name="Freeform 705"/>
              <p:cNvSpPr>
                <a:spLocks/>
              </p:cNvSpPr>
              <p:nvPr/>
            </p:nvSpPr>
            <p:spPr bwMode="auto">
              <a:xfrm>
                <a:off x="3129" y="1832"/>
                <a:ext cx="48" cy="38"/>
              </a:xfrm>
              <a:custGeom>
                <a:avLst/>
                <a:gdLst>
                  <a:gd name="T0" fmla="*/ 48 w 48"/>
                  <a:gd name="T1" fmla="*/ 3 h 38"/>
                  <a:gd name="T2" fmla="*/ 3 w 48"/>
                  <a:gd name="T3" fmla="*/ 38 h 38"/>
                  <a:gd name="T4" fmla="*/ 0 w 48"/>
                  <a:gd name="T5" fmla="*/ 35 h 38"/>
                  <a:gd name="T6" fmla="*/ 46 w 48"/>
                  <a:gd name="T7" fmla="*/ 0 h 38"/>
                  <a:gd name="T8" fmla="*/ 48 w 48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48" y="3"/>
                    </a:moveTo>
                    <a:lnTo>
                      <a:pt x="3" y="38"/>
                    </a:lnTo>
                    <a:lnTo>
                      <a:pt x="0" y="35"/>
                    </a:lnTo>
                    <a:lnTo>
                      <a:pt x="46" y="0"/>
                    </a:lnTo>
                    <a:lnTo>
                      <a:pt x="48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5" name="Freeform 706"/>
              <p:cNvSpPr>
                <a:spLocks/>
              </p:cNvSpPr>
              <p:nvPr/>
            </p:nvSpPr>
            <p:spPr bwMode="auto">
              <a:xfrm>
                <a:off x="3139" y="1827"/>
                <a:ext cx="34" cy="27"/>
              </a:xfrm>
              <a:custGeom>
                <a:avLst/>
                <a:gdLst>
                  <a:gd name="T0" fmla="*/ 34 w 34"/>
                  <a:gd name="T1" fmla="*/ 3 h 27"/>
                  <a:gd name="T2" fmla="*/ 2 w 34"/>
                  <a:gd name="T3" fmla="*/ 27 h 27"/>
                  <a:gd name="T4" fmla="*/ 0 w 34"/>
                  <a:gd name="T5" fmla="*/ 24 h 27"/>
                  <a:gd name="T6" fmla="*/ 31 w 34"/>
                  <a:gd name="T7" fmla="*/ 0 h 27"/>
                  <a:gd name="T8" fmla="*/ 34 w 34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7">
                    <a:moveTo>
                      <a:pt x="34" y="3"/>
                    </a:moveTo>
                    <a:lnTo>
                      <a:pt x="2" y="27"/>
                    </a:lnTo>
                    <a:lnTo>
                      <a:pt x="0" y="24"/>
                    </a:lnTo>
                    <a:lnTo>
                      <a:pt x="31" y="0"/>
                    </a:lnTo>
                    <a:lnTo>
                      <a:pt x="34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6" name="Freeform 707"/>
              <p:cNvSpPr>
                <a:spLocks/>
              </p:cNvSpPr>
              <p:nvPr/>
            </p:nvSpPr>
            <p:spPr bwMode="auto">
              <a:xfrm>
                <a:off x="2846" y="1820"/>
                <a:ext cx="245" cy="265"/>
              </a:xfrm>
              <a:custGeom>
                <a:avLst/>
                <a:gdLst>
                  <a:gd name="T0" fmla="*/ 129 w 245"/>
                  <a:gd name="T1" fmla="*/ 265 h 265"/>
                  <a:gd name="T2" fmla="*/ 0 w 245"/>
                  <a:gd name="T3" fmla="*/ 184 h 265"/>
                  <a:gd name="T4" fmla="*/ 114 w 245"/>
                  <a:gd name="T5" fmla="*/ 0 h 265"/>
                  <a:gd name="T6" fmla="*/ 245 w 245"/>
                  <a:gd name="T7" fmla="*/ 81 h 265"/>
                  <a:gd name="T8" fmla="*/ 129 w 245"/>
                  <a:gd name="T9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65">
                    <a:moveTo>
                      <a:pt x="129" y="265"/>
                    </a:moveTo>
                    <a:lnTo>
                      <a:pt x="0" y="184"/>
                    </a:lnTo>
                    <a:lnTo>
                      <a:pt x="114" y="0"/>
                    </a:lnTo>
                    <a:lnTo>
                      <a:pt x="245" y="81"/>
                    </a:lnTo>
                    <a:lnTo>
                      <a:pt x="129" y="26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7" name="Freeform 708"/>
              <p:cNvSpPr>
                <a:spLocks/>
              </p:cNvSpPr>
              <p:nvPr/>
            </p:nvSpPr>
            <p:spPr bwMode="auto">
              <a:xfrm>
                <a:off x="2891" y="2002"/>
                <a:ext cx="65" cy="43"/>
              </a:xfrm>
              <a:custGeom>
                <a:avLst/>
                <a:gdLst>
                  <a:gd name="T0" fmla="*/ 63 w 65"/>
                  <a:gd name="T1" fmla="*/ 43 h 43"/>
                  <a:gd name="T2" fmla="*/ 0 w 65"/>
                  <a:gd name="T3" fmla="*/ 4 h 43"/>
                  <a:gd name="T4" fmla="*/ 2 w 65"/>
                  <a:gd name="T5" fmla="*/ 0 h 43"/>
                  <a:gd name="T6" fmla="*/ 65 w 65"/>
                  <a:gd name="T7" fmla="*/ 39 h 43"/>
                  <a:gd name="T8" fmla="*/ 63 w 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43">
                    <a:moveTo>
                      <a:pt x="63" y="43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65" y="39"/>
                    </a:lnTo>
                    <a:lnTo>
                      <a:pt x="63" y="4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8" name="Freeform 709"/>
              <p:cNvSpPr>
                <a:spLocks/>
              </p:cNvSpPr>
              <p:nvPr/>
            </p:nvSpPr>
            <p:spPr bwMode="auto">
              <a:xfrm>
                <a:off x="2875" y="1980"/>
                <a:ext cx="108" cy="70"/>
              </a:xfrm>
              <a:custGeom>
                <a:avLst/>
                <a:gdLst>
                  <a:gd name="T0" fmla="*/ 106 w 108"/>
                  <a:gd name="T1" fmla="*/ 70 h 70"/>
                  <a:gd name="T2" fmla="*/ 0 w 108"/>
                  <a:gd name="T3" fmla="*/ 3 h 70"/>
                  <a:gd name="T4" fmla="*/ 2 w 108"/>
                  <a:gd name="T5" fmla="*/ 0 h 70"/>
                  <a:gd name="T6" fmla="*/ 108 w 108"/>
                  <a:gd name="T7" fmla="*/ 67 h 70"/>
                  <a:gd name="T8" fmla="*/ 106 w 108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0">
                    <a:moveTo>
                      <a:pt x="106" y="70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108" y="67"/>
                    </a:lnTo>
                    <a:lnTo>
                      <a:pt x="106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499" name="Freeform 710"/>
              <p:cNvSpPr>
                <a:spLocks/>
              </p:cNvSpPr>
              <p:nvPr/>
            </p:nvSpPr>
            <p:spPr bwMode="auto">
              <a:xfrm>
                <a:off x="2878" y="1974"/>
                <a:ext cx="108" cy="70"/>
              </a:xfrm>
              <a:custGeom>
                <a:avLst/>
                <a:gdLst>
                  <a:gd name="T0" fmla="*/ 106 w 108"/>
                  <a:gd name="T1" fmla="*/ 70 h 70"/>
                  <a:gd name="T2" fmla="*/ 0 w 108"/>
                  <a:gd name="T3" fmla="*/ 3 h 70"/>
                  <a:gd name="T4" fmla="*/ 2 w 108"/>
                  <a:gd name="T5" fmla="*/ 0 h 70"/>
                  <a:gd name="T6" fmla="*/ 108 w 108"/>
                  <a:gd name="T7" fmla="*/ 67 h 70"/>
                  <a:gd name="T8" fmla="*/ 106 w 108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0">
                    <a:moveTo>
                      <a:pt x="106" y="70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108" y="67"/>
                    </a:lnTo>
                    <a:lnTo>
                      <a:pt x="106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0" name="Freeform 711"/>
              <p:cNvSpPr>
                <a:spLocks/>
              </p:cNvSpPr>
              <p:nvPr/>
            </p:nvSpPr>
            <p:spPr bwMode="auto">
              <a:xfrm>
                <a:off x="2882" y="1969"/>
                <a:ext cx="108" cy="70"/>
              </a:xfrm>
              <a:custGeom>
                <a:avLst/>
                <a:gdLst>
                  <a:gd name="T0" fmla="*/ 106 w 108"/>
                  <a:gd name="T1" fmla="*/ 70 h 70"/>
                  <a:gd name="T2" fmla="*/ 0 w 108"/>
                  <a:gd name="T3" fmla="*/ 3 h 70"/>
                  <a:gd name="T4" fmla="*/ 2 w 108"/>
                  <a:gd name="T5" fmla="*/ 0 h 70"/>
                  <a:gd name="T6" fmla="*/ 108 w 108"/>
                  <a:gd name="T7" fmla="*/ 66 h 70"/>
                  <a:gd name="T8" fmla="*/ 106 w 108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0">
                    <a:moveTo>
                      <a:pt x="106" y="70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108" y="66"/>
                    </a:lnTo>
                    <a:lnTo>
                      <a:pt x="106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1" name="Freeform 712"/>
              <p:cNvSpPr>
                <a:spLocks/>
              </p:cNvSpPr>
              <p:nvPr/>
            </p:nvSpPr>
            <p:spPr bwMode="auto">
              <a:xfrm>
                <a:off x="2885" y="1963"/>
                <a:ext cx="108" cy="70"/>
              </a:xfrm>
              <a:custGeom>
                <a:avLst/>
                <a:gdLst>
                  <a:gd name="T0" fmla="*/ 106 w 108"/>
                  <a:gd name="T1" fmla="*/ 70 h 70"/>
                  <a:gd name="T2" fmla="*/ 0 w 108"/>
                  <a:gd name="T3" fmla="*/ 3 h 70"/>
                  <a:gd name="T4" fmla="*/ 2 w 108"/>
                  <a:gd name="T5" fmla="*/ 0 h 70"/>
                  <a:gd name="T6" fmla="*/ 108 w 108"/>
                  <a:gd name="T7" fmla="*/ 67 h 70"/>
                  <a:gd name="T8" fmla="*/ 106 w 108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0">
                    <a:moveTo>
                      <a:pt x="106" y="70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108" y="67"/>
                    </a:lnTo>
                    <a:lnTo>
                      <a:pt x="106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2" name="Freeform 713"/>
              <p:cNvSpPr>
                <a:spLocks/>
              </p:cNvSpPr>
              <p:nvPr/>
            </p:nvSpPr>
            <p:spPr bwMode="auto">
              <a:xfrm>
                <a:off x="2889" y="1957"/>
                <a:ext cx="108" cy="70"/>
              </a:xfrm>
              <a:custGeom>
                <a:avLst/>
                <a:gdLst>
                  <a:gd name="T0" fmla="*/ 106 w 108"/>
                  <a:gd name="T1" fmla="*/ 70 h 70"/>
                  <a:gd name="T2" fmla="*/ 0 w 108"/>
                  <a:gd name="T3" fmla="*/ 4 h 70"/>
                  <a:gd name="T4" fmla="*/ 2 w 108"/>
                  <a:gd name="T5" fmla="*/ 0 h 70"/>
                  <a:gd name="T6" fmla="*/ 108 w 108"/>
                  <a:gd name="T7" fmla="*/ 67 h 70"/>
                  <a:gd name="T8" fmla="*/ 106 w 108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0">
                    <a:moveTo>
                      <a:pt x="106" y="70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108" y="67"/>
                    </a:lnTo>
                    <a:lnTo>
                      <a:pt x="106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3" name="Freeform 714"/>
              <p:cNvSpPr>
                <a:spLocks/>
              </p:cNvSpPr>
              <p:nvPr/>
            </p:nvSpPr>
            <p:spPr bwMode="auto">
              <a:xfrm>
                <a:off x="2892" y="1952"/>
                <a:ext cx="109" cy="70"/>
              </a:xfrm>
              <a:custGeom>
                <a:avLst/>
                <a:gdLst>
                  <a:gd name="T0" fmla="*/ 106 w 109"/>
                  <a:gd name="T1" fmla="*/ 70 h 70"/>
                  <a:gd name="T2" fmla="*/ 0 w 109"/>
                  <a:gd name="T3" fmla="*/ 3 h 70"/>
                  <a:gd name="T4" fmla="*/ 2 w 109"/>
                  <a:gd name="T5" fmla="*/ 0 h 70"/>
                  <a:gd name="T6" fmla="*/ 109 w 109"/>
                  <a:gd name="T7" fmla="*/ 67 h 70"/>
                  <a:gd name="T8" fmla="*/ 106 w 109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0">
                    <a:moveTo>
                      <a:pt x="106" y="70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109" y="67"/>
                    </a:lnTo>
                    <a:lnTo>
                      <a:pt x="106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4" name="Freeform 715"/>
              <p:cNvSpPr>
                <a:spLocks/>
              </p:cNvSpPr>
              <p:nvPr/>
            </p:nvSpPr>
            <p:spPr bwMode="auto">
              <a:xfrm>
                <a:off x="2896" y="1946"/>
                <a:ext cx="109" cy="70"/>
              </a:xfrm>
              <a:custGeom>
                <a:avLst/>
                <a:gdLst>
                  <a:gd name="T0" fmla="*/ 107 w 109"/>
                  <a:gd name="T1" fmla="*/ 70 h 70"/>
                  <a:gd name="T2" fmla="*/ 0 w 109"/>
                  <a:gd name="T3" fmla="*/ 3 h 70"/>
                  <a:gd name="T4" fmla="*/ 2 w 109"/>
                  <a:gd name="T5" fmla="*/ 0 h 70"/>
                  <a:gd name="T6" fmla="*/ 109 w 109"/>
                  <a:gd name="T7" fmla="*/ 67 h 70"/>
                  <a:gd name="T8" fmla="*/ 107 w 109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0">
                    <a:moveTo>
                      <a:pt x="107" y="70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109" y="67"/>
                    </a:lnTo>
                    <a:lnTo>
                      <a:pt x="107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5" name="Freeform 716"/>
              <p:cNvSpPr>
                <a:spLocks/>
              </p:cNvSpPr>
              <p:nvPr/>
            </p:nvSpPr>
            <p:spPr bwMode="auto">
              <a:xfrm>
                <a:off x="2900" y="1940"/>
                <a:ext cx="108" cy="70"/>
              </a:xfrm>
              <a:custGeom>
                <a:avLst/>
                <a:gdLst>
                  <a:gd name="T0" fmla="*/ 106 w 108"/>
                  <a:gd name="T1" fmla="*/ 70 h 70"/>
                  <a:gd name="T2" fmla="*/ 0 w 108"/>
                  <a:gd name="T3" fmla="*/ 4 h 70"/>
                  <a:gd name="T4" fmla="*/ 2 w 108"/>
                  <a:gd name="T5" fmla="*/ 0 h 70"/>
                  <a:gd name="T6" fmla="*/ 108 w 108"/>
                  <a:gd name="T7" fmla="*/ 67 h 70"/>
                  <a:gd name="T8" fmla="*/ 106 w 108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0">
                    <a:moveTo>
                      <a:pt x="106" y="70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108" y="67"/>
                    </a:lnTo>
                    <a:lnTo>
                      <a:pt x="106" y="7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6" name="Freeform 717"/>
              <p:cNvSpPr>
                <a:spLocks/>
              </p:cNvSpPr>
              <p:nvPr/>
            </p:nvSpPr>
            <p:spPr bwMode="auto">
              <a:xfrm>
                <a:off x="2956" y="1968"/>
                <a:ext cx="56" cy="37"/>
              </a:xfrm>
              <a:custGeom>
                <a:avLst/>
                <a:gdLst>
                  <a:gd name="T0" fmla="*/ 54 w 56"/>
                  <a:gd name="T1" fmla="*/ 37 h 37"/>
                  <a:gd name="T2" fmla="*/ 0 w 56"/>
                  <a:gd name="T3" fmla="*/ 3 h 37"/>
                  <a:gd name="T4" fmla="*/ 2 w 56"/>
                  <a:gd name="T5" fmla="*/ 0 h 37"/>
                  <a:gd name="T6" fmla="*/ 56 w 56"/>
                  <a:gd name="T7" fmla="*/ 34 h 37"/>
                  <a:gd name="T8" fmla="*/ 54 w 56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7">
                    <a:moveTo>
                      <a:pt x="54" y="37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6" y="34"/>
                    </a:lnTo>
                    <a:lnTo>
                      <a:pt x="54" y="3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7" name="Freeform 718"/>
              <p:cNvSpPr>
                <a:spLocks/>
              </p:cNvSpPr>
              <p:nvPr/>
            </p:nvSpPr>
            <p:spPr bwMode="auto">
              <a:xfrm>
                <a:off x="2918" y="1897"/>
                <a:ext cx="37" cy="37"/>
              </a:xfrm>
              <a:custGeom>
                <a:avLst/>
                <a:gdLst>
                  <a:gd name="T0" fmla="*/ 10 w 37"/>
                  <a:gd name="T1" fmla="*/ 32 h 37"/>
                  <a:gd name="T2" fmla="*/ 4 w 37"/>
                  <a:gd name="T3" fmla="*/ 10 h 37"/>
                  <a:gd name="T4" fmla="*/ 27 w 37"/>
                  <a:gd name="T5" fmla="*/ 5 h 37"/>
                  <a:gd name="T6" fmla="*/ 32 w 37"/>
                  <a:gd name="T7" fmla="*/ 27 h 37"/>
                  <a:gd name="T8" fmla="*/ 10 w 37"/>
                  <a:gd name="T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0" y="32"/>
                    </a:moveTo>
                    <a:cubicBezTo>
                      <a:pt x="2" y="27"/>
                      <a:pt x="0" y="17"/>
                      <a:pt x="4" y="10"/>
                    </a:cubicBezTo>
                    <a:cubicBezTo>
                      <a:pt x="9" y="2"/>
                      <a:pt x="19" y="0"/>
                      <a:pt x="27" y="5"/>
                    </a:cubicBezTo>
                    <a:cubicBezTo>
                      <a:pt x="34" y="9"/>
                      <a:pt x="37" y="19"/>
                      <a:pt x="32" y="27"/>
                    </a:cubicBezTo>
                    <a:cubicBezTo>
                      <a:pt x="27" y="34"/>
                      <a:pt x="17" y="37"/>
                      <a:pt x="10" y="32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8" name="Freeform 719"/>
              <p:cNvSpPr>
                <a:spLocks/>
              </p:cNvSpPr>
              <p:nvPr/>
            </p:nvSpPr>
            <p:spPr bwMode="auto">
              <a:xfrm>
                <a:off x="2936" y="1908"/>
                <a:ext cx="17" cy="9"/>
              </a:xfrm>
              <a:custGeom>
                <a:avLst/>
                <a:gdLst>
                  <a:gd name="T0" fmla="*/ 15 w 17"/>
                  <a:gd name="T1" fmla="*/ 0 h 9"/>
                  <a:gd name="T2" fmla="*/ 16 w 17"/>
                  <a:gd name="T3" fmla="*/ 9 h 9"/>
                  <a:gd name="T4" fmla="*/ 0 w 17"/>
                  <a:gd name="T5" fmla="*/ 7 h 9"/>
                  <a:gd name="T6" fmla="*/ 15 w 1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15" y="0"/>
                    </a:moveTo>
                    <a:cubicBezTo>
                      <a:pt x="16" y="3"/>
                      <a:pt x="17" y="6"/>
                      <a:pt x="16" y="9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09" name="Freeform 720"/>
              <p:cNvSpPr>
                <a:spLocks/>
              </p:cNvSpPr>
              <p:nvPr/>
            </p:nvSpPr>
            <p:spPr bwMode="auto">
              <a:xfrm>
                <a:off x="2936" y="1915"/>
                <a:ext cx="16" cy="16"/>
              </a:xfrm>
              <a:custGeom>
                <a:avLst/>
                <a:gdLst>
                  <a:gd name="T0" fmla="*/ 16 w 16"/>
                  <a:gd name="T1" fmla="*/ 2 h 16"/>
                  <a:gd name="T2" fmla="*/ 14 w 16"/>
                  <a:gd name="T3" fmla="*/ 9 h 16"/>
                  <a:gd name="T4" fmla="*/ 2 w 16"/>
                  <a:gd name="T5" fmla="*/ 16 h 16"/>
                  <a:gd name="T6" fmla="*/ 0 w 16"/>
                  <a:gd name="T7" fmla="*/ 0 h 16"/>
                  <a:gd name="T8" fmla="*/ 16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6" y="2"/>
                    </a:moveTo>
                    <a:cubicBezTo>
                      <a:pt x="16" y="4"/>
                      <a:pt x="15" y="7"/>
                      <a:pt x="14" y="9"/>
                    </a:cubicBezTo>
                    <a:cubicBezTo>
                      <a:pt x="11" y="13"/>
                      <a:pt x="7" y="16"/>
                      <a:pt x="2" y="1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6" y="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0" name="Freeform 721"/>
              <p:cNvSpPr>
                <a:spLocks/>
              </p:cNvSpPr>
              <p:nvPr/>
            </p:nvSpPr>
            <p:spPr bwMode="auto">
              <a:xfrm>
                <a:off x="2928" y="1915"/>
                <a:ext cx="10" cy="17"/>
              </a:xfrm>
              <a:custGeom>
                <a:avLst/>
                <a:gdLst>
                  <a:gd name="T0" fmla="*/ 10 w 10"/>
                  <a:gd name="T1" fmla="*/ 16 h 17"/>
                  <a:gd name="T2" fmla="*/ 0 w 10"/>
                  <a:gd name="T3" fmla="*/ 14 h 17"/>
                  <a:gd name="T4" fmla="*/ 8 w 10"/>
                  <a:gd name="T5" fmla="*/ 0 h 17"/>
                  <a:gd name="T6" fmla="*/ 10 w 10"/>
                  <a:gd name="T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7">
                    <a:moveTo>
                      <a:pt x="10" y="16"/>
                    </a:moveTo>
                    <a:cubicBezTo>
                      <a:pt x="6" y="17"/>
                      <a:pt x="3" y="16"/>
                      <a:pt x="0" y="14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10" y="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1" name="Freeform 722"/>
              <p:cNvSpPr>
                <a:spLocks/>
              </p:cNvSpPr>
              <p:nvPr/>
            </p:nvSpPr>
            <p:spPr bwMode="auto">
              <a:xfrm>
                <a:off x="2920" y="1915"/>
                <a:ext cx="16" cy="14"/>
              </a:xfrm>
              <a:custGeom>
                <a:avLst/>
                <a:gdLst>
                  <a:gd name="T0" fmla="*/ 8 w 16"/>
                  <a:gd name="T1" fmla="*/ 14 h 14"/>
                  <a:gd name="T2" fmla="*/ 16 w 16"/>
                  <a:gd name="T3" fmla="*/ 0 h 14"/>
                  <a:gd name="T4" fmla="*/ 0 w 16"/>
                  <a:gd name="T5" fmla="*/ 4 h 14"/>
                  <a:gd name="T6" fmla="*/ 8 w 16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4">
                    <a:moveTo>
                      <a:pt x="8" y="14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8"/>
                      <a:pt x="4" y="12"/>
                      <a:pt x="8" y="1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2" name="Freeform 723"/>
              <p:cNvSpPr>
                <a:spLocks/>
              </p:cNvSpPr>
              <p:nvPr/>
            </p:nvSpPr>
            <p:spPr bwMode="auto">
              <a:xfrm>
                <a:off x="2975" y="1916"/>
                <a:ext cx="65" cy="41"/>
              </a:xfrm>
              <a:custGeom>
                <a:avLst/>
                <a:gdLst>
                  <a:gd name="T0" fmla="*/ 64 w 65"/>
                  <a:gd name="T1" fmla="*/ 41 h 41"/>
                  <a:gd name="T2" fmla="*/ 0 w 65"/>
                  <a:gd name="T3" fmla="*/ 1 h 41"/>
                  <a:gd name="T4" fmla="*/ 1 w 65"/>
                  <a:gd name="T5" fmla="*/ 0 h 41"/>
                  <a:gd name="T6" fmla="*/ 65 w 65"/>
                  <a:gd name="T7" fmla="*/ 39 h 41"/>
                  <a:gd name="T8" fmla="*/ 64 w 65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41">
                    <a:moveTo>
                      <a:pt x="64" y="4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65" y="39"/>
                    </a:lnTo>
                    <a:lnTo>
                      <a:pt x="64" y="4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3" name="Freeform 724"/>
              <p:cNvSpPr>
                <a:spLocks/>
              </p:cNvSpPr>
              <p:nvPr/>
            </p:nvSpPr>
            <p:spPr bwMode="auto">
              <a:xfrm>
                <a:off x="3007" y="1950"/>
                <a:ext cx="32" cy="40"/>
              </a:xfrm>
              <a:custGeom>
                <a:avLst/>
                <a:gdLst>
                  <a:gd name="T0" fmla="*/ 11 w 32"/>
                  <a:gd name="T1" fmla="*/ 40 h 40"/>
                  <a:gd name="T2" fmla="*/ 0 w 32"/>
                  <a:gd name="T3" fmla="*/ 33 h 40"/>
                  <a:gd name="T4" fmla="*/ 21 w 32"/>
                  <a:gd name="T5" fmla="*/ 0 h 40"/>
                  <a:gd name="T6" fmla="*/ 32 w 32"/>
                  <a:gd name="T7" fmla="*/ 7 h 40"/>
                  <a:gd name="T8" fmla="*/ 11 w 32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0">
                    <a:moveTo>
                      <a:pt x="11" y="40"/>
                    </a:moveTo>
                    <a:lnTo>
                      <a:pt x="0" y="33"/>
                    </a:lnTo>
                    <a:lnTo>
                      <a:pt x="21" y="0"/>
                    </a:lnTo>
                    <a:lnTo>
                      <a:pt x="32" y="7"/>
                    </a:lnTo>
                    <a:lnTo>
                      <a:pt x="11" y="4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4" name="Freeform 725"/>
              <p:cNvSpPr>
                <a:spLocks/>
              </p:cNvSpPr>
              <p:nvPr/>
            </p:nvSpPr>
            <p:spPr bwMode="auto">
              <a:xfrm>
                <a:off x="3002" y="1942"/>
                <a:ext cx="24" cy="28"/>
              </a:xfrm>
              <a:custGeom>
                <a:avLst/>
                <a:gdLst>
                  <a:gd name="T0" fmla="*/ 11 w 24"/>
                  <a:gd name="T1" fmla="*/ 28 h 28"/>
                  <a:gd name="T2" fmla="*/ 0 w 24"/>
                  <a:gd name="T3" fmla="*/ 21 h 28"/>
                  <a:gd name="T4" fmla="*/ 13 w 24"/>
                  <a:gd name="T5" fmla="*/ 0 h 28"/>
                  <a:gd name="T6" fmla="*/ 24 w 24"/>
                  <a:gd name="T7" fmla="*/ 6 h 28"/>
                  <a:gd name="T8" fmla="*/ 11 w 2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8">
                    <a:moveTo>
                      <a:pt x="11" y="28"/>
                    </a:moveTo>
                    <a:lnTo>
                      <a:pt x="0" y="21"/>
                    </a:lnTo>
                    <a:lnTo>
                      <a:pt x="13" y="0"/>
                    </a:lnTo>
                    <a:lnTo>
                      <a:pt x="24" y="6"/>
                    </a:lnTo>
                    <a:lnTo>
                      <a:pt x="11" y="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5" name="Freeform 726"/>
              <p:cNvSpPr>
                <a:spLocks/>
              </p:cNvSpPr>
              <p:nvPr/>
            </p:nvSpPr>
            <p:spPr bwMode="auto">
              <a:xfrm>
                <a:off x="2993" y="1933"/>
                <a:ext cx="20" cy="21"/>
              </a:xfrm>
              <a:custGeom>
                <a:avLst/>
                <a:gdLst>
                  <a:gd name="T0" fmla="*/ 12 w 20"/>
                  <a:gd name="T1" fmla="*/ 21 h 21"/>
                  <a:gd name="T2" fmla="*/ 0 w 20"/>
                  <a:gd name="T3" fmla="*/ 14 h 21"/>
                  <a:gd name="T4" fmla="*/ 9 w 20"/>
                  <a:gd name="T5" fmla="*/ 0 h 21"/>
                  <a:gd name="T6" fmla="*/ 20 w 20"/>
                  <a:gd name="T7" fmla="*/ 7 h 21"/>
                  <a:gd name="T8" fmla="*/ 12 w 20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12" y="21"/>
                    </a:moveTo>
                    <a:lnTo>
                      <a:pt x="0" y="14"/>
                    </a:lnTo>
                    <a:lnTo>
                      <a:pt x="9" y="0"/>
                    </a:lnTo>
                    <a:lnTo>
                      <a:pt x="20" y="7"/>
                    </a:lnTo>
                    <a:lnTo>
                      <a:pt x="12" y="2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6" name="Freeform 727"/>
              <p:cNvSpPr>
                <a:spLocks/>
              </p:cNvSpPr>
              <p:nvPr/>
            </p:nvSpPr>
            <p:spPr bwMode="auto">
              <a:xfrm>
                <a:off x="2976" y="1925"/>
                <a:ext cx="23" cy="28"/>
              </a:xfrm>
              <a:custGeom>
                <a:avLst/>
                <a:gdLst>
                  <a:gd name="T0" fmla="*/ 11 w 23"/>
                  <a:gd name="T1" fmla="*/ 28 h 28"/>
                  <a:gd name="T2" fmla="*/ 0 w 23"/>
                  <a:gd name="T3" fmla="*/ 21 h 28"/>
                  <a:gd name="T4" fmla="*/ 12 w 23"/>
                  <a:gd name="T5" fmla="*/ 0 h 28"/>
                  <a:gd name="T6" fmla="*/ 23 w 23"/>
                  <a:gd name="T7" fmla="*/ 7 h 28"/>
                  <a:gd name="T8" fmla="*/ 11 w 23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8">
                    <a:moveTo>
                      <a:pt x="11" y="28"/>
                    </a:moveTo>
                    <a:lnTo>
                      <a:pt x="0" y="21"/>
                    </a:lnTo>
                    <a:lnTo>
                      <a:pt x="12" y="0"/>
                    </a:lnTo>
                    <a:lnTo>
                      <a:pt x="23" y="7"/>
                    </a:lnTo>
                    <a:lnTo>
                      <a:pt x="11" y="2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7" name="Freeform 728"/>
              <p:cNvSpPr>
                <a:spLocks/>
              </p:cNvSpPr>
              <p:nvPr/>
            </p:nvSpPr>
            <p:spPr bwMode="auto">
              <a:xfrm>
                <a:off x="2966" y="1917"/>
                <a:ext cx="21" cy="22"/>
              </a:xfrm>
              <a:custGeom>
                <a:avLst/>
                <a:gdLst>
                  <a:gd name="T0" fmla="*/ 11 w 21"/>
                  <a:gd name="T1" fmla="*/ 22 h 22"/>
                  <a:gd name="T2" fmla="*/ 0 w 21"/>
                  <a:gd name="T3" fmla="*/ 15 h 22"/>
                  <a:gd name="T4" fmla="*/ 9 w 21"/>
                  <a:gd name="T5" fmla="*/ 0 h 22"/>
                  <a:gd name="T6" fmla="*/ 21 w 21"/>
                  <a:gd name="T7" fmla="*/ 7 h 22"/>
                  <a:gd name="T8" fmla="*/ 11 w 21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11" y="22"/>
                    </a:moveTo>
                    <a:lnTo>
                      <a:pt x="0" y="15"/>
                    </a:lnTo>
                    <a:lnTo>
                      <a:pt x="9" y="0"/>
                    </a:lnTo>
                    <a:lnTo>
                      <a:pt x="21" y="7"/>
                    </a:lnTo>
                    <a:lnTo>
                      <a:pt x="11" y="2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8" name="Freeform 729"/>
              <p:cNvSpPr>
                <a:spLocks/>
              </p:cNvSpPr>
              <p:nvPr/>
            </p:nvSpPr>
            <p:spPr bwMode="auto">
              <a:xfrm>
                <a:off x="2953" y="1902"/>
                <a:ext cx="7" cy="5"/>
              </a:xfrm>
              <a:custGeom>
                <a:avLst/>
                <a:gdLst>
                  <a:gd name="T0" fmla="*/ 6 w 7"/>
                  <a:gd name="T1" fmla="*/ 5 h 5"/>
                  <a:gd name="T2" fmla="*/ 0 w 7"/>
                  <a:gd name="T3" fmla="*/ 2 h 5"/>
                  <a:gd name="T4" fmla="*/ 1 w 7"/>
                  <a:gd name="T5" fmla="*/ 0 h 5"/>
                  <a:gd name="T6" fmla="*/ 7 w 7"/>
                  <a:gd name="T7" fmla="*/ 4 h 5"/>
                  <a:gd name="T8" fmla="*/ 6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7" y="4"/>
                    </a:lnTo>
                    <a:lnTo>
                      <a:pt x="6" y="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19" name="Freeform 730"/>
              <p:cNvSpPr>
                <a:spLocks/>
              </p:cNvSpPr>
              <p:nvPr/>
            </p:nvSpPr>
            <p:spPr bwMode="auto">
              <a:xfrm>
                <a:off x="2934" y="1890"/>
                <a:ext cx="18" cy="12"/>
              </a:xfrm>
              <a:custGeom>
                <a:avLst/>
                <a:gdLst>
                  <a:gd name="T0" fmla="*/ 17 w 18"/>
                  <a:gd name="T1" fmla="*/ 12 h 12"/>
                  <a:gd name="T2" fmla="*/ 0 w 18"/>
                  <a:gd name="T3" fmla="*/ 2 h 12"/>
                  <a:gd name="T4" fmla="*/ 1 w 18"/>
                  <a:gd name="T5" fmla="*/ 0 h 12"/>
                  <a:gd name="T6" fmla="*/ 18 w 18"/>
                  <a:gd name="T7" fmla="*/ 10 h 12"/>
                  <a:gd name="T8" fmla="*/ 17 w 1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7" y="1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8" y="10"/>
                    </a:lnTo>
                    <a:lnTo>
                      <a:pt x="17" y="1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0" name="Freeform 731"/>
              <p:cNvSpPr>
                <a:spLocks/>
              </p:cNvSpPr>
              <p:nvPr/>
            </p:nvSpPr>
            <p:spPr bwMode="auto">
              <a:xfrm>
                <a:off x="2994" y="1916"/>
                <a:ext cx="51" cy="34"/>
              </a:xfrm>
              <a:custGeom>
                <a:avLst/>
                <a:gdLst>
                  <a:gd name="T0" fmla="*/ 49 w 51"/>
                  <a:gd name="T1" fmla="*/ 34 h 34"/>
                  <a:gd name="T2" fmla="*/ 0 w 51"/>
                  <a:gd name="T3" fmla="*/ 4 h 34"/>
                  <a:gd name="T4" fmla="*/ 2 w 51"/>
                  <a:gd name="T5" fmla="*/ 0 h 34"/>
                  <a:gd name="T6" fmla="*/ 51 w 51"/>
                  <a:gd name="T7" fmla="*/ 31 h 34"/>
                  <a:gd name="T8" fmla="*/ 49 w 5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4">
                    <a:moveTo>
                      <a:pt x="49" y="3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51" y="31"/>
                    </a:lnTo>
                    <a:lnTo>
                      <a:pt x="49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1" name="Freeform 732"/>
              <p:cNvSpPr>
                <a:spLocks/>
              </p:cNvSpPr>
              <p:nvPr/>
            </p:nvSpPr>
            <p:spPr bwMode="auto">
              <a:xfrm>
                <a:off x="2997" y="1911"/>
                <a:ext cx="52" cy="33"/>
              </a:xfrm>
              <a:custGeom>
                <a:avLst/>
                <a:gdLst>
                  <a:gd name="T0" fmla="*/ 50 w 52"/>
                  <a:gd name="T1" fmla="*/ 33 h 33"/>
                  <a:gd name="T2" fmla="*/ 0 w 52"/>
                  <a:gd name="T3" fmla="*/ 3 h 33"/>
                  <a:gd name="T4" fmla="*/ 2 w 52"/>
                  <a:gd name="T5" fmla="*/ 0 h 33"/>
                  <a:gd name="T6" fmla="*/ 52 w 52"/>
                  <a:gd name="T7" fmla="*/ 30 h 33"/>
                  <a:gd name="T8" fmla="*/ 50 w 52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50" y="3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2" y="30"/>
                    </a:lnTo>
                    <a:lnTo>
                      <a:pt x="50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2" name="Freeform 733"/>
              <p:cNvSpPr>
                <a:spLocks/>
              </p:cNvSpPr>
              <p:nvPr/>
            </p:nvSpPr>
            <p:spPr bwMode="auto">
              <a:xfrm>
                <a:off x="3002" y="1905"/>
                <a:ext cx="51" cy="34"/>
              </a:xfrm>
              <a:custGeom>
                <a:avLst/>
                <a:gdLst>
                  <a:gd name="T0" fmla="*/ 49 w 51"/>
                  <a:gd name="T1" fmla="*/ 34 h 34"/>
                  <a:gd name="T2" fmla="*/ 0 w 51"/>
                  <a:gd name="T3" fmla="*/ 3 h 34"/>
                  <a:gd name="T4" fmla="*/ 2 w 51"/>
                  <a:gd name="T5" fmla="*/ 0 h 34"/>
                  <a:gd name="T6" fmla="*/ 51 w 51"/>
                  <a:gd name="T7" fmla="*/ 30 h 34"/>
                  <a:gd name="T8" fmla="*/ 49 w 5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4">
                    <a:moveTo>
                      <a:pt x="49" y="34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1" y="30"/>
                    </a:lnTo>
                    <a:lnTo>
                      <a:pt x="49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3" name="Freeform 734"/>
              <p:cNvSpPr>
                <a:spLocks/>
              </p:cNvSpPr>
              <p:nvPr/>
            </p:nvSpPr>
            <p:spPr bwMode="auto">
              <a:xfrm>
                <a:off x="3005" y="1899"/>
                <a:ext cx="51" cy="34"/>
              </a:xfrm>
              <a:custGeom>
                <a:avLst/>
                <a:gdLst>
                  <a:gd name="T0" fmla="*/ 49 w 51"/>
                  <a:gd name="T1" fmla="*/ 34 h 34"/>
                  <a:gd name="T2" fmla="*/ 0 w 51"/>
                  <a:gd name="T3" fmla="*/ 4 h 34"/>
                  <a:gd name="T4" fmla="*/ 2 w 51"/>
                  <a:gd name="T5" fmla="*/ 0 h 34"/>
                  <a:gd name="T6" fmla="*/ 51 w 51"/>
                  <a:gd name="T7" fmla="*/ 31 h 34"/>
                  <a:gd name="T8" fmla="*/ 49 w 5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4">
                    <a:moveTo>
                      <a:pt x="49" y="3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51" y="31"/>
                    </a:lnTo>
                    <a:lnTo>
                      <a:pt x="49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4" name="Freeform 735"/>
              <p:cNvSpPr>
                <a:spLocks/>
              </p:cNvSpPr>
              <p:nvPr/>
            </p:nvSpPr>
            <p:spPr bwMode="auto">
              <a:xfrm>
                <a:off x="3009" y="1894"/>
                <a:ext cx="51" cy="33"/>
              </a:xfrm>
              <a:custGeom>
                <a:avLst/>
                <a:gdLst>
                  <a:gd name="T0" fmla="*/ 49 w 51"/>
                  <a:gd name="T1" fmla="*/ 33 h 33"/>
                  <a:gd name="T2" fmla="*/ 0 w 51"/>
                  <a:gd name="T3" fmla="*/ 3 h 33"/>
                  <a:gd name="T4" fmla="*/ 2 w 51"/>
                  <a:gd name="T5" fmla="*/ 0 h 33"/>
                  <a:gd name="T6" fmla="*/ 51 w 51"/>
                  <a:gd name="T7" fmla="*/ 30 h 33"/>
                  <a:gd name="T8" fmla="*/ 49 w 51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3">
                    <a:moveTo>
                      <a:pt x="49" y="3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1" y="30"/>
                    </a:lnTo>
                    <a:lnTo>
                      <a:pt x="49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5" name="Freeform 736"/>
              <p:cNvSpPr>
                <a:spLocks/>
              </p:cNvSpPr>
              <p:nvPr/>
            </p:nvSpPr>
            <p:spPr bwMode="auto">
              <a:xfrm>
                <a:off x="3013" y="1888"/>
                <a:ext cx="50" cy="34"/>
              </a:xfrm>
              <a:custGeom>
                <a:avLst/>
                <a:gdLst>
                  <a:gd name="T0" fmla="*/ 48 w 50"/>
                  <a:gd name="T1" fmla="*/ 34 h 34"/>
                  <a:gd name="T2" fmla="*/ 0 w 50"/>
                  <a:gd name="T3" fmla="*/ 3 h 34"/>
                  <a:gd name="T4" fmla="*/ 2 w 50"/>
                  <a:gd name="T5" fmla="*/ 0 h 34"/>
                  <a:gd name="T6" fmla="*/ 50 w 50"/>
                  <a:gd name="T7" fmla="*/ 30 h 34"/>
                  <a:gd name="T8" fmla="*/ 48 w 50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34">
                    <a:moveTo>
                      <a:pt x="48" y="34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0" y="30"/>
                    </a:lnTo>
                    <a:lnTo>
                      <a:pt x="48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6" name="Freeform 737"/>
              <p:cNvSpPr>
                <a:spLocks/>
              </p:cNvSpPr>
              <p:nvPr/>
            </p:nvSpPr>
            <p:spPr bwMode="auto">
              <a:xfrm>
                <a:off x="3016" y="1882"/>
                <a:ext cx="51" cy="34"/>
              </a:xfrm>
              <a:custGeom>
                <a:avLst/>
                <a:gdLst>
                  <a:gd name="T0" fmla="*/ 49 w 51"/>
                  <a:gd name="T1" fmla="*/ 34 h 34"/>
                  <a:gd name="T2" fmla="*/ 0 w 51"/>
                  <a:gd name="T3" fmla="*/ 4 h 34"/>
                  <a:gd name="T4" fmla="*/ 2 w 51"/>
                  <a:gd name="T5" fmla="*/ 0 h 34"/>
                  <a:gd name="T6" fmla="*/ 51 w 51"/>
                  <a:gd name="T7" fmla="*/ 31 h 34"/>
                  <a:gd name="T8" fmla="*/ 49 w 5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4">
                    <a:moveTo>
                      <a:pt x="49" y="3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51" y="31"/>
                    </a:lnTo>
                    <a:lnTo>
                      <a:pt x="49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7" name="Freeform 738"/>
              <p:cNvSpPr>
                <a:spLocks/>
              </p:cNvSpPr>
              <p:nvPr/>
            </p:nvSpPr>
            <p:spPr bwMode="auto">
              <a:xfrm>
                <a:off x="3044" y="1892"/>
                <a:ext cx="26" cy="18"/>
              </a:xfrm>
              <a:custGeom>
                <a:avLst/>
                <a:gdLst>
                  <a:gd name="T0" fmla="*/ 24 w 26"/>
                  <a:gd name="T1" fmla="*/ 18 h 18"/>
                  <a:gd name="T2" fmla="*/ 0 w 26"/>
                  <a:gd name="T3" fmla="*/ 3 h 18"/>
                  <a:gd name="T4" fmla="*/ 2 w 26"/>
                  <a:gd name="T5" fmla="*/ 0 h 18"/>
                  <a:gd name="T6" fmla="*/ 26 w 26"/>
                  <a:gd name="T7" fmla="*/ 15 h 18"/>
                  <a:gd name="T8" fmla="*/ 24 w 2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8">
                    <a:moveTo>
                      <a:pt x="24" y="18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26" y="15"/>
                    </a:lnTo>
                    <a:lnTo>
                      <a:pt x="24" y="1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8" name="Freeform 739"/>
              <p:cNvSpPr>
                <a:spLocks/>
              </p:cNvSpPr>
              <p:nvPr/>
            </p:nvSpPr>
            <p:spPr bwMode="auto">
              <a:xfrm>
                <a:off x="2937" y="1881"/>
                <a:ext cx="50" cy="33"/>
              </a:xfrm>
              <a:custGeom>
                <a:avLst/>
                <a:gdLst>
                  <a:gd name="T0" fmla="*/ 48 w 50"/>
                  <a:gd name="T1" fmla="*/ 33 h 33"/>
                  <a:gd name="T2" fmla="*/ 0 w 50"/>
                  <a:gd name="T3" fmla="*/ 3 h 33"/>
                  <a:gd name="T4" fmla="*/ 2 w 50"/>
                  <a:gd name="T5" fmla="*/ 0 h 33"/>
                  <a:gd name="T6" fmla="*/ 50 w 50"/>
                  <a:gd name="T7" fmla="*/ 30 h 33"/>
                  <a:gd name="T8" fmla="*/ 48 w 50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33">
                    <a:moveTo>
                      <a:pt x="48" y="3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0" y="30"/>
                    </a:lnTo>
                    <a:lnTo>
                      <a:pt x="48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29" name="Freeform 740"/>
              <p:cNvSpPr>
                <a:spLocks/>
              </p:cNvSpPr>
              <p:nvPr/>
            </p:nvSpPr>
            <p:spPr bwMode="auto">
              <a:xfrm>
                <a:off x="2940" y="1875"/>
                <a:ext cx="51" cy="34"/>
              </a:xfrm>
              <a:custGeom>
                <a:avLst/>
                <a:gdLst>
                  <a:gd name="T0" fmla="*/ 49 w 51"/>
                  <a:gd name="T1" fmla="*/ 34 h 34"/>
                  <a:gd name="T2" fmla="*/ 0 w 51"/>
                  <a:gd name="T3" fmla="*/ 3 h 34"/>
                  <a:gd name="T4" fmla="*/ 2 w 51"/>
                  <a:gd name="T5" fmla="*/ 0 h 34"/>
                  <a:gd name="T6" fmla="*/ 51 w 51"/>
                  <a:gd name="T7" fmla="*/ 30 h 34"/>
                  <a:gd name="T8" fmla="*/ 49 w 5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4">
                    <a:moveTo>
                      <a:pt x="49" y="34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1" y="30"/>
                    </a:lnTo>
                    <a:lnTo>
                      <a:pt x="49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0" name="Freeform 741"/>
              <p:cNvSpPr>
                <a:spLocks/>
              </p:cNvSpPr>
              <p:nvPr/>
            </p:nvSpPr>
            <p:spPr bwMode="auto">
              <a:xfrm>
                <a:off x="2944" y="1869"/>
                <a:ext cx="50" cy="34"/>
              </a:xfrm>
              <a:custGeom>
                <a:avLst/>
                <a:gdLst>
                  <a:gd name="T0" fmla="*/ 48 w 50"/>
                  <a:gd name="T1" fmla="*/ 34 h 34"/>
                  <a:gd name="T2" fmla="*/ 0 w 50"/>
                  <a:gd name="T3" fmla="*/ 4 h 34"/>
                  <a:gd name="T4" fmla="*/ 2 w 50"/>
                  <a:gd name="T5" fmla="*/ 0 h 34"/>
                  <a:gd name="T6" fmla="*/ 50 w 50"/>
                  <a:gd name="T7" fmla="*/ 31 h 34"/>
                  <a:gd name="T8" fmla="*/ 48 w 50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34">
                    <a:moveTo>
                      <a:pt x="48" y="3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50" y="31"/>
                    </a:lnTo>
                    <a:lnTo>
                      <a:pt x="48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1" name="Freeform 742"/>
              <p:cNvSpPr>
                <a:spLocks/>
              </p:cNvSpPr>
              <p:nvPr/>
            </p:nvSpPr>
            <p:spPr bwMode="auto">
              <a:xfrm>
                <a:off x="2947" y="1864"/>
                <a:ext cx="51" cy="33"/>
              </a:xfrm>
              <a:custGeom>
                <a:avLst/>
                <a:gdLst>
                  <a:gd name="T0" fmla="*/ 49 w 51"/>
                  <a:gd name="T1" fmla="*/ 33 h 33"/>
                  <a:gd name="T2" fmla="*/ 0 w 51"/>
                  <a:gd name="T3" fmla="*/ 3 h 33"/>
                  <a:gd name="T4" fmla="*/ 2 w 51"/>
                  <a:gd name="T5" fmla="*/ 0 h 33"/>
                  <a:gd name="T6" fmla="*/ 51 w 51"/>
                  <a:gd name="T7" fmla="*/ 30 h 33"/>
                  <a:gd name="T8" fmla="*/ 49 w 51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3">
                    <a:moveTo>
                      <a:pt x="49" y="3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1" y="30"/>
                    </a:lnTo>
                    <a:lnTo>
                      <a:pt x="49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2" name="Freeform 743"/>
              <p:cNvSpPr>
                <a:spLocks/>
              </p:cNvSpPr>
              <p:nvPr/>
            </p:nvSpPr>
            <p:spPr bwMode="auto">
              <a:xfrm>
                <a:off x="2951" y="1858"/>
                <a:ext cx="51" cy="34"/>
              </a:xfrm>
              <a:custGeom>
                <a:avLst/>
                <a:gdLst>
                  <a:gd name="T0" fmla="*/ 48 w 51"/>
                  <a:gd name="T1" fmla="*/ 34 h 34"/>
                  <a:gd name="T2" fmla="*/ 0 w 51"/>
                  <a:gd name="T3" fmla="*/ 3 h 34"/>
                  <a:gd name="T4" fmla="*/ 2 w 51"/>
                  <a:gd name="T5" fmla="*/ 0 h 34"/>
                  <a:gd name="T6" fmla="*/ 51 w 51"/>
                  <a:gd name="T7" fmla="*/ 30 h 34"/>
                  <a:gd name="T8" fmla="*/ 48 w 5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4">
                    <a:moveTo>
                      <a:pt x="48" y="34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1" y="30"/>
                    </a:lnTo>
                    <a:lnTo>
                      <a:pt x="48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3" name="Freeform 744"/>
              <p:cNvSpPr>
                <a:spLocks/>
              </p:cNvSpPr>
              <p:nvPr/>
            </p:nvSpPr>
            <p:spPr bwMode="auto">
              <a:xfrm>
                <a:off x="2954" y="1852"/>
                <a:ext cx="52" cy="34"/>
              </a:xfrm>
              <a:custGeom>
                <a:avLst/>
                <a:gdLst>
                  <a:gd name="T0" fmla="*/ 50 w 52"/>
                  <a:gd name="T1" fmla="*/ 34 h 34"/>
                  <a:gd name="T2" fmla="*/ 0 w 52"/>
                  <a:gd name="T3" fmla="*/ 4 h 34"/>
                  <a:gd name="T4" fmla="*/ 2 w 52"/>
                  <a:gd name="T5" fmla="*/ 0 h 34"/>
                  <a:gd name="T6" fmla="*/ 52 w 52"/>
                  <a:gd name="T7" fmla="*/ 31 h 34"/>
                  <a:gd name="T8" fmla="*/ 50 w 52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4">
                    <a:moveTo>
                      <a:pt x="50" y="3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52" y="31"/>
                    </a:lnTo>
                    <a:lnTo>
                      <a:pt x="50" y="3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4" name="Freeform 745"/>
              <p:cNvSpPr>
                <a:spLocks/>
              </p:cNvSpPr>
              <p:nvPr/>
            </p:nvSpPr>
            <p:spPr bwMode="auto">
              <a:xfrm>
                <a:off x="2958" y="1847"/>
                <a:ext cx="51" cy="33"/>
              </a:xfrm>
              <a:custGeom>
                <a:avLst/>
                <a:gdLst>
                  <a:gd name="T0" fmla="*/ 49 w 51"/>
                  <a:gd name="T1" fmla="*/ 33 h 33"/>
                  <a:gd name="T2" fmla="*/ 0 w 51"/>
                  <a:gd name="T3" fmla="*/ 3 h 33"/>
                  <a:gd name="T4" fmla="*/ 2 w 51"/>
                  <a:gd name="T5" fmla="*/ 0 h 33"/>
                  <a:gd name="T6" fmla="*/ 51 w 51"/>
                  <a:gd name="T7" fmla="*/ 30 h 33"/>
                  <a:gd name="T8" fmla="*/ 49 w 51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3">
                    <a:moveTo>
                      <a:pt x="49" y="3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51" y="30"/>
                    </a:lnTo>
                    <a:lnTo>
                      <a:pt x="49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5" name="Freeform 746"/>
              <p:cNvSpPr>
                <a:spLocks/>
              </p:cNvSpPr>
              <p:nvPr/>
            </p:nvSpPr>
            <p:spPr bwMode="auto">
              <a:xfrm>
                <a:off x="2976" y="1850"/>
                <a:ext cx="37" cy="25"/>
              </a:xfrm>
              <a:custGeom>
                <a:avLst/>
                <a:gdLst>
                  <a:gd name="T0" fmla="*/ 35 w 37"/>
                  <a:gd name="T1" fmla="*/ 25 h 25"/>
                  <a:gd name="T2" fmla="*/ 0 w 37"/>
                  <a:gd name="T3" fmla="*/ 3 h 25"/>
                  <a:gd name="T4" fmla="*/ 2 w 37"/>
                  <a:gd name="T5" fmla="*/ 0 h 25"/>
                  <a:gd name="T6" fmla="*/ 37 w 37"/>
                  <a:gd name="T7" fmla="*/ 21 h 25"/>
                  <a:gd name="T8" fmla="*/ 35 w 3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5">
                    <a:moveTo>
                      <a:pt x="35" y="25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7" y="21"/>
                    </a:lnTo>
                    <a:lnTo>
                      <a:pt x="35" y="2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6" name="Freeform 747"/>
              <p:cNvSpPr>
                <a:spLocks/>
              </p:cNvSpPr>
              <p:nvPr/>
            </p:nvSpPr>
            <p:spPr bwMode="auto">
              <a:xfrm>
                <a:off x="2891" y="1800"/>
                <a:ext cx="199" cy="247"/>
              </a:xfrm>
              <a:custGeom>
                <a:avLst/>
                <a:gdLst>
                  <a:gd name="T0" fmla="*/ 149 w 199"/>
                  <a:gd name="T1" fmla="*/ 247 h 247"/>
                  <a:gd name="T2" fmla="*/ 0 w 199"/>
                  <a:gd name="T3" fmla="*/ 212 h 247"/>
                  <a:gd name="T4" fmla="*/ 49 w 199"/>
                  <a:gd name="T5" fmla="*/ 0 h 247"/>
                  <a:gd name="T6" fmla="*/ 199 w 199"/>
                  <a:gd name="T7" fmla="*/ 36 h 247"/>
                  <a:gd name="T8" fmla="*/ 149 w 199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247">
                    <a:moveTo>
                      <a:pt x="149" y="247"/>
                    </a:moveTo>
                    <a:lnTo>
                      <a:pt x="0" y="212"/>
                    </a:lnTo>
                    <a:lnTo>
                      <a:pt x="49" y="0"/>
                    </a:lnTo>
                    <a:lnTo>
                      <a:pt x="199" y="36"/>
                    </a:lnTo>
                    <a:lnTo>
                      <a:pt x="149" y="24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7" name="Freeform 748"/>
              <p:cNvSpPr>
                <a:spLocks/>
              </p:cNvSpPr>
              <p:nvPr/>
            </p:nvSpPr>
            <p:spPr bwMode="auto">
              <a:xfrm>
                <a:off x="2934" y="1994"/>
                <a:ext cx="74" cy="22"/>
              </a:xfrm>
              <a:custGeom>
                <a:avLst/>
                <a:gdLst>
                  <a:gd name="T0" fmla="*/ 73 w 74"/>
                  <a:gd name="T1" fmla="*/ 22 h 22"/>
                  <a:gd name="T2" fmla="*/ 0 w 74"/>
                  <a:gd name="T3" fmla="*/ 4 h 22"/>
                  <a:gd name="T4" fmla="*/ 1 w 74"/>
                  <a:gd name="T5" fmla="*/ 0 h 22"/>
                  <a:gd name="T6" fmla="*/ 74 w 74"/>
                  <a:gd name="T7" fmla="*/ 18 h 22"/>
                  <a:gd name="T8" fmla="*/ 73 w 74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2">
                    <a:moveTo>
                      <a:pt x="73" y="22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74" y="18"/>
                    </a:lnTo>
                    <a:lnTo>
                      <a:pt x="73" y="2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8" name="Freeform 749"/>
              <p:cNvSpPr>
                <a:spLocks/>
              </p:cNvSpPr>
              <p:nvPr/>
            </p:nvSpPr>
            <p:spPr bwMode="auto">
              <a:xfrm>
                <a:off x="2912" y="1979"/>
                <a:ext cx="123" cy="33"/>
              </a:xfrm>
              <a:custGeom>
                <a:avLst/>
                <a:gdLst>
                  <a:gd name="T0" fmla="*/ 122 w 123"/>
                  <a:gd name="T1" fmla="*/ 33 h 33"/>
                  <a:gd name="T2" fmla="*/ 0 w 123"/>
                  <a:gd name="T3" fmla="*/ 4 h 33"/>
                  <a:gd name="T4" fmla="*/ 1 w 123"/>
                  <a:gd name="T5" fmla="*/ 0 h 33"/>
                  <a:gd name="T6" fmla="*/ 123 w 123"/>
                  <a:gd name="T7" fmla="*/ 30 h 33"/>
                  <a:gd name="T8" fmla="*/ 122 w 12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22" y="3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23" y="30"/>
                    </a:lnTo>
                    <a:lnTo>
                      <a:pt x="122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39" name="Freeform 750"/>
              <p:cNvSpPr>
                <a:spLocks/>
              </p:cNvSpPr>
              <p:nvPr/>
            </p:nvSpPr>
            <p:spPr bwMode="auto">
              <a:xfrm>
                <a:off x="2913" y="1973"/>
                <a:ext cx="123" cy="33"/>
              </a:xfrm>
              <a:custGeom>
                <a:avLst/>
                <a:gdLst>
                  <a:gd name="T0" fmla="*/ 123 w 123"/>
                  <a:gd name="T1" fmla="*/ 33 h 33"/>
                  <a:gd name="T2" fmla="*/ 0 w 123"/>
                  <a:gd name="T3" fmla="*/ 3 h 33"/>
                  <a:gd name="T4" fmla="*/ 1 w 123"/>
                  <a:gd name="T5" fmla="*/ 0 h 33"/>
                  <a:gd name="T6" fmla="*/ 123 w 123"/>
                  <a:gd name="T7" fmla="*/ 29 h 33"/>
                  <a:gd name="T8" fmla="*/ 123 w 12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23" y="33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23" y="29"/>
                    </a:lnTo>
                    <a:lnTo>
                      <a:pt x="123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0" name="Freeform 751"/>
              <p:cNvSpPr>
                <a:spLocks/>
              </p:cNvSpPr>
              <p:nvPr/>
            </p:nvSpPr>
            <p:spPr bwMode="auto">
              <a:xfrm>
                <a:off x="2915" y="1966"/>
                <a:ext cx="123" cy="33"/>
              </a:xfrm>
              <a:custGeom>
                <a:avLst/>
                <a:gdLst>
                  <a:gd name="T0" fmla="*/ 122 w 123"/>
                  <a:gd name="T1" fmla="*/ 33 h 33"/>
                  <a:gd name="T2" fmla="*/ 0 w 123"/>
                  <a:gd name="T3" fmla="*/ 4 h 33"/>
                  <a:gd name="T4" fmla="*/ 1 w 123"/>
                  <a:gd name="T5" fmla="*/ 0 h 33"/>
                  <a:gd name="T6" fmla="*/ 123 w 123"/>
                  <a:gd name="T7" fmla="*/ 29 h 33"/>
                  <a:gd name="T8" fmla="*/ 122 w 12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22" y="3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23" y="29"/>
                    </a:lnTo>
                    <a:lnTo>
                      <a:pt x="122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1" name="Freeform 752"/>
              <p:cNvSpPr>
                <a:spLocks/>
              </p:cNvSpPr>
              <p:nvPr/>
            </p:nvSpPr>
            <p:spPr bwMode="auto">
              <a:xfrm>
                <a:off x="2916" y="1960"/>
                <a:ext cx="123" cy="32"/>
              </a:xfrm>
              <a:custGeom>
                <a:avLst/>
                <a:gdLst>
                  <a:gd name="T0" fmla="*/ 123 w 123"/>
                  <a:gd name="T1" fmla="*/ 32 h 32"/>
                  <a:gd name="T2" fmla="*/ 0 w 123"/>
                  <a:gd name="T3" fmla="*/ 3 h 32"/>
                  <a:gd name="T4" fmla="*/ 1 w 123"/>
                  <a:gd name="T5" fmla="*/ 0 h 32"/>
                  <a:gd name="T6" fmla="*/ 123 w 123"/>
                  <a:gd name="T7" fmla="*/ 28 h 32"/>
                  <a:gd name="T8" fmla="*/ 123 w 123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2">
                    <a:moveTo>
                      <a:pt x="123" y="3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23" y="28"/>
                    </a:lnTo>
                    <a:lnTo>
                      <a:pt x="123" y="3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2" name="Freeform 753"/>
              <p:cNvSpPr>
                <a:spLocks/>
              </p:cNvSpPr>
              <p:nvPr/>
            </p:nvSpPr>
            <p:spPr bwMode="auto">
              <a:xfrm>
                <a:off x="2918" y="1953"/>
                <a:ext cx="123" cy="33"/>
              </a:xfrm>
              <a:custGeom>
                <a:avLst/>
                <a:gdLst>
                  <a:gd name="T0" fmla="*/ 122 w 123"/>
                  <a:gd name="T1" fmla="*/ 33 h 33"/>
                  <a:gd name="T2" fmla="*/ 0 w 123"/>
                  <a:gd name="T3" fmla="*/ 4 h 33"/>
                  <a:gd name="T4" fmla="*/ 1 w 123"/>
                  <a:gd name="T5" fmla="*/ 0 h 33"/>
                  <a:gd name="T6" fmla="*/ 123 w 123"/>
                  <a:gd name="T7" fmla="*/ 29 h 33"/>
                  <a:gd name="T8" fmla="*/ 122 w 12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22" y="3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23" y="29"/>
                    </a:lnTo>
                    <a:lnTo>
                      <a:pt x="122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3" name="Freeform 754"/>
              <p:cNvSpPr>
                <a:spLocks/>
              </p:cNvSpPr>
              <p:nvPr/>
            </p:nvSpPr>
            <p:spPr bwMode="auto">
              <a:xfrm>
                <a:off x="2919" y="1947"/>
                <a:ext cx="124" cy="32"/>
              </a:xfrm>
              <a:custGeom>
                <a:avLst/>
                <a:gdLst>
                  <a:gd name="T0" fmla="*/ 123 w 124"/>
                  <a:gd name="T1" fmla="*/ 32 h 32"/>
                  <a:gd name="T2" fmla="*/ 0 w 124"/>
                  <a:gd name="T3" fmla="*/ 4 h 32"/>
                  <a:gd name="T4" fmla="*/ 1 w 124"/>
                  <a:gd name="T5" fmla="*/ 0 h 32"/>
                  <a:gd name="T6" fmla="*/ 124 w 124"/>
                  <a:gd name="T7" fmla="*/ 28 h 32"/>
                  <a:gd name="T8" fmla="*/ 123 w 1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32">
                    <a:moveTo>
                      <a:pt x="123" y="32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24" y="28"/>
                    </a:lnTo>
                    <a:lnTo>
                      <a:pt x="123" y="3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4" name="Freeform 755"/>
              <p:cNvSpPr>
                <a:spLocks/>
              </p:cNvSpPr>
              <p:nvPr/>
            </p:nvSpPr>
            <p:spPr bwMode="auto">
              <a:xfrm>
                <a:off x="2921" y="1940"/>
                <a:ext cx="123" cy="33"/>
              </a:xfrm>
              <a:custGeom>
                <a:avLst/>
                <a:gdLst>
                  <a:gd name="T0" fmla="*/ 122 w 123"/>
                  <a:gd name="T1" fmla="*/ 33 h 33"/>
                  <a:gd name="T2" fmla="*/ 0 w 123"/>
                  <a:gd name="T3" fmla="*/ 4 h 33"/>
                  <a:gd name="T4" fmla="*/ 1 w 123"/>
                  <a:gd name="T5" fmla="*/ 0 h 33"/>
                  <a:gd name="T6" fmla="*/ 123 w 123"/>
                  <a:gd name="T7" fmla="*/ 29 h 33"/>
                  <a:gd name="T8" fmla="*/ 122 w 123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22" y="3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23" y="29"/>
                    </a:lnTo>
                    <a:lnTo>
                      <a:pt x="122" y="3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5" name="Freeform 756"/>
              <p:cNvSpPr>
                <a:spLocks/>
              </p:cNvSpPr>
              <p:nvPr/>
            </p:nvSpPr>
            <p:spPr bwMode="auto">
              <a:xfrm>
                <a:off x="2922" y="1934"/>
                <a:ext cx="124" cy="32"/>
              </a:xfrm>
              <a:custGeom>
                <a:avLst/>
                <a:gdLst>
                  <a:gd name="T0" fmla="*/ 123 w 124"/>
                  <a:gd name="T1" fmla="*/ 32 h 32"/>
                  <a:gd name="T2" fmla="*/ 0 w 124"/>
                  <a:gd name="T3" fmla="*/ 4 h 32"/>
                  <a:gd name="T4" fmla="*/ 1 w 124"/>
                  <a:gd name="T5" fmla="*/ 0 h 32"/>
                  <a:gd name="T6" fmla="*/ 124 w 124"/>
                  <a:gd name="T7" fmla="*/ 28 h 32"/>
                  <a:gd name="T8" fmla="*/ 123 w 1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32">
                    <a:moveTo>
                      <a:pt x="123" y="32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24" y="28"/>
                    </a:lnTo>
                    <a:lnTo>
                      <a:pt x="123" y="3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6" name="Freeform 757"/>
              <p:cNvSpPr>
                <a:spLocks/>
              </p:cNvSpPr>
              <p:nvPr/>
            </p:nvSpPr>
            <p:spPr bwMode="auto">
              <a:xfrm>
                <a:off x="2985" y="1942"/>
                <a:ext cx="62" cy="18"/>
              </a:xfrm>
              <a:custGeom>
                <a:avLst/>
                <a:gdLst>
                  <a:gd name="T0" fmla="*/ 61 w 62"/>
                  <a:gd name="T1" fmla="*/ 18 h 18"/>
                  <a:gd name="T2" fmla="*/ 0 w 62"/>
                  <a:gd name="T3" fmla="*/ 3 h 18"/>
                  <a:gd name="T4" fmla="*/ 0 w 62"/>
                  <a:gd name="T5" fmla="*/ 0 h 18"/>
                  <a:gd name="T6" fmla="*/ 62 w 62"/>
                  <a:gd name="T7" fmla="*/ 14 h 18"/>
                  <a:gd name="T8" fmla="*/ 61 w 6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8">
                    <a:moveTo>
                      <a:pt x="61" y="18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62" y="14"/>
                    </a:lnTo>
                    <a:lnTo>
                      <a:pt x="61" y="1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7" name="Freeform 758"/>
              <p:cNvSpPr>
                <a:spLocks/>
              </p:cNvSpPr>
              <p:nvPr/>
            </p:nvSpPr>
            <p:spPr bwMode="auto">
              <a:xfrm>
                <a:off x="2930" y="1881"/>
                <a:ext cx="36" cy="36"/>
              </a:xfrm>
              <a:custGeom>
                <a:avLst/>
                <a:gdLst>
                  <a:gd name="T0" fmla="*/ 14 w 36"/>
                  <a:gd name="T1" fmla="*/ 34 h 36"/>
                  <a:gd name="T2" fmla="*/ 2 w 36"/>
                  <a:gd name="T3" fmla="*/ 14 h 36"/>
                  <a:gd name="T4" fmla="*/ 22 w 36"/>
                  <a:gd name="T5" fmla="*/ 2 h 36"/>
                  <a:gd name="T6" fmla="*/ 34 w 36"/>
                  <a:gd name="T7" fmla="*/ 22 h 36"/>
                  <a:gd name="T8" fmla="*/ 14 w 36"/>
                  <a:gd name="T9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14" y="34"/>
                    </a:moveTo>
                    <a:cubicBezTo>
                      <a:pt x="6" y="32"/>
                      <a:pt x="0" y="23"/>
                      <a:pt x="2" y="14"/>
                    </a:cubicBezTo>
                    <a:cubicBezTo>
                      <a:pt x="4" y="6"/>
                      <a:pt x="13" y="0"/>
                      <a:pt x="22" y="2"/>
                    </a:cubicBezTo>
                    <a:cubicBezTo>
                      <a:pt x="30" y="4"/>
                      <a:pt x="36" y="13"/>
                      <a:pt x="34" y="22"/>
                    </a:cubicBezTo>
                    <a:cubicBezTo>
                      <a:pt x="32" y="30"/>
                      <a:pt x="23" y="36"/>
                      <a:pt x="14" y="34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8" name="Freeform 759"/>
              <p:cNvSpPr>
                <a:spLocks/>
              </p:cNvSpPr>
              <p:nvPr/>
            </p:nvSpPr>
            <p:spPr bwMode="auto">
              <a:xfrm>
                <a:off x="2948" y="1888"/>
                <a:ext cx="16" cy="11"/>
              </a:xfrm>
              <a:custGeom>
                <a:avLst/>
                <a:gdLst>
                  <a:gd name="T0" fmla="*/ 12 w 16"/>
                  <a:gd name="T1" fmla="*/ 0 h 11"/>
                  <a:gd name="T2" fmla="*/ 16 w 16"/>
                  <a:gd name="T3" fmla="*/ 7 h 11"/>
                  <a:gd name="T4" fmla="*/ 0 w 16"/>
                  <a:gd name="T5" fmla="*/ 11 h 11"/>
                  <a:gd name="T6" fmla="*/ 12 w 16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1">
                    <a:moveTo>
                      <a:pt x="12" y="0"/>
                    </a:moveTo>
                    <a:cubicBezTo>
                      <a:pt x="14" y="2"/>
                      <a:pt x="15" y="4"/>
                      <a:pt x="16" y="7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12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49" name="Freeform 760"/>
              <p:cNvSpPr>
                <a:spLocks/>
              </p:cNvSpPr>
              <p:nvPr/>
            </p:nvSpPr>
            <p:spPr bwMode="auto">
              <a:xfrm>
                <a:off x="2948" y="1895"/>
                <a:ext cx="16" cy="19"/>
              </a:xfrm>
              <a:custGeom>
                <a:avLst/>
                <a:gdLst>
                  <a:gd name="T0" fmla="*/ 16 w 16"/>
                  <a:gd name="T1" fmla="*/ 0 h 19"/>
                  <a:gd name="T2" fmla="*/ 16 w 16"/>
                  <a:gd name="T3" fmla="*/ 8 h 19"/>
                  <a:gd name="T4" fmla="*/ 7 w 16"/>
                  <a:gd name="T5" fmla="*/ 19 h 19"/>
                  <a:gd name="T6" fmla="*/ 0 w 16"/>
                  <a:gd name="T7" fmla="*/ 4 h 19"/>
                  <a:gd name="T8" fmla="*/ 16 w 1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6" y="0"/>
                    </a:moveTo>
                    <a:cubicBezTo>
                      <a:pt x="16" y="3"/>
                      <a:pt x="16" y="5"/>
                      <a:pt x="16" y="8"/>
                    </a:cubicBezTo>
                    <a:cubicBezTo>
                      <a:pt x="15" y="13"/>
                      <a:pt x="11" y="17"/>
                      <a:pt x="7" y="19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16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0" name="Freeform 761"/>
              <p:cNvSpPr>
                <a:spLocks/>
              </p:cNvSpPr>
              <p:nvPr/>
            </p:nvSpPr>
            <p:spPr bwMode="auto">
              <a:xfrm>
                <a:off x="2944" y="1899"/>
                <a:ext cx="11" cy="17"/>
              </a:xfrm>
              <a:custGeom>
                <a:avLst/>
                <a:gdLst>
                  <a:gd name="T0" fmla="*/ 11 w 11"/>
                  <a:gd name="T1" fmla="*/ 15 h 17"/>
                  <a:gd name="T2" fmla="*/ 0 w 11"/>
                  <a:gd name="T3" fmla="*/ 16 h 17"/>
                  <a:gd name="T4" fmla="*/ 4 w 11"/>
                  <a:gd name="T5" fmla="*/ 0 h 17"/>
                  <a:gd name="T6" fmla="*/ 11 w 11"/>
                  <a:gd name="T7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7">
                    <a:moveTo>
                      <a:pt x="11" y="15"/>
                    </a:moveTo>
                    <a:cubicBezTo>
                      <a:pt x="8" y="16"/>
                      <a:pt x="4" y="17"/>
                      <a:pt x="0" y="16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11" y="1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1" name="Freeform 762"/>
              <p:cNvSpPr>
                <a:spLocks/>
              </p:cNvSpPr>
              <p:nvPr/>
            </p:nvSpPr>
            <p:spPr bwMode="auto">
              <a:xfrm>
                <a:off x="2934" y="1899"/>
                <a:ext cx="14" cy="16"/>
              </a:xfrm>
              <a:custGeom>
                <a:avLst/>
                <a:gdLst>
                  <a:gd name="T0" fmla="*/ 10 w 14"/>
                  <a:gd name="T1" fmla="*/ 16 h 16"/>
                  <a:gd name="T2" fmla="*/ 14 w 14"/>
                  <a:gd name="T3" fmla="*/ 0 h 16"/>
                  <a:gd name="T4" fmla="*/ 0 w 14"/>
                  <a:gd name="T5" fmla="*/ 8 h 16"/>
                  <a:gd name="T6" fmla="*/ 10 w 14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6">
                    <a:moveTo>
                      <a:pt x="10" y="16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2"/>
                      <a:pt x="6" y="15"/>
                      <a:pt x="10" y="16"/>
                    </a:cubicBez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2" name="Freeform 763"/>
              <p:cNvSpPr>
                <a:spLocks/>
              </p:cNvSpPr>
              <p:nvPr/>
            </p:nvSpPr>
            <p:spPr bwMode="auto">
              <a:xfrm>
                <a:off x="2986" y="1887"/>
                <a:ext cx="73" cy="18"/>
              </a:xfrm>
              <a:custGeom>
                <a:avLst/>
                <a:gdLst>
                  <a:gd name="T0" fmla="*/ 73 w 73"/>
                  <a:gd name="T1" fmla="*/ 18 h 18"/>
                  <a:gd name="T2" fmla="*/ 0 w 73"/>
                  <a:gd name="T3" fmla="*/ 1 h 18"/>
                  <a:gd name="T4" fmla="*/ 0 w 73"/>
                  <a:gd name="T5" fmla="*/ 0 h 18"/>
                  <a:gd name="T6" fmla="*/ 73 w 73"/>
                  <a:gd name="T7" fmla="*/ 17 h 18"/>
                  <a:gd name="T8" fmla="*/ 73 w 73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8">
                    <a:moveTo>
                      <a:pt x="73" y="18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73" y="17"/>
                    </a:lnTo>
                    <a:lnTo>
                      <a:pt x="73" y="18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3" name="Freeform 764"/>
              <p:cNvSpPr>
                <a:spLocks/>
              </p:cNvSpPr>
              <p:nvPr/>
            </p:nvSpPr>
            <p:spPr bwMode="auto">
              <a:xfrm>
                <a:off x="3037" y="1902"/>
                <a:ext cx="22" cy="42"/>
              </a:xfrm>
              <a:custGeom>
                <a:avLst/>
                <a:gdLst>
                  <a:gd name="T0" fmla="*/ 13 w 22"/>
                  <a:gd name="T1" fmla="*/ 42 h 42"/>
                  <a:gd name="T2" fmla="*/ 0 w 22"/>
                  <a:gd name="T3" fmla="*/ 39 h 42"/>
                  <a:gd name="T4" fmla="*/ 9 w 22"/>
                  <a:gd name="T5" fmla="*/ 0 h 42"/>
                  <a:gd name="T6" fmla="*/ 22 w 22"/>
                  <a:gd name="T7" fmla="*/ 3 h 42"/>
                  <a:gd name="T8" fmla="*/ 13 w 22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2">
                    <a:moveTo>
                      <a:pt x="13" y="42"/>
                    </a:moveTo>
                    <a:lnTo>
                      <a:pt x="0" y="39"/>
                    </a:lnTo>
                    <a:lnTo>
                      <a:pt x="9" y="0"/>
                    </a:lnTo>
                    <a:lnTo>
                      <a:pt x="22" y="3"/>
                    </a:lnTo>
                    <a:lnTo>
                      <a:pt x="13" y="4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4" name="Freeform 765"/>
              <p:cNvSpPr>
                <a:spLocks/>
              </p:cNvSpPr>
              <p:nvPr/>
            </p:nvSpPr>
            <p:spPr bwMode="auto">
              <a:xfrm>
                <a:off x="3026" y="1899"/>
                <a:ext cx="18" cy="27"/>
              </a:xfrm>
              <a:custGeom>
                <a:avLst/>
                <a:gdLst>
                  <a:gd name="T0" fmla="*/ 12 w 18"/>
                  <a:gd name="T1" fmla="*/ 27 h 27"/>
                  <a:gd name="T2" fmla="*/ 0 w 18"/>
                  <a:gd name="T3" fmla="*/ 24 h 27"/>
                  <a:gd name="T4" fmla="*/ 5 w 18"/>
                  <a:gd name="T5" fmla="*/ 0 h 27"/>
                  <a:gd name="T6" fmla="*/ 18 w 18"/>
                  <a:gd name="T7" fmla="*/ 3 h 27"/>
                  <a:gd name="T8" fmla="*/ 12 w 18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7">
                    <a:moveTo>
                      <a:pt x="12" y="27"/>
                    </a:moveTo>
                    <a:lnTo>
                      <a:pt x="0" y="24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2" y="2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5" name="Freeform 766"/>
              <p:cNvSpPr>
                <a:spLocks/>
              </p:cNvSpPr>
              <p:nvPr/>
            </p:nvSpPr>
            <p:spPr bwMode="auto">
              <a:xfrm>
                <a:off x="3013" y="1895"/>
                <a:ext cx="16" cy="19"/>
              </a:xfrm>
              <a:custGeom>
                <a:avLst/>
                <a:gdLst>
                  <a:gd name="T0" fmla="*/ 13 w 16"/>
                  <a:gd name="T1" fmla="*/ 19 h 19"/>
                  <a:gd name="T2" fmla="*/ 0 w 16"/>
                  <a:gd name="T3" fmla="*/ 16 h 19"/>
                  <a:gd name="T4" fmla="*/ 3 w 16"/>
                  <a:gd name="T5" fmla="*/ 0 h 19"/>
                  <a:gd name="T6" fmla="*/ 16 w 16"/>
                  <a:gd name="T7" fmla="*/ 3 h 19"/>
                  <a:gd name="T8" fmla="*/ 13 w 16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3" y="19"/>
                    </a:moveTo>
                    <a:lnTo>
                      <a:pt x="0" y="16"/>
                    </a:lnTo>
                    <a:lnTo>
                      <a:pt x="3" y="0"/>
                    </a:lnTo>
                    <a:lnTo>
                      <a:pt x="16" y="3"/>
                    </a:lnTo>
                    <a:lnTo>
                      <a:pt x="13" y="19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6" name="Freeform 767"/>
              <p:cNvSpPr>
                <a:spLocks/>
              </p:cNvSpPr>
              <p:nvPr/>
            </p:nvSpPr>
            <p:spPr bwMode="auto">
              <a:xfrm>
                <a:off x="2995" y="1892"/>
                <a:ext cx="19" cy="26"/>
              </a:xfrm>
              <a:custGeom>
                <a:avLst/>
                <a:gdLst>
                  <a:gd name="T0" fmla="*/ 14 w 19"/>
                  <a:gd name="T1" fmla="*/ 26 h 26"/>
                  <a:gd name="T2" fmla="*/ 0 w 19"/>
                  <a:gd name="T3" fmla="*/ 23 h 26"/>
                  <a:gd name="T4" fmla="*/ 7 w 19"/>
                  <a:gd name="T5" fmla="*/ 0 h 26"/>
                  <a:gd name="T6" fmla="*/ 19 w 19"/>
                  <a:gd name="T7" fmla="*/ 3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lnTo>
                      <a:pt x="0" y="23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2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7" name="Freeform 768"/>
              <p:cNvSpPr>
                <a:spLocks/>
              </p:cNvSpPr>
              <p:nvPr/>
            </p:nvSpPr>
            <p:spPr bwMode="auto">
              <a:xfrm>
                <a:off x="2982" y="1888"/>
                <a:ext cx="17" cy="20"/>
              </a:xfrm>
              <a:custGeom>
                <a:avLst/>
                <a:gdLst>
                  <a:gd name="T0" fmla="*/ 13 w 17"/>
                  <a:gd name="T1" fmla="*/ 20 h 20"/>
                  <a:gd name="T2" fmla="*/ 0 w 17"/>
                  <a:gd name="T3" fmla="*/ 17 h 20"/>
                  <a:gd name="T4" fmla="*/ 4 w 17"/>
                  <a:gd name="T5" fmla="*/ 0 h 20"/>
                  <a:gd name="T6" fmla="*/ 17 w 17"/>
                  <a:gd name="T7" fmla="*/ 3 h 20"/>
                  <a:gd name="T8" fmla="*/ 13 w 17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0">
                    <a:moveTo>
                      <a:pt x="13" y="20"/>
                    </a:moveTo>
                    <a:lnTo>
                      <a:pt x="0" y="17"/>
                    </a:lnTo>
                    <a:lnTo>
                      <a:pt x="4" y="0"/>
                    </a:lnTo>
                    <a:lnTo>
                      <a:pt x="17" y="3"/>
                    </a:lnTo>
                    <a:lnTo>
                      <a:pt x="13" y="2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8" name="Freeform 769"/>
              <p:cNvSpPr>
                <a:spLocks/>
              </p:cNvSpPr>
              <p:nvPr/>
            </p:nvSpPr>
            <p:spPr bwMode="auto">
              <a:xfrm>
                <a:off x="2961" y="1881"/>
                <a:ext cx="7" cy="3"/>
              </a:xfrm>
              <a:custGeom>
                <a:avLst/>
                <a:gdLst>
                  <a:gd name="T0" fmla="*/ 6 w 7"/>
                  <a:gd name="T1" fmla="*/ 3 h 3"/>
                  <a:gd name="T2" fmla="*/ 0 w 7"/>
                  <a:gd name="T3" fmla="*/ 2 h 3"/>
                  <a:gd name="T4" fmla="*/ 0 w 7"/>
                  <a:gd name="T5" fmla="*/ 0 h 3"/>
                  <a:gd name="T6" fmla="*/ 7 w 7"/>
                  <a:gd name="T7" fmla="*/ 1 h 3"/>
                  <a:gd name="T8" fmla="*/ 6 w 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6" y="3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6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59" name="Freeform 770"/>
              <p:cNvSpPr>
                <a:spLocks/>
              </p:cNvSpPr>
              <p:nvPr/>
            </p:nvSpPr>
            <p:spPr bwMode="auto">
              <a:xfrm>
                <a:off x="2938" y="1875"/>
                <a:ext cx="20" cy="7"/>
              </a:xfrm>
              <a:custGeom>
                <a:avLst/>
                <a:gdLst>
                  <a:gd name="T0" fmla="*/ 20 w 20"/>
                  <a:gd name="T1" fmla="*/ 7 h 7"/>
                  <a:gd name="T2" fmla="*/ 0 w 20"/>
                  <a:gd name="T3" fmla="*/ 2 h 7"/>
                  <a:gd name="T4" fmla="*/ 1 w 20"/>
                  <a:gd name="T5" fmla="*/ 0 h 7"/>
                  <a:gd name="T6" fmla="*/ 20 w 20"/>
                  <a:gd name="T7" fmla="*/ 5 h 7"/>
                  <a:gd name="T8" fmla="*/ 20 w 2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20" y="7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20" y="5"/>
                    </a:lnTo>
                    <a:lnTo>
                      <a:pt x="2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0" name="Freeform 771"/>
              <p:cNvSpPr>
                <a:spLocks/>
              </p:cNvSpPr>
              <p:nvPr/>
            </p:nvSpPr>
            <p:spPr bwMode="auto">
              <a:xfrm>
                <a:off x="3005" y="1881"/>
                <a:ext cx="57" cy="17"/>
              </a:xfrm>
              <a:custGeom>
                <a:avLst/>
                <a:gdLst>
                  <a:gd name="T0" fmla="*/ 56 w 57"/>
                  <a:gd name="T1" fmla="*/ 17 h 17"/>
                  <a:gd name="T2" fmla="*/ 0 w 57"/>
                  <a:gd name="T3" fmla="*/ 4 h 17"/>
                  <a:gd name="T4" fmla="*/ 1 w 57"/>
                  <a:gd name="T5" fmla="*/ 0 h 17"/>
                  <a:gd name="T6" fmla="*/ 57 w 57"/>
                  <a:gd name="T7" fmla="*/ 13 h 17"/>
                  <a:gd name="T8" fmla="*/ 56 w 5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">
                    <a:moveTo>
                      <a:pt x="56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7" y="13"/>
                    </a:lnTo>
                    <a:lnTo>
                      <a:pt x="56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1" name="Freeform 772"/>
              <p:cNvSpPr>
                <a:spLocks/>
              </p:cNvSpPr>
              <p:nvPr/>
            </p:nvSpPr>
            <p:spPr bwMode="auto">
              <a:xfrm>
                <a:off x="3007" y="1874"/>
                <a:ext cx="56" cy="17"/>
              </a:xfrm>
              <a:custGeom>
                <a:avLst/>
                <a:gdLst>
                  <a:gd name="T0" fmla="*/ 55 w 56"/>
                  <a:gd name="T1" fmla="*/ 17 h 17"/>
                  <a:gd name="T2" fmla="*/ 0 w 56"/>
                  <a:gd name="T3" fmla="*/ 4 h 17"/>
                  <a:gd name="T4" fmla="*/ 0 w 56"/>
                  <a:gd name="T5" fmla="*/ 0 h 17"/>
                  <a:gd name="T6" fmla="*/ 56 w 56"/>
                  <a:gd name="T7" fmla="*/ 14 h 17"/>
                  <a:gd name="T8" fmla="*/ 55 w 5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6" y="14"/>
                    </a:lnTo>
                    <a:lnTo>
                      <a:pt x="55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2" name="Freeform 773"/>
              <p:cNvSpPr>
                <a:spLocks/>
              </p:cNvSpPr>
              <p:nvPr/>
            </p:nvSpPr>
            <p:spPr bwMode="auto">
              <a:xfrm>
                <a:off x="3008" y="1868"/>
                <a:ext cx="57" cy="17"/>
              </a:xfrm>
              <a:custGeom>
                <a:avLst/>
                <a:gdLst>
                  <a:gd name="T0" fmla="*/ 56 w 57"/>
                  <a:gd name="T1" fmla="*/ 17 h 17"/>
                  <a:gd name="T2" fmla="*/ 0 w 57"/>
                  <a:gd name="T3" fmla="*/ 4 h 17"/>
                  <a:gd name="T4" fmla="*/ 1 w 57"/>
                  <a:gd name="T5" fmla="*/ 0 h 17"/>
                  <a:gd name="T6" fmla="*/ 57 w 57"/>
                  <a:gd name="T7" fmla="*/ 13 h 17"/>
                  <a:gd name="T8" fmla="*/ 56 w 5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">
                    <a:moveTo>
                      <a:pt x="56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7" y="13"/>
                    </a:lnTo>
                    <a:lnTo>
                      <a:pt x="56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3" name="Freeform 774"/>
              <p:cNvSpPr>
                <a:spLocks/>
              </p:cNvSpPr>
              <p:nvPr/>
            </p:nvSpPr>
            <p:spPr bwMode="auto">
              <a:xfrm>
                <a:off x="3010" y="1861"/>
                <a:ext cx="56" cy="17"/>
              </a:xfrm>
              <a:custGeom>
                <a:avLst/>
                <a:gdLst>
                  <a:gd name="T0" fmla="*/ 55 w 56"/>
                  <a:gd name="T1" fmla="*/ 17 h 17"/>
                  <a:gd name="T2" fmla="*/ 0 w 56"/>
                  <a:gd name="T3" fmla="*/ 4 h 17"/>
                  <a:gd name="T4" fmla="*/ 1 w 56"/>
                  <a:gd name="T5" fmla="*/ 0 h 17"/>
                  <a:gd name="T6" fmla="*/ 56 w 56"/>
                  <a:gd name="T7" fmla="*/ 14 h 17"/>
                  <a:gd name="T8" fmla="*/ 55 w 5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7">
                    <a:moveTo>
                      <a:pt x="55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6" y="14"/>
                    </a:lnTo>
                    <a:lnTo>
                      <a:pt x="55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4" name="Freeform 775"/>
              <p:cNvSpPr>
                <a:spLocks/>
              </p:cNvSpPr>
              <p:nvPr/>
            </p:nvSpPr>
            <p:spPr bwMode="auto">
              <a:xfrm>
                <a:off x="3011" y="1855"/>
                <a:ext cx="57" cy="17"/>
              </a:xfrm>
              <a:custGeom>
                <a:avLst/>
                <a:gdLst>
                  <a:gd name="T0" fmla="*/ 56 w 57"/>
                  <a:gd name="T1" fmla="*/ 17 h 17"/>
                  <a:gd name="T2" fmla="*/ 0 w 57"/>
                  <a:gd name="T3" fmla="*/ 4 h 17"/>
                  <a:gd name="T4" fmla="*/ 1 w 57"/>
                  <a:gd name="T5" fmla="*/ 0 h 17"/>
                  <a:gd name="T6" fmla="*/ 57 w 57"/>
                  <a:gd name="T7" fmla="*/ 13 h 17"/>
                  <a:gd name="T8" fmla="*/ 56 w 5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">
                    <a:moveTo>
                      <a:pt x="56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7" y="13"/>
                    </a:lnTo>
                    <a:lnTo>
                      <a:pt x="56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5" name="Freeform 776"/>
              <p:cNvSpPr>
                <a:spLocks/>
              </p:cNvSpPr>
              <p:nvPr/>
            </p:nvSpPr>
            <p:spPr bwMode="auto">
              <a:xfrm>
                <a:off x="3013" y="1849"/>
                <a:ext cx="56" cy="16"/>
              </a:xfrm>
              <a:custGeom>
                <a:avLst/>
                <a:gdLst>
                  <a:gd name="T0" fmla="*/ 55 w 56"/>
                  <a:gd name="T1" fmla="*/ 16 h 16"/>
                  <a:gd name="T2" fmla="*/ 0 w 56"/>
                  <a:gd name="T3" fmla="*/ 3 h 16"/>
                  <a:gd name="T4" fmla="*/ 1 w 56"/>
                  <a:gd name="T5" fmla="*/ 0 h 16"/>
                  <a:gd name="T6" fmla="*/ 56 w 56"/>
                  <a:gd name="T7" fmla="*/ 13 h 16"/>
                  <a:gd name="T8" fmla="*/ 55 w 56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6">
                    <a:moveTo>
                      <a:pt x="55" y="16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56" y="13"/>
                    </a:lnTo>
                    <a:lnTo>
                      <a:pt x="55" y="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6" name="Freeform 777"/>
              <p:cNvSpPr>
                <a:spLocks/>
              </p:cNvSpPr>
              <p:nvPr/>
            </p:nvSpPr>
            <p:spPr bwMode="auto">
              <a:xfrm>
                <a:off x="3014" y="1842"/>
                <a:ext cx="57" cy="17"/>
              </a:xfrm>
              <a:custGeom>
                <a:avLst/>
                <a:gdLst>
                  <a:gd name="T0" fmla="*/ 56 w 57"/>
                  <a:gd name="T1" fmla="*/ 17 h 17"/>
                  <a:gd name="T2" fmla="*/ 0 w 57"/>
                  <a:gd name="T3" fmla="*/ 4 h 17"/>
                  <a:gd name="T4" fmla="*/ 1 w 57"/>
                  <a:gd name="T5" fmla="*/ 0 h 17"/>
                  <a:gd name="T6" fmla="*/ 57 w 57"/>
                  <a:gd name="T7" fmla="*/ 13 h 17"/>
                  <a:gd name="T8" fmla="*/ 56 w 5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">
                    <a:moveTo>
                      <a:pt x="56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7" y="13"/>
                    </a:lnTo>
                    <a:lnTo>
                      <a:pt x="56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7" name="Freeform 778"/>
              <p:cNvSpPr>
                <a:spLocks/>
              </p:cNvSpPr>
              <p:nvPr/>
            </p:nvSpPr>
            <p:spPr bwMode="auto">
              <a:xfrm>
                <a:off x="3044" y="1842"/>
                <a:ext cx="28" cy="10"/>
              </a:xfrm>
              <a:custGeom>
                <a:avLst/>
                <a:gdLst>
                  <a:gd name="T0" fmla="*/ 27 w 28"/>
                  <a:gd name="T1" fmla="*/ 10 h 10"/>
                  <a:gd name="T2" fmla="*/ 0 w 28"/>
                  <a:gd name="T3" fmla="*/ 4 h 10"/>
                  <a:gd name="T4" fmla="*/ 0 w 28"/>
                  <a:gd name="T5" fmla="*/ 0 h 10"/>
                  <a:gd name="T6" fmla="*/ 28 w 28"/>
                  <a:gd name="T7" fmla="*/ 7 h 10"/>
                  <a:gd name="T8" fmla="*/ 27 w 28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0">
                    <a:moveTo>
                      <a:pt x="27" y="10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28" y="7"/>
                    </a:lnTo>
                    <a:lnTo>
                      <a:pt x="27" y="1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8" name="Freeform 779"/>
              <p:cNvSpPr>
                <a:spLocks/>
              </p:cNvSpPr>
              <p:nvPr/>
            </p:nvSpPr>
            <p:spPr bwMode="auto">
              <a:xfrm>
                <a:off x="2938" y="1865"/>
                <a:ext cx="57" cy="17"/>
              </a:xfrm>
              <a:custGeom>
                <a:avLst/>
                <a:gdLst>
                  <a:gd name="T0" fmla="*/ 56 w 57"/>
                  <a:gd name="T1" fmla="*/ 17 h 17"/>
                  <a:gd name="T2" fmla="*/ 0 w 57"/>
                  <a:gd name="T3" fmla="*/ 4 h 17"/>
                  <a:gd name="T4" fmla="*/ 1 w 57"/>
                  <a:gd name="T5" fmla="*/ 0 h 17"/>
                  <a:gd name="T6" fmla="*/ 57 w 57"/>
                  <a:gd name="T7" fmla="*/ 14 h 17"/>
                  <a:gd name="T8" fmla="*/ 56 w 5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">
                    <a:moveTo>
                      <a:pt x="56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7" y="14"/>
                    </a:lnTo>
                    <a:lnTo>
                      <a:pt x="56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69" name="Freeform 780"/>
              <p:cNvSpPr>
                <a:spLocks/>
              </p:cNvSpPr>
              <p:nvPr/>
            </p:nvSpPr>
            <p:spPr bwMode="auto">
              <a:xfrm>
                <a:off x="2940" y="1859"/>
                <a:ext cx="57" cy="17"/>
              </a:xfrm>
              <a:custGeom>
                <a:avLst/>
                <a:gdLst>
                  <a:gd name="T0" fmla="*/ 56 w 57"/>
                  <a:gd name="T1" fmla="*/ 17 h 17"/>
                  <a:gd name="T2" fmla="*/ 0 w 57"/>
                  <a:gd name="T3" fmla="*/ 4 h 17"/>
                  <a:gd name="T4" fmla="*/ 1 w 57"/>
                  <a:gd name="T5" fmla="*/ 0 h 17"/>
                  <a:gd name="T6" fmla="*/ 57 w 57"/>
                  <a:gd name="T7" fmla="*/ 13 h 17"/>
                  <a:gd name="T8" fmla="*/ 56 w 5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">
                    <a:moveTo>
                      <a:pt x="56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7" y="13"/>
                    </a:lnTo>
                    <a:lnTo>
                      <a:pt x="56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0" name="Freeform 781"/>
              <p:cNvSpPr>
                <a:spLocks/>
              </p:cNvSpPr>
              <p:nvPr/>
            </p:nvSpPr>
            <p:spPr bwMode="auto">
              <a:xfrm>
                <a:off x="2941" y="1853"/>
                <a:ext cx="57" cy="16"/>
              </a:xfrm>
              <a:custGeom>
                <a:avLst/>
                <a:gdLst>
                  <a:gd name="T0" fmla="*/ 56 w 57"/>
                  <a:gd name="T1" fmla="*/ 16 h 16"/>
                  <a:gd name="T2" fmla="*/ 0 w 57"/>
                  <a:gd name="T3" fmla="*/ 3 h 16"/>
                  <a:gd name="T4" fmla="*/ 1 w 57"/>
                  <a:gd name="T5" fmla="*/ 0 h 16"/>
                  <a:gd name="T6" fmla="*/ 57 w 57"/>
                  <a:gd name="T7" fmla="*/ 13 h 16"/>
                  <a:gd name="T8" fmla="*/ 56 w 57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">
                    <a:moveTo>
                      <a:pt x="56" y="16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57" y="13"/>
                    </a:lnTo>
                    <a:lnTo>
                      <a:pt x="56" y="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1" name="Freeform 782"/>
              <p:cNvSpPr>
                <a:spLocks/>
              </p:cNvSpPr>
              <p:nvPr/>
            </p:nvSpPr>
            <p:spPr bwMode="auto">
              <a:xfrm>
                <a:off x="2943" y="1846"/>
                <a:ext cx="58" cy="17"/>
              </a:xfrm>
              <a:custGeom>
                <a:avLst/>
                <a:gdLst>
                  <a:gd name="T0" fmla="*/ 56 w 58"/>
                  <a:gd name="T1" fmla="*/ 17 h 17"/>
                  <a:gd name="T2" fmla="*/ 0 w 58"/>
                  <a:gd name="T3" fmla="*/ 4 h 17"/>
                  <a:gd name="T4" fmla="*/ 1 w 58"/>
                  <a:gd name="T5" fmla="*/ 0 h 17"/>
                  <a:gd name="T6" fmla="*/ 58 w 58"/>
                  <a:gd name="T7" fmla="*/ 13 h 17"/>
                  <a:gd name="T8" fmla="*/ 56 w 58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7">
                    <a:moveTo>
                      <a:pt x="56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8" y="13"/>
                    </a:lnTo>
                    <a:lnTo>
                      <a:pt x="56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2" name="Freeform 783"/>
              <p:cNvSpPr>
                <a:spLocks/>
              </p:cNvSpPr>
              <p:nvPr/>
            </p:nvSpPr>
            <p:spPr bwMode="auto">
              <a:xfrm>
                <a:off x="2945" y="1840"/>
                <a:ext cx="57" cy="16"/>
              </a:xfrm>
              <a:custGeom>
                <a:avLst/>
                <a:gdLst>
                  <a:gd name="T0" fmla="*/ 56 w 57"/>
                  <a:gd name="T1" fmla="*/ 16 h 16"/>
                  <a:gd name="T2" fmla="*/ 0 w 57"/>
                  <a:gd name="T3" fmla="*/ 3 h 16"/>
                  <a:gd name="T4" fmla="*/ 0 w 57"/>
                  <a:gd name="T5" fmla="*/ 0 h 16"/>
                  <a:gd name="T6" fmla="*/ 57 w 57"/>
                  <a:gd name="T7" fmla="*/ 13 h 16"/>
                  <a:gd name="T8" fmla="*/ 56 w 57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">
                    <a:moveTo>
                      <a:pt x="56" y="16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6" y="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3" name="Freeform 784"/>
              <p:cNvSpPr>
                <a:spLocks/>
              </p:cNvSpPr>
              <p:nvPr/>
            </p:nvSpPr>
            <p:spPr bwMode="auto">
              <a:xfrm>
                <a:off x="2946" y="1833"/>
                <a:ext cx="58" cy="17"/>
              </a:xfrm>
              <a:custGeom>
                <a:avLst/>
                <a:gdLst>
                  <a:gd name="T0" fmla="*/ 57 w 58"/>
                  <a:gd name="T1" fmla="*/ 17 h 17"/>
                  <a:gd name="T2" fmla="*/ 0 w 58"/>
                  <a:gd name="T3" fmla="*/ 4 h 17"/>
                  <a:gd name="T4" fmla="*/ 1 w 58"/>
                  <a:gd name="T5" fmla="*/ 0 h 17"/>
                  <a:gd name="T6" fmla="*/ 58 w 58"/>
                  <a:gd name="T7" fmla="*/ 13 h 17"/>
                  <a:gd name="T8" fmla="*/ 57 w 58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7">
                    <a:moveTo>
                      <a:pt x="57" y="17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58" y="13"/>
                    </a:lnTo>
                    <a:lnTo>
                      <a:pt x="57" y="1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4" name="Freeform 785"/>
              <p:cNvSpPr>
                <a:spLocks/>
              </p:cNvSpPr>
              <p:nvPr/>
            </p:nvSpPr>
            <p:spPr bwMode="auto">
              <a:xfrm>
                <a:off x="2948" y="1827"/>
                <a:ext cx="57" cy="16"/>
              </a:xfrm>
              <a:custGeom>
                <a:avLst/>
                <a:gdLst>
                  <a:gd name="T0" fmla="*/ 56 w 57"/>
                  <a:gd name="T1" fmla="*/ 16 h 16"/>
                  <a:gd name="T2" fmla="*/ 0 w 57"/>
                  <a:gd name="T3" fmla="*/ 3 h 16"/>
                  <a:gd name="T4" fmla="*/ 0 w 57"/>
                  <a:gd name="T5" fmla="*/ 0 h 16"/>
                  <a:gd name="T6" fmla="*/ 57 w 57"/>
                  <a:gd name="T7" fmla="*/ 13 h 16"/>
                  <a:gd name="T8" fmla="*/ 56 w 57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">
                    <a:moveTo>
                      <a:pt x="56" y="16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6" y="1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5" name="Freeform 786"/>
              <p:cNvSpPr>
                <a:spLocks/>
              </p:cNvSpPr>
              <p:nvPr/>
            </p:nvSpPr>
            <p:spPr bwMode="auto">
              <a:xfrm>
                <a:off x="2966" y="1824"/>
                <a:ext cx="41" cy="13"/>
              </a:xfrm>
              <a:custGeom>
                <a:avLst/>
                <a:gdLst>
                  <a:gd name="T0" fmla="*/ 40 w 41"/>
                  <a:gd name="T1" fmla="*/ 13 h 13"/>
                  <a:gd name="T2" fmla="*/ 0 w 41"/>
                  <a:gd name="T3" fmla="*/ 4 h 13"/>
                  <a:gd name="T4" fmla="*/ 0 w 41"/>
                  <a:gd name="T5" fmla="*/ 0 h 13"/>
                  <a:gd name="T6" fmla="*/ 41 w 41"/>
                  <a:gd name="T7" fmla="*/ 9 h 13"/>
                  <a:gd name="T8" fmla="*/ 40 w 41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1" y="9"/>
                    </a:lnTo>
                    <a:lnTo>
                      <a:pt x="40" y="1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6" name="Freeform 787"/>
              <p:cNvSpPr>
                <a:spLocks/>
              </p:cNvSpPr>
              <p:nvPr/>
            </p:nvSpPr>
            <p:spPr bwMode="auto">
              <a:xfrm>
                <a:off x="2903" y="2080"/>
                <a:ext cx="197" cy="172"/>
              </a:xfrm>
              <a:custGeom>
                <a:avLst/>
                <a:gdLst>
                  <a:gd name="T0" fmla="*/ 179 w 197"/>
                  <a:gd name="T1" fmla="*/ 172 h 172"/>
                  <a:gd name="T2" fmla="*/ 0 w 197"/>
                  <a:gd name="T3" fmla="*/ 22 h 172"/>
                  <a:gd name="T4" fmla="*/ 19 w 197"/>
                  <a:gd name="T5" fmla="*/ 0 h 172"/>
                  <a:gd name="T6" fmla="*/ 197 w 197"/>
                  <a:gd name="T7" fmla="*/ 150 h 172"/>
                  <a:gd name="T8" fmla="*/ 179 w 197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172">
                    <a:moveTo>
                      <a:pt x="179" y="172"/>
                    </a:moveTo>
                    <a:lnTo>
                      <a:pt x="0" y="22"/>
                    </a:lnTo>
                    <a:lnTo>
                      <a:pt x="19" y="0"/>
                    </a:lnTo>
                    <a:lnTo>
                      <a:pt x="197" y="150"/>
                    </a:lnTo>
                    <a:lnTo>
                      <a:pt x="179" y="172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7" name="Freeform 788"/>
              <p:cNvSpPr>
                <a:spLocks/>
              </p:cNvSpPr>
              <p:nvPr/>
            </p:nvSpPr>
            <p:spPr bwMode="auto">
              <a:xfrm>
                <a:off x="2903" y="2096"/>
                <a:ext cx="184" cy="156"/>
              </a:xfrm>
              <a:custGeom>
                <a:avLst/>
                <a:gdLst>
                  <a:gd name="T0" fmla="*/ 179 w 184"/>
                  <a:gd name="T1" fmla="*/ 156 h 156"/>
                  <a:gd name="T2" fmla="*/ 0 w 184"/>
                  <a:gd name="T3" fmla="*/ 6 h 156"/>
                  <a:gd name="T4" fmla="*/ 5 w 184"/>
                  <a:gd name="T5" fmla="*/ 0 h 156"/>
                  <a:gd name="T6" fmla="*/ 184 w 184"/>
                  <a:gd name="T7" fmla="*/ 150 h 156"/>
                  <a:gd name="T8" fmla="*/ 179 w 184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56">
                    <a:moveTo>
                      <a:pt x="179" y="156"/>
                    </a:moveTo>
                    <a:lnTo>
                      <a:pt x="0" y="6"/>
                    </a:lnTo>
                    <a:lnTo>
                      <a:pt x="5" y="0"/>
                    </a:lnTo>
                    <a:lnTo>
                      <a:pt x="184" y="150"/>
                    </a:lnTo>
                    <a:lnTo>
                      <a:pt x="179" y="15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8" name="Freeform 789"/>
              <p:cNvSpPr>
                <a:spLocks/>
              </p:cNvSpPr>
              <p:nvPr/>
            </p:nvSpPr>
            <p:spPr bwMode="auto">
              <a:xfrm>
                <a:off x="3091" y="2228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0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79" name="Freeform 790"/>
              <p:cNvSpPr>
                <a:spLocks/>
              </p:cNvSpPr>
              <p:nvPr/>
            </p:nvSpPr>
            <p:spPr bwMode="auto">
              <a:xfrm>
                <a:off x="3093" y="2227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0" name="Freeform 791"/>
              <p:cNvSpPr>
                <a:spLocks/>
              </p:cNvSpPr>
              <p:nvPr/>
            </p:nvSpPr>
            <p:spPr bwMode="auto">
              <a:xfrm>
                <a:off x="3092" y="222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1" name="Freeform 792"/>
              <p:cNvSpPr>
                <a:spLocks/>
              </p:cNvSpPr>
              <p:nvPr/>
            </p:nvSpPr>
            <p:spPr bwMode="auto">
              <a:xfrm>
                <a:off x="3091" y="222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2" name="Freeform 793"/>
              <p:cNvSpPr>
                <a:spLocks/>
              </p:cNvSpPr>
              <p:nvPr/>
            </p:nvSpPr>
            <p:spPr bwMode="auto">
              <a:xfrm>
                <a:off x="3090" y="222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3" name="Freeform 794"/>
              <p:cNvSpPr>
                <a:spLocks/>
              </p:cNvSpPr>
              <p:nvPr/>
            </p:nvSpPr>
            <p:spPr bwMode="auto">
              <a:xfrm>
                <a:off x="3089" y="2224"/>
                <a:ext cx="3" cy="5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3 w 3"/>
                  <a:gd name="T5" fmla="*/ 1 h 5"/>
                  <a:gd name="T6" fmla="*/ 3 w 3"/>
                  <a:gd name="T7" fmla="*/ 0 h 5"/>
                  <a:gd name="T8" fmla="*/ 0 w 3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lnTo>
                      <a:pt x="0" y="5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4" name="Freeform 795"/>
              <p:cNvSpPr>
                <a:spLocks/>
              </p:cNvSpPr>
              <p:nvPr/>
            </p:nvSpPr>
            <p:spPr bwMode="auto">
              <a:xfrm>
                <a:off x="3088" y="2223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5" name="Freeform 796"/>
              <p:cNvSpPr>
                <a:spLocks/>
              </p:cNvSpPr>
              <p:nvPr/>
            </p:nvSpPr>
            <p:spPr bwMode="auto">
              <a:xfrm>
                <a:off x="3087" y="2223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6" name="Freeform 797"/>
              <p:cNvSpPr>
                <a:spLocks/>
              </p:cNvSpPr>
              <p:nvPr/>
            </p:nvSpPr>
            <p:spPr bwMode="auto">
              <a:xfrm>
                <a:off x="3087" y="222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7" name="Freeform 798"/>
              <p:cNvSpPr>
                <a:spLocks/>
              </p:cNvSpPr>
              <p:nvPr/>
            </p:nvSpPr>
            <p:spPr bwMode="auto">
              <a:xfrm>
                <a:off x="3086" y="222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8" name="Freeform 799"/>
              <p:cNvSpPr>
                <a:spLocks/>
              </p:cNvSpPr>
              <p:nvPr/>
            </p:nvSpPr>
            <p:spPr bwMode="auto">
              <a:xfrm>
                <a:off x="3082" y="2220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89" name="Freeform 800"/>
              <p:cNvSpPr>
                <a:spLocks/>
              </p:cNvSpPr>
              <p:nvPr/>
            </p:nvSpPr>
            <p:spPr bwMode="auto">
              <a:xfrm>
                <a:off x="3084" y="2219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0" name="Freeform 801"/>
              <p:cNvSpPr>
                <a:spLocks/>
              </p:cNvSpPr>
              <p:nvPr/>
            </p:nvSpPr>
            <p:spPr bwMode="auto">
              <a:xfrm>
                <a:off x="3083" y="221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1" name="Freeform 802"/>
              <p:cNvSpPr>
                <a:spLocks/>
              </p:cNvSpPr>
              <p:nvPr/>
            </p:nvSpPr>
            <p:spPr bwMode="auto">
              <a:xfrm>
                <a:off x="3082" y="221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2" name="Freeform 803"/>
              <p:cNvSpPr>
                <a:spLocks/>
              </p:cNvSpPr>
              <p:nvPr/>
            </p:nvSpPr>
            <p:spPr bwMode="auto">
              <a:xfrm>
                <a:off x="3081" y="2217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3" name="Freeform 804"/>
              <p:cNvSpPr>
                <a:spLocks/>
              </p:cNvSpPr>
              <p:nvPr/>
            </p:nvSpPr>
            <p:spPr bwMode="auto">
              <a:xfrm>
                <a:off x="3079" y="2216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4" name="Freeform 805"/>
              <p:cNvSpPr>
                <a:spLocks/>
              </p:cNvSpPr>
              <p:nvPr/>
            </p:nvSpPr>
            <p:spPr bwMode="auto">
              <a:xfrm>
                <a:off x="3079" y="2215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5" name="Freeform 806"/>
              <p:cNvSpPr>
                <a:spLocks/>
              </p:cNvSpPr>
              <p:nvPr/>
            </p:nvSpPr>
            <p:spPr bwMode="auto">
              <a:xfrm>
                <a:off x="3078" y="221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596" name="Freeform 807"/>
              <p:cNvSpPr>
                <a:spLocks/>
              </p:cNvSpPr>
              <p:nvPr/>
            </p:nvSpPr>
            <p:spPr bwMode="auto">
              <a:xfrm>
                <a:off x="3077" y="221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7" name="Group 1009"/>
            <p:cNvGrpSpPr>
              <a:grpSpLocks/>
            </p:cNvGrpSpPr>
            <p:nvPr/>
          </p:nvGrpSpPr>
          <p:grpSpPr bwMode="auto">
            <a:xfrm>
              <a:off x="2919" y="2083"/>
              <a:ext cx="160" cy="136"/>
              <a:chOff x="2919" y="2083"/>
              <a:chExt cx="160" cy="136"/>
            </a:xfrm>
          </p:grpSpPr>
          <p:sp>
            <p:nvSpPr>
              <p:cNvPr id="197" name="Freeform 809"/>
              <p:cNvSpPr>
                <a:spLocks/>
              </p:cNvSpPr>
              <p:nvPr/>
            </p:nvSpPr>
            <p:spPr bwMode="auto">
              <a:xfrm>
                <a:off x="3076" y="2213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98" name="Freeform 810"/>
              <p:cNvSpPr>
                <a:spLocks/>
              </p:cNvSpPr>
              <p:nvPr/>
            </p:nvSpPr>
            <p:spPr bwMode="auto">
              <a:xfrm>
                <a:off x="3072" y="2212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199" name="Freeform 811"/>
              <p:cNvSpPr>
                <a:spLocks/>
              </p:cNvSpPr>
              <p:nvPr/>
            </p:nvSpPr>
            <p:spPr bwMode="auto">
              <a:xfrm>
                <a:off x="3074" y="2211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0" name="Freeform 812"/>
              <p:cNvSpPr>
                <a:spLocks/>
              </p:cNvSpPr>
              <p:nvPr/>
            </p:nvSpPr>
            <p:spPr bwMode="auto">
              <a:xfrm>
                <a:off x="3073" y="221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1" name="Freeform 813"/>
              <p:cNvSpPr>
                <a:spLocks/>
              </p:cNvSpPr>
              <p:nvPr/>
            </p:nvSpPr>
            <p:spPr bwMode="auto">
              <a:xfrm>
                <a:off x="3072" y="221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2" name="Freeform 814"/>
              <p:cNvSpPr>
                <a:spLocks/>
              </p:cNvSpPr>
              <p:nvPr/>
            </p:nvSpPr>
            <p:spPr bwMode="auto">
              <a:xfrm>
                <a:off x="3071" y="2209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3" name="Freeform 815"/>
              <p:cNvSpPr>
                <a:spLocks/>
              </p:cNvSpPr>
              <p:nvPr/>
            </p:nvSpPr>
            <p:spPr bwMode="auto">
              <a:xfrm>
                <a:off x="3070" y="2208"/>
                <a:ext cx="3" cy="5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3 w 3"/>
                  <a:gd name="T5" fmla="*/ 1 h 5"/>
                  <a:gd name="T6" fmla="*/ 3 w 3"/>
                  <a:gd name="T7" fmla="*/ 0 h 5"/>
                  <a:gd name="T8" fmla="*/ 0 w 3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lnTo>
                      <a:pt x="0" y="5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4" name="Freeform 816"/>
              <p:cNvSpPr>
                <a:spLocks/>
              </p:cNvSpPr>
              <p:nvPr/>
            </p:nvSpPr>
            <p:spPr bwMode="auto">
              <a:xfrm>
                <a:off x="3069" y="2207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1 h 4"/>
                  <a:gd name="T6" fmla="*/ 3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4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5" name="Freeform 817"/>
              <p:cNvSpPr>
                <a:spLocks/>
              </p:cNvSpPr>
              <p:nvPr/>
            </p:nvSpPr>
            <p:spPr bwMode="auto">
              <a:xfrm>
                <a:off x="3068" y="220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6" name="Freeform 818"/>
              <p:cNvSpPr>
                <a:spLocks/>
              </p:cNvSpPr>
              <p:nvPr/>
            </p:nvSpPr>
            <p:spPr bwMode="auto">
              <a:xfrm>
                <a:off x="3068" y="220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7" name="Freeform 819"/>
              <p:cNvSpPr>
                <a:spLocks/>
              </p:cNvSpPr>
              <p:nvPr/>
            </p:nvSpPr>
            <p:spPr bwMode="auto">
              <a:xfrm>
                <a:off x="3067" y="2205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8" name="Freeform 820"/>
              <p:cNvSpPr>
                <a:spLocks/>
              </p:cNvSpPr>
              <p:nvPr/>
            </p:nvSpPr>
            <p:spPr bwMode="auto">
              <a:xfrm>
                <a:off x="3063" y="2204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09" name="Freeform 821"/>
              <p:cNvSpPr>
                <a:spLocks/>
              </p:cNvSpPr>
              <p:nvPr/>
            </p:nvSpPr>
            <p:spPr bwMode="auto">
              <a:xfrm>
                <a:off x="3065" y="2203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0" name="Freeform 822"/>
              <p:cNvSpPr>
                <a:spLocks/>
              </p:cNvSpPr>
              <p:nvPr/>
            </p:nvSpPr>
            <p:spPr bwMode="auto">
              <a:xfrm>
                <a:off x="3064" y="220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1" name="Freeform 823"/>
              <p:cNvSpPr>
                <a:spLocks/>
              </p:cNvSpPr>
              <p:nvPr/>
            </p:nvSpPr>
            <p:spPr bwMode="auto">
              <a:xfrm>
                <a:off x="3063" y="220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2" name="Freeform 824"/>
              <p:cNvSpPr>
                <a:spLocks/>
              </p:cNvSpPr>
              <p:nvPr/>
            </p:nvSpPr>
            <p:spPr bwMode="auto">
              <a:xfrm>
                <a:off x="3062" y="220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3" name="Freeform 825"/>
              <p:cNvSpPr>
                <a:spLocks/>
              </p:cNvSpPr>
              <p:nvPr/>
            </p:nvSpPr>
            <p:spPr bwMode="auto">
              <a:xfrm>
                <a:off x="3060" y="2200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4" name="Freeform 826"/>
              <p:cNvSpPr>
                <a:spLocks/>
              </p:cNvSpPr>
              <p:nvPr/>
            </p:nvSpPr>
            <p:spPr bwMode="auto">
              <a:xfrm>
                <a:off x="3060" y="2199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5" name="Freeform 827"/>
              <p:cNvSpPr>
                <a:spLocks/>
              </p:cNvSpPr>
              <p:nvPr/>
            </p:nvSpPr>
            <p:spPr bwMode="auto">
              <a:xfrm>
                <a:off x="3059" y="219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6" name="Freeform 828"/>
              <p:cNvSpPr>
                <a:spLocks/>
              </p:cNvSpPr>
              <p:nvPr/>
            </p:nvSpPr>
            <p:spPr bwMode="auto">
              <a:xfrm>
                <a:off x="3058" y="219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7" name="Freeform 829"/>
              <p:cNvSpPr>
                <a:spLocks/>
              </p:cNvSpPr>
              <p:nvPr/>
            </p:nvSpPr>
            <p:spPr bwMode="auto">
              <a:xfrm>
                <a:off x="3057" y="2197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8" name="Freeform 830"/>
              <p:cNvSpPr>
                <a:spLocks/>
              </p:cNvSpPr>
              <p:nvPr/>
            </p:nvSpPr>
            <p:spPr bwMode="auto">
              <a:xfrm>
                <a:off x="3053" y="2196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19" name="Freeform 831"/>
              <p:cNvSpPr>
                <a:spLocks/>
              </p:cNvSpPr>
              <p:nvPr/>
            </p:nvSpPr>
            <p:spPr bwMode="auto">
              <a:xfrm>
                <a:off x="3055" y="2195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0" name="Freeform 832"/>
              <p:cNvSpPr>
                <a:spLocks/>
              </p:cNvSpPr>
              <p:nvPr/>
            </p:nvSpPr>
            <p:spPr bwMode="auto">
              <a:xfrm>
                <a:off x="3054" y="219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1" name="Freeform 833"/>
              <p:cNvSpPr>
                <a:spLocks/>
              </p:cNvSpPr>
              <p:nvPr/>
            </p:nvSpPr>
            <p:spPr bwMode="auto">
              <a:xfrm>
                <a:off x="3053" y="219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2" name="Freeform 834"/>
              <p:cNvSpPr>
                <a:spLocks/>
              </p:cNvSpPr>
              <p:nvPr/>
            </p:nvSpPr>
            <p:spPr bwMode="auto">
              <a:xfrm>
                <a:off x="3052" y="2193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3" name="Freeform 835"/>
              <p:cNvSpPr>
                <a:spLocks/>
              </p:cNvSpPr>
              <p:nvPr/>
            </p:nvSpPr>
            <p:spPr bwMode="auto">
              <a:xfrm>
                <a:off x="3051" y="2192"/>
                <a:ext cx="3" cy="5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3 w 3"/>
                  <a:gd name="T5" fmla="*/ 1 h 5"/>
                  <a:gd name="T6" fmla="*/ 3 w 3"/>
                  <a:gd name="T7" fmla="*/ 0 h 5"/>
                  <a:gd name="T8" fmla="*/ 0 w 3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lnTo>
                      <a:pt x="0" y="5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4" name="Freeform 836"/>
              <p:cNvSpPr>
                <a:spLocks/>
              </p:cNvSpPr>
              <p:nvPr/>
            </p:nvSpPr>
            <p:spPr bwMode="auto">
              <a:xfrm>
                <a:off x="3050" y="2191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1 h 4"/>
                  <a:gd name="T6" fmla="*/ 3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4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5" name="Freeform 837"/>
              <p:cNvSpPr>
                <a:spLocks/>
              </p:cNvSpPr>
              <p:nvPr/>
            </p:nvSpPr>
            <p:spPr bwMode="auto">
              <a:xfrm>
                <a:off x="3049" y="2191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6" name="Freeform 838"/>
              <p:cNvSpPr>
                <a:spLocks/>
              </p:cNvSpPr>
              <p:nvPr/>
            </p:nvSpPr>
            <p:spPr bwMode="auto">
              <a:xfrm>
                <a:off x="3049" y="219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7" name="Freeform 839"/>
              <p:cNvSpPr>
                <a:spLocks/>
              </p:cNvSpPr>
              <p:nvPr/>
            </p:nvSpPr>
            <p:spPr bwMode="auto">
              <a:xfrm>
                <a:off x="3048" y="2189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8" name="Freeform 840"/>
              <p:cNvSpPr>
                <a:spLocks/>
              </p:cNvSpPr>
              <p:nvPr/>
            </p:nvSpPr>
            <p:spPr bwMode="auto">
              <a:xfrm>
                <a:off x="3044" y="2188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29" name="Freeform 841"/>
              <p:cNvSpPr>
                <a:spLocks/>
              </p:cNvSpPr>
              <p:nvPr/>
            </p:nvSpPr>
            <p:spPr bwMode="auto">
              <a:xfrm>
                <a:off x="3046" y="2186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0 w 3"/>
                  <a:gd name="T3" fmla="*/ 5 h 5"/>
                  <a:gd name="T4" fmla="*/ 3 w 3"/>
                  <a:gd name="T5" fmla="*/ 2 h 5"/>
                  <a:gd name="T6" fmla="*/ 2 w 3"/>
                  <a:gd name="T7" fmla="*/ 0 h 5"/>
                  <a:gd name="T8" fmla="*/ 0 w 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0" y="5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0" name="Freeform 842"/>
              <p:cNvSpPr>
                <a:spLocks/>
              </p:cNvSpPr>
              <p:nvPr/>
            </p:nvSpPr>
            <p:spPr bwMode="auto">
              <a:xfrm>
                <a:off x="3045" y="2186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1" name="Freeform 843"/>
              <p:cNvSpPr>
                <a:spLocks/>
              </p:cNvSpPr>
              <p:nvPr/>
            </p:nvSpPr>
            <p:spPr bwMode="auto">
              <a:xfrm>
                <a:off x="3044" y="2185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2" name="Freeform 844"/>
              <p:cNvSpPr>
                <a:spLocks/>
              </p:cNvSpPr>
              <p:nvPr/>
            </p:nvSpPr>
            <p:spPr bwMode="auto">
              <a:xfrm>
                <a:off x="3043" y="2184"/>
                <a:ext cx="3" cy="5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3 w 3"/>
                  <a:gd name="T5" fmla="*/ 0 h 5"/>
                  <a:gd name="T6" fmla="*/ 2 w 3"/>
                  <a:gd name="T7" fmla="*/ 0 h 5"/>
                  <a:gd name="T8" fmla="*/ 0 w 3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3" name="Freeform 845"/>
              <p:cNvSpPr>
                <a:spLocks/>
              </p:cNvSpPr>
              <p:nvPr/>
            </p:nvSpPr>
            <p:spPr bwMode="auto">
              <a:xfrm>
                <a:off x="3041" y="2183"/>
                <a:ext cx="4" cy="6"/>
              </a:xfrm>
              <a:custGeom>
                <a:avLst/>
                <a:gdLst>
                  <a:gd name="T0" fmla="*/ 0 w 4"/>
                  <a:gd name="T1" fmla="*/ 5 h 6"/>
                  <a:gd name="T2" fmla="*/ 1 w 4"/>
                  <a:gd name="T3" fmla="*/ 6 h 6"/>
                  <a:gd name="T4" fmla="*/ 4 w 4"/>
                  <a:gd name="T5" fmla="*/ 1 h 6"/>
                  <a:gd name="T6" fmla="*/ 4 w 4"/>
                  <a:gd name="T7" fmla="*/ 0 h 6"/>
                  <a:gd name="T8" fmla="*/ 0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5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4" name="Freeform 846"/>
              <p:cNvSpPr>
                <a:spLocks/>
              </p:cNvSpPr>
              <p:nvPr/>
            </p:nvSpPr>
            <p:spPr bwMode="auto">
              <a:xfrm>
                <a:off x="3041" y="2182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5" name="Freeform 847"/>
              <p:cNvSpPr>
                <a:spLocks/>
              </p:cNvSpPr>
              <p:nvPr/>
            </p:nvSpPr>
            <p:spPr bwMode="auto">
              <a:xfrm>
                <a:off x="3040" y="218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6" name="Freeform 848"/>
              <p:cNvSpPr>
                <a:spLocks/>
              </p:cNvSpPr>
              <p:nvPr/>
            </p:nvSpPr>
            <p:spPr bwMode="auto">
              <a:xfrm>
                <a:off x="3039" y="21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7" name="Freeform 849"/>
              <p:cNvSpPr>
                <a:spLocks/>
              </p:cNvSpPr>
              <p:nvPr/>
            </p:nvSpPr>
            <p:spPr bwMode="auto">
              <a:xfrm>
                <a:off x="3038" y="2180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8" name="Freeform 850"/>
              <p:cNvSpPr>
                <a:spLocks/>
              </p:cNvSpPr>
              <p:nvPr/>
            </p:nvSpPr>
            <p:spPr bwMode="auto">
              <a:xfrm>
                <a:off x="3034" y="2179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39" name="Freeform 851"/>
              <p:cNvSpPr>
                <a:spLocks/>
              </p:cNvSpPr>
              <p:nvPr/>
            </p:nvSpPr>
            <p:spPr bwMode="auto">
              <a:xfrm>
                <a:off x="3036" y="2178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0" name="Freeform 852"/>
              <p:cNvSpPr>
                <a:spLocks/>
              </p:cNvSpPr>
              <p:nvPr/>
            </p:nvSpPr>
            <p:spPr bwMode="auto">
              <a:xfrm>
                <a:off x="3035" y="217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1" name="Freeform 853"/>
              <p:cNvSpPr>
                <a:spLocks/>
              </p:cNvSpPr>
              <p:nvPr/>
            </p:nvSpPr>
            <p:spPr bwMode="auto">
              <a:xfrm>
                <a:off x="3034" y="217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2" name="Freeform 854"/>
              <p:cNvSpPr>
                <a:spLocks/>
              </p:cNvSpPr>
              <p:nvPr/>
            </p:nvSpPr>
            <p:spPr bwMode="auto">
              <a:xfrm>
                <a:off x="3033" y="2176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3" name="Freeform 855"/>
              <p:cNvSpPr>
                <a:spLocks/>
              </p:cNvSpPr>
              <p:nvPr/>
            </p:nvSpPr>
            <p:spPr bwMode="auto">
              <a:xfrm>
                <a:off x="3032" y="2175"/>
                <a:ext cx="3" cy="5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3 w 3"/>
                  <a:gd name="T5" fmla="*/ 1 h 5"/>
                  <a:gd name="T6" fmla="*/ 3 w 3"/>
                  <a:gd name="T7" fmla="*/ 0 h 5"/>
                  <a:gd name="T8" fmla="*/ 0 w 3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lnTo>
                      <a:pt x="0" y="5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4" name="Freeform 856"/>
              <p:cNvSpPr>
                <a:spLocks/>
              </p:cNvSpPr>
              <p:nvPr/>
            </p:nvSpPr>
            <p:spPr bwMode="auto">
              <a:xfrm>
                <a:off x="3031" y="217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1 h 4"/>
                  <a:gd name="T6" fmla="*/ 3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4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5" name="Freeform 857"/>
              <p:cNvSpPr>
                <a:spLocks/>
              </p:cNvSpPr>
              <p:nvPr/>
            </p:nvSpPr>
            <p:spPr bwMode="auto">
              <a:xfrm>
                <a:off x="3030" y="2174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6" name="Freeform 858"/>
              <p:cNvSpPr>
                <a:spLocks/>
              </p:cNvSpPr>
              <p:nvPr/>
            </p:nvSpPr>
            <p:spPr bwMode="auto">
              <a:xfrm>
                <a:off x="3030" y="217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7" name="Freeform 859"/>
              <p:cNvSpPr>
                <a:spLocks/>
              </p:cNvSpPr>
              <p:nvPr/>
            </p:nvSpPr>
            <p:spPr bwMode="auto">
              <a:xfrm>
                <a:off x="3029" y="2172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8" name="Freeform 860"/>
              <p:cNvSpPr>
                <a:spLocks/>
              </p:cNvSpPr>
              <p:nvPr/>
            </p:nvSpPr>
            <p:spPr bwMode="auto">
              <a:xfrm>
                <a:off x="3025" y="2171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49" name="Freeform 861"/>
              <p:cNvSpPr>
                <a:spLocks/>
              </p:cNvSpPr>
              <p:nvPr/>
            </p:nvSpPr>
            <p:spPr bwMode="auto">
              <a:xfrm>
                <a:off x="3027" y="2170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0" name="Freeform 862"/>
              <p:cNvSpPr>
                <a:spLocks/>
              </p:cNvSpPr>
              <p:nvPr/>
            </p:nvSpPr>
            <p:spPr bwMode="auto">
              <a:xfrm>
                <a:off x="3026" y="217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1" name="Freeform 863"/>
              <p:cNvSpPr>
                <a:spLocks/>
              </p:cNvSpPr>
              <p:nvPr/>
            </p:nvSpPr>
            <p:spPr bwMode="auto">
              <a:xfrm>
                <a:off x="3025" y="216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2" name="Freeform 864"/>
              <p:cNvSpPr>
                <a:spLocks/>
              </p:cNvSpPr>
              <p:nvPr/>
            </p:nvSpPr>
            <p:spPr bwMode="auto">
              <a:xfrm>
                <a:off x="3024" y="2168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3" name="Freeform 865"/>
              <p:cNvSpPr>
                <a:spLocks/>
              </p:cNvSpPr>
              <p:nvPr/>
            </p:nvSpPr>
            <p:spPr bwMode="auto">
              <a:xfrm>
                <a:off x="3022" y="2167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4" name="Freeform 866"/>
              <p:cNvSpPr>
                <a:spLocks/>
              </p:cNvSpPr>
              <p:nvPr/>
            </p:nvSpPr>
            <p:spPr bwMode="auto">
              <a:xfrm>
                <a:off x="3022" y="2166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5" name="Freeform 867"/>
              <p:cNvSpPr>
                <a:spLocks/>
              </p:cNvSpPr>
              <p:nvPr/>
            </p:nvSpPr>
            <p:spPr bwMode="auto">
              <a:xfrm>
                <a:off x="3021" y="216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6" name="Freeform 868"/>
              <p:cNvSpPr>
                <a:spLocks/>
              </p:cNvSpPr>
              <p:nvPr/>
            </p:nvSpPr>
            <p:spPr bwMode="auto">
              <a:xfrm>
                <a:off x="3020" y="216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7" name="Freeform 869"/>
              <p:cNvSpPr>
                <a:spLocks/>
              </p:cNvSpPr>
              <p:nvPr/>
            </p:nvSpPr>
            <p:spPr bwMode="auto">
              <a:xfrm>
                <a:off x="3019" y="2164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8" name="Freeform 870"/>
              <p:cNvSpPr>
                <a:spLocks/>
              </p:cNvSpPr>
              <p:nvPr/>
            </p:nvSpPr>
            <p:spPr bwMode="auto">
              <a:xfrm>
                <a:off x="3015" y="2163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59" name="Freeform 871"/>
              <p:cNvSpPr>
                <a:spLocks/>
              </p:cNvSpPr>
              <p:nvPr/>
            </p:nvSpPr>
            <p:spPr bwMode="auto">
              <a:xfrm>
                <a:off x="3017" y="2162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0" name="Freeform 872"/>
              <p:cNvSpPr>
                <a:spLocks/>
              </p:cNvSpPr>
              <p:nvPr/>
            </p:nvSpPr>
            <p:spPr bwMode="auto">
              <a:xfrm>
                <a:off x="3016" y="216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1" name="Freeform 873"/>
              <p:cNvSpPr>
                <a:spLocks/>
              </p:cNvSpPr>
              <p:nvPr/>
            </p:nvSpPr>
            <p:spPr bwMode="auto">
              <a:xfrm>
                <a:off x="3015" y="216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2" name="Freeform 874"/>
              <p:cNvSpPr>
                <a:spLocks/>
              </p:cNvSpPr>
              <p:nvPr/>
            </p:nvSpPr>
            <p:spPr bwMode="auto">
              <a:xfrm>
                <a:off x="3014" y="2160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3" name="Freeform 875"/>
              <p:cNvSpPr>
                <a:spLocks/>
              </p:cNvSpPr>
              <p:nvPr/>
            </p:nvSpPr>
            <p:spPr bwMode="auto">
              <a:xfrm>
                <a:off x="3013" y="2159"/>
                <a:ext cx="3" cy="5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3 w 3"/>
                  <a:gd name="T5" fmla="*/ 1 h 5"/>
                  <a:gd name="T6" fmla="*/ 3 w 3"/>
                  <a:gd name="T7" fmla="*/ 0 h 5"/>
                  <a:gd name="T8" fmla="*/ 0 w 3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lnTo>
                      <a:pt x="0" y="5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4" name="Freeform 876"/>
              <p:cNvSpPr>
                <a:spLocks/>
              </p:cNvSpPr>
              <p:nvPr/>
            </p:nvSpPr>
            <p:spPr bwMode="auto">
              <a:xfrm>
                <a:off x="3012" y="2159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5" name="Freeform 877"/>
              <p:cNvSpPr>
                <a:spLocks/>
              </p:cNvSpPr>
              <p:nvPr/>
            </p:nvSpPr>
            <p:spPr bwMode="auto">
              <a:xfrm>
                <a:off x="3011" y="2158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6" name="Freeform 878"/>
              <p:cNvSpPr>
                <a:spLocks/>
              </p:cNvSpPr>
              <p:nvPr/>
            </p:nvSpPr>
            <p:spPr bwMode="auto">
              <a:xfrm>
                <a:off x="3011" y="215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7" name="Freeform 879"/>
              <p:cNvSpPr>
                <a:spLocks/>
              </p:cNvSpPr>
              <p:nvPr/>
            </p:nvSpPr>
            <p:spPr bwMode="auto">
              <a:xfrm>
                <a:off x="3010" y="2156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8" name="Freeform 880"/>
              <p:cNvSpPr>
                <a:spLocks/>
              </p:cNvSpPr>
              <p:nvPr/>
            </p:nvSpPr>
            <p:spPr bwMode="auto">
              <a:xfrm>
                <a:off x="3006" y="2155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69" name="Freeform 881"/>
              <p:cNvSpPr>
                <a:spLocks/>
              </p:cNvSpPr>
              <p:nvPr/>
            </p:nvSpPr>
            <p:spPr bwMode="auto">
              <a:xfrm>
                <a:off x="3008" y="215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0" name="Freeform 882"/>
              <p:cNvSpPr>
                <a:spLocks/>
              </p:cNvSpPr>
              <p:nvPr/>
            </p:nvSpPr>
            <p:spPr bwMode="auto">
              <a:xfrm>
                <a:off x="3007" y="215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1" name="Freeform 883"/>
              <p:cNvSpPr>
                <a:spLocks/>
              </p:cNvSpPr>
              <p:nvPr/>
            </p:nvSpPr>
            <p:spPr bwMode="auto">
              <a:xfrm>
                <a:off x="3006" y="215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2" name="Freeform 884"/>
              <p:cNvSpPr>
                <a:spLocks/>
              </p:cNvSpPr>
              <p:nvPr/>
            </p:nvSpPr>
            <p:spPr bwMode="auto">
              <a:xfrm>
                <a:off x="3005" y="2152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3" name="Freeform 885"/>
              <p:cNvSpPr>
                <a:spLocks/>
              </p:cNvSpPr>
              <p:nvPr/>
            </p:nvSpPr>
            <p:spPr bwMode="auto">
              <a:xfrm>
                <a:off x="3003" y="2151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4" name="Freeform 886"/>
              <p:cNvSpPr>
                <a:spLocks/>
              </p:cNvSpPr>
              <p:nvPr/>
            </p:nvSpPr>
            <p:spPr bwMode="auto">
              <a:xfrm>
                <a:off x="3003" y="215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5" name="Freeform 887"/>
              <p:cNvSpPr>
                <a:spLocks/>
              </p:cNvSpPr>
              <p:nvPr/>
            </p:nvSpPr>
            <p:spPr bwMode="auto">
              <a:xfrm>
                <a:off x="3002" y="215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6" name="Freeform 888"/>
              <p:cNvSpPr>
                <a:spLocks/>
              </p:cNvSpPr>
              <p:nvPr/>
            </p:nvSpPr>
            <p:spPr bwMode="auto">
              <a:xfrm>
                <a:off x="3001" y="2149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7" name="Freeform 889"/>
              <p:cNvSpPr>
                <a:spLocks/>
              </p:cNvSpPr>
              <p:nvPr/>
            </p:nvSpPr>
            <p:spPr bwMode="auto">
              <a:xfrm>
                <a:off x="2999" y="2148"/>
                <a:ext cx="4" cy="4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4 h 4"/>
                  <a:gd name="T4" fmla="*/ 4 w 4"/>
                  <a:gd name="T5" fmla="*/ 1 h 4"/>
                  <a:gd name="T6" fmla="*/ 4 w 4"/>
                  <a:gd name="T7" fmla="*/ 0 h 4"/>
                  <a:gd name="T8" fmla="*/ 0 w 4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lnTo>
                      <a:pt x="2" y="4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8" name="Freeform 890"/>
              <p:cNvSpPr>
                <a:spLocks/>
              </p:cNvSpPr>
              <p:nvPr/>
            </p:nvSpPr>
            <p:spPr bwMode="auto">
              <a:xfrm>
                <a:off x="2995" y="2147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7 w 7"/>
                  <a:gd name="T5" fmla="*/ 1 h 7"/>
                  <a:gd name="T6" fmla="*/ 7 w 7"/>
                  <a:gd name="T7" fmla="*/ 0 h 7"/>
                  <a:gd name="T8" fmla="*/ 0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1" y="7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79" name="Freeform 891"/>
              <p:cNvSpPr>
                <a:spLocks/>
              </p:cNvSpPr>
              <p:nvPr/>
            </p:nvSpPr>
            <p:spPr bwMode="auto">
              <a:xfrm>
                <a:off x="2997" y="2146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1 h 4"/>
                  <a:gd name="T6" fmla="*/ 4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4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0" name="Freeform 892"/>
              <p:cNvSpPr>
                <a:spLocks/>
              </p:cNvSpPr>
              <p:nvPr/>
            </p:nvSpPr>
            <p:spPr bwMode="auto">
              <a:xfrm>
                <a:off x="2996" y="214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1" name="Freeform 893"/>
              <p:cNvSpPr>
                <a:spLocks/>
              </p:cNvSpPr>
              <p:nvPr/>
            </p:nvSpPr>
            <p:spPr bwMode="auto">
              <a:xfrm>
                <a:off x="2995" y="214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2" name="Freeform 894"/>
              <p:cNvSpPr>
                <a:spLocks/>
              </p:cNvSpPr>
              <p:nvPr/>
            </p:nvSpPr>
            <p:spPr bwMode="auto">
              <a:xfrm>
                <a:off x="2994" y="2144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3" name="Freeform 895"/>
              <p:cNvSpPr>
                <a:spLocks/>
              </p:cNvSpPr>
              <p:nvPr/>
            </p:nvSpPr>
            <p:spPr bwMode="auto">
              <a:xfrm>
                <a:off x="2993" y="2143"/>
                <a:ext cx="3" cy="5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3 w 3"/>
                  <a:gd name="T5" fmla="*/ 1 h 5"/>
                  <a:gd name="T6" fmla="*/ 3 w 3"/>
                  <a:gd name="T7" fmla="*/ 0 h 5"/>
                  <a:gd name="T8" fmla="*/ 0 w 3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lnTo>
                      <a:pt x="0" y="5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4" name="Freeform 896"/>
              <p:cNvSpPr>
                <a:spLocks/>
              </p:cNvSpPr>
              <p:nvPr/>
            </p:nvSpPr>
            <p:spPr bwMode="auto">
              <a:xfrm>
                <a:off x="2992" y="2143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5" name="Freeform 897"/>
              <p:cNvSpPr>
                <a:spLocks/>
              </p:cNvSpPr>
              <p:nvPr/>
            </p:nvSpPr>
            <p:spPr bwMode="auto">
              <a:xfrm>
                <a:off x="2992" y="214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6" name="Freeform 898"/>
              <p:cNvSpPr>
                <a:spLocks/>
              </p:cNvSpPr>
              <p:nvPr/>
            </p:nvSpPr>
            <p:spPr bwMode="auto">
              <a:xfrm>
                <a:off x="2991" y="214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7" name="Freeform 899"/>
              <p:cNvSpPr>
                <a:spLocks/>
              </p:cNvSpPr>
              <p:nvPr/>
            </p:nvSpPr>
            <p:spPr bwMode="auto">
              <a:xfrm>
                <a:off x="2990" y="2140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8" name="Freeform 900"/>
              <p:cNvSpPr>
                <a:spLocks/>
              </p:cNvSpPr>
              <p:nvPr/>
            </p:nvSpPr>
            <p:spPr bwMode="auto">
              <a:xfrm>
                <a:off x="2986" y="2139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89" name="Freeform 901"/>
              <p:cNvSpPr>
                <a:spLocks/>
              </p:cNvSpPr>
              <p:nvPr/>
            </p:nvSpPr>
            <p:spPr bwMode="auto">
              <a:xfrm>
                <a:off x="2988" y="2138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0" name="Freeform 902"/>
              <p:cNvSpPr>
                <a:spLocks/>
              </p:cNvSpPr>
              <p:nvPr/>
            </p:nvSpPr>
            <p:spPr bwMode="auto">
              <a:xfrm>
                <a:off x="2987" y="21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1" name="Freeform 903"/>
              <p:cNvSpPr>
                <a:spLocks/>
              </p:cNvSpPr>
              <p:nvPr/>
            </p:nvSpPr>
            <p:spPr bwMode="auto">
              <a:xfrm>
                <a:off x="2986" y="213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2" name="Freeform 904"/>
              <p:cNvSpPr>
                <a:spLocks/>
              </p:cNvSpPr>
              <p:nvPr/>
            </p:nvSpPr>
            <p:spPr bwMode="auto">
              <a:xfrm>
                <a:off x="2985" y="2136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3" name="Freeform 905"/>
              <p:cNvSpPr>
                <a:spLocks/>
              </p:cNvSpPr>
              <p:nvPr/>
            </p:nvSpPr>
            <p:spPr bwMode="auto">
              <a:xfrm>
                <a:off x="2983" y="2135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4" name="Freeform 906"/>
              <p:cNvSpPr>
                <a:spLocks/>
              </p:cNvSpPr>
              <p:nvPr/>
            </p:nvSpPr>
            <p:spPr bwMode="auto">
              <a:xfrm>
                <a:off x="2983" y="213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5" name="Freeform 907"/>
              <p:cNvSpPr>
                <a:spLocks/>
              </p:cNvSpPr>
              <p:nvPr/>
            </p:nvSpPr>
            <p:spPr bwMode="auto">
              <a:xfrm>
                <a:off x="2982" y="213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6" name="Freeform 908"/>
              <p:cNvSpPr>
                <a:spLocks/>
              </p:cNvSpPr>
              <p:nvPr/>
            </p:nvSpPr>
            <p:spPr bwMode="auto">
              <a:xfrm>
                <a:off x="2981" y="2133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7" name="Freeform 909"/>
              <p:cNvSpPr>
                <a:spLocks/>
              </p:cNvSpPr>
              <p:nvPr/>
            </p:nvSpPr>
            <p:spPr bwMode="auto">
              <a:xfrm>
                <a:off x="2980" y="2132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8" name="Freeform 910"/>
              <p:cNvSpPr>
                <a:spLocks/>
              </p:cNvSpPr>
              <p:nvPr/>
            </p:nvSpPr>
            <p:spPr bwMode="auto">
              <a:xfrm>
                <a:off x="2976" y="2131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299" name="Freeform 911"/>
              <p:cNvSpPr>
                <a:spLocks/>
              </p:cNvSpPr>
              <p:nvPr/>
            </p:nvSpPr>
            <p:spPr bwMode="auto">
              <a:xfrm>
                <a:off x="2978" y="213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0" name="Freeform 912"/>
              <p:cNvSpPr>
                <a:spLocks/>
              </p:cNvSpPr>
              <p:nvPr/>
            </p:nvSpPr>
            <p:spPr bwMode="auto">
              <a:xfrm>
                <a:off x="2977" y="213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1" name="Freeform 913"/>
              <p:cNvSpPr>
                <a:spLocks/>
              </p:cNvSpPr>
              <p:nvPr/>
            </p:nvSpPr>
            <p:spPr bwMode="auto">
              <a:xfrm>
                <a:off x="2976" y="2129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2" name="Freeform 914"/>
              <p:cNvSpPr>
                <a:spLocks/>
              </p:cNvSpPr>
              <p:nvPr/>
            </p:nvSpPr>
            <p:spPr bwMode="auto">
              <a:xfrm>
                <a:off x="2975" y="2128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3" name="Freeform 915"/>
              <p:cNvSpPr>
                <a:spLocks/>
              </p:cNvSpPr>
              <p:nvPr/>
            </p:nvSpPr>
            <p:spPr bwMode="auto">
              <a:xfrm>
                <a:off x="2974" y="2127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5 h 5"/>
                  <a:gd name="T4" fmla="*/ 4 w 4"/>
                  <a:gd name="T5" fmla="*/ 1 h 5"/>
                  <a:gd name="T6" fmla="*/ 3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0" y="5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4" name="Freeform 916"/>
              <p:cNvSpPr>
                <a:spLocks/>
              </p:cNvSpPr>
              <p:nvPr/>
            </p:nvSpPr>
            <p:spPr bwMode="auto">
              <a:xfrm>
                <a:off x="2973" y="212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5" name="Freeform 917"/>
              <p:cNvSpPr>
                <a:spLocks/>
              </p:cNvSpPr>
              <p:nvPr/>
            </p:nvSpPr>
            <p:spPr bwMode="auto">
              <a:xfrm>
                <a:off x="2973" y="212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6" name="Freeform 918"/>
              <p:cNvSpPr>
                <a:spLocks/>
              </p:cNvSpPr>
              <p:nvPr/>
            </p:nvSpPr>
            <p:spPr bwMode="auto">
              <a:xfrm>
                <a:off x="2972" y="2125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7" name="Freeform 919"/>
              <p:cNvSpPr>
                <a:spLocks/>
              </p:cNvSpPr>
              <p:nvPr/>
            </p:nvSpPr>
            <p:spPr bwMode="auto">
              <a:xfrm>
                <a:off x="2971" y="2124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8" name="Freeform 920"/>
              <p:cNvSpPr>
                <a:spLocks/>
              </p:cNvSpPr>
              <p:nvPr/>
            </p:nvSpPr>
            <p:spPr bwMode="auto">
              <a:xfrm>
                <a:off x="2967" y="2123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09" name="Freeform 921"/>
              <p:cNvSpPr>
                <a:spLocks/>
              </p:cNvSpPr>
              <p:nvPr/>
            </p:nvSpPr>
            <p:spPr bwMode="auto">
              <a:xfrm>
                <a:off x="2969" y="212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0" name="Freeform 922"/>
              <p:cNvSpPr>
                <a:spLocks/>
              </p:cNvSpPr>
              <p:nvPr/>
            </p:nvSpPr>
            <p:spPr bwMode="auto">
              <a:xfrm>
                <a:off x="2968" y="212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1" name="Freeform 923"/>
              <p:cNvSpPr>
                <a:spLocks/>
              </p:cNvSpPr>
              <p:nvPr/>
            </p:nvSpPr>
            <p:spPr bwMode="auto">
              <a:xfrm>
                <a:off x="2967" y="212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2" name="Freeform 924"/>
              <p:cNvSpPr>
                <a:spLocks/>
              </p:cNvSpPr>
              <p:nvPr/>
            </p:nvSpPr>
            <p:spPr bwMode="auto">
              <a:xfrm>
                <a:off x="2966" y="2120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3" name="Freeform 925"/>
              <p:cNvSpPr>
                <a:spLocks/>
              </p:cNvSpPr>
              <p:nvPr/>
            </p:nvSpPr>
            <p:spPr bwMode="auto">
              <a:xfrm>
                <a:off x="2964" y="2119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4" name="Freeform 926"/>
              <p:cNvSpPr>
                <a:spLocks/>
              </p:cNvSpPr>
              <p:nvPr/>
            </p:nvSpPr>
            <p:spPr bwMode="auto">
              <a:xfrm>
                <a:off x="2964" y="211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5" name="Freeform 927"/>
              <p:cNvSpPr>
                <a:spLocks/>
              </p:cNvSpPr>
              <p:nvPr/>
            </p:nvSpPr>
            <p:spPr bwMode="auto">
              <a:xfrm>
                <a:off x="2963" y="211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6" name="Freeform 928"/>
              <p:cNvSpPr>
                <a:spLocks/>
              </p:cNvSpPr>
              <p:nvPr/>
            </p:nvSpPr>
            <p:spPr bwMode="auto">
              <a:xfrm>
                <a:off x="2962" y="2117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7" name="Freeform 929"/>
              <p:cNvSpPr>
                <a:spLocks/>
              </p:cNvSpPr>
              <p:nvPr/>
            </p:nvSpPr>
            <p:spPr bwMode="auto">
              <a:xfrm>
                <a:off x="2961" y="2116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8" name="Freeform 930"/>
              <p:cNvSpPr>
                <a:spLocks/>
              </p:cNvSpPr>
              <p:nvPr/>
            </p:nvSpPr>
            <p:spPr bwMode="auto">
              <a:xfrm>
                <a:off x="2957" y="2115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19" name="Freeform 931"/>
              <p:cNvSpPr>
                <a:spLocks/>
              </p:cNvSpPr>
              <p:nvPr/>
            </p:nvSpPr>
            <p:spPr bwMode="auto">
              <a:xfrm>
                <a:off x="2959" y="211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0" name="Freeform 932"/>
              <p:cNvSpPr>
                <a:spLocks/>
              </p:cNvSpPr>
              <p:nvPr/>
            </p:nvSpPr>
            <p:spPr bwMode="auto">
              <a:xfrm>
                <a:off x="2958" y="211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1" name="Freeform 933"/>
              <p:cNvSpPr>
                <a:spLocks/>
              </p:cNvSpPr>
              <p:nvPr/>
            </p:nvSpPr>
            <p:spPr bwMode="auto">
              <a:xfrm>
                <a:off x="2957" y="2113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2" name="Freeform 934"/>
              <p:cNvSpPr>
                <a:spLocks/>
              </p:cNvSpPr>
              <p:nvPr/>
            </p:nvSpPr>
            <p:spPr bwMode="auto">
              <a:xfrm>
                <a:off x="2956" y="2112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3" name="Freeform 935"/>
              <p:cNvSpPr>
                <a:spLocks/>
              </p:cNvSpPr>
              <p:nvPr/>
            </p:nvSpPr>
            <p:spPr bwMode="auto">
              <a:xfrm>
                <a:off x="2955" y="2111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5 h 5"/>
                  <a:gd name="T4" fmla="*/ 4 w 4"/>
                  <a:gd name="T5" fmla="*/ 1 h 5"/>
                  <a:gd name="T6" fmla="*/ 3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0" y="5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4" name="Freeform 936"/>
              <p:cNvSpPr>
                <a:spLocks/>
              </p:cNvSpPr>
              <p:nvPr/>
            </p:nvSpPr>
            <p:spPr bwMode="auto">
              <a:xfrm>
                <a:off x="2954" y="2111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5" name="Freeform 937"/>
              <p:cNvSpPr>
                <a:spLocks/>
              </p:cNvSpPr>
              <p:nvPr/>
            </p:nvSpPr>
            <p:spPr bwMode="auto">
              <a:xfrm>
                <a:off x="2954" y="211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6" name="Freeform 938"/>
              <p:cNvSpPr>
                <a:spLocks/>
              </p:cNvSpPr>
              <p:nvPr/>
            </p:nvSpPr>
            <p:spPr bwMode="auto">
              <a:xfrm>
                <a:off x="2953" y="2109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7" name="Freeform 939"/>
              <p:cNvSpPr>
                <a:spLocks/>
              </p:cNvSpPr>
              <p:nvPr/>
            </p:nvSpPr>
            <p:spPr bwMode="auto">
              <a:xfrm>
                <a:off x="2952" y="2108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8" name="Freeform 940"/>
              <p:cNvSpPr>
                <a:spLocks/>
              </p:cNvSpPr>
              <p:nvPr/>
            </p:nvSpPr>
            <p:spPr bwMode="auto">
              <a:xfrm>
                <a:off x="2948" y="2107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7 h 7"/>
                  <a:gd name="T4" fmla="*/ 6 w 6"/>
                  <a:gd name="T5" fmla="*/ 1 h 7"/>
                  <a:gd name="T6" fmla="*/ 5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0" y="7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29" name="Freeform 941"/>
              <p:cNvSpPr>
                <a:spLocks/>
              </p:cNvSpPr>
              <p:nvPr/>
            </p:nvSpPr>
            <p:spPr bwMode="auto">
              <a:xfrm>
                <a:off x="2950" y="210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0" name="Freeform 942"/>
              <p:cNvSpPr>
                <a:spLocks/>
              </p:cNvSpPr>
              <p:nvPr/>
            </p:nvSpPr>
            <p:spPr bwMode="auto">
              <a:xfrm>
                <a:off x="2949" y="210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1" name="Freeform 943"/>
              <p:cNvSpPr>
                <a:spLocks/>
              </p:cNvSpPr>
              <p:nvPr/>
            </p:nvSpPr>
            <p:spPr bwMode="auto">
              <a:xfrm>
                <a:off x="2948" y="2105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2" name="Freeform 944"/>
              <p:cNvSpPr>
                <a:spLocks/>
              </p:cNvSpPr>
              <p:nvPr/>
            </p:nvSpPr>
            <p:spPr bwMode="auto">
              <a:xfrm>
                <a:off x="2947" y="2104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3" name="Freeform 945"/>
              <p:cNvSpPr>
                <a:spLocks/>
              </p:cNvSpPr>
              <p:nvPr/>
            </p:nvSpPr>
            <p:spPr bwMode="auto">
              <a:xfrm>
                <a:off x="2945" y="2103"/>
                <a:ext cx="4" cy="5"/>
              </a:xfrm>
              <a:custGeom>
                <a:avLst/>
                <a:gdLst>
                  <a:gd name="T0" fmla="*/ 0 w 4"/>
                  <a:gd name="T1" fmla="*/ 4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4" name="Freeform 946"/>
              <p:cNvSpPr>
                <a:spLocks/>
              </p:cNvSpPr>
              <p:nvPr/>
            </p:nvSpPr>
            <p:spPr bwMode="auto">
              <a:xfrm>
                <a:off x="2945" y="210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5" name="Freeform 947"/>
              <p:cNvSpPr>
                <a:spLocks/>
              </p:cNvSpPr>
              <p:nvPr/>
            </p:nvSpPr>
            <p:spPr bwMode="auto">
              <a:xfrm>
                <a:off x="2944" y="210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6" name="Freeform 948"/>
              <p:cNvSpPr>
                <a:spLocks/>
              </p:cNvSpPr>
              <p:nvPr/>
            </p:nvSpPr>
            <p:spPr bwMode="auto">
              <a:xfrm>
                <a:off x="2943" y="210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7" name="Freeform 949"/>
              <p:cNvSpPr>
                <a:spLocks/>
              </p:cNvSpPr>
              <p:nvPr/>
            </p:nvSpPr>
            <p:spPr bwMode="auto">
              <a:xfrm>
                <a:off x="2942" y="2100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8" name="Freeform 950"/>
              <p:cNvSpPr>
                <a:spLocks/>
              </p:cNvSpPr>
              <p:nvPr/>
            </p:nvSpPr>
            <p:spPr bwMode="auto">
              <a:xfrm>
                <a:off x="2938" y="2099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39" name="Freeform 951"/>
              <p:cNvSpPr>
                <a:spLocks/>
              </p:cNvSpPr>
              <p:nvPr/>
            </p:nvSpPr>
            <p:spPr bwMode="auto">
              <a:xfrm>
                <a:off x="2940" y="209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0" name="Freeform 952"/>
              <p:cNvSpPr>
                <a:spLocks/>
              </p:cNvSpPr>
              <p:nvPr/>
            </p:nvSpPr>
            <p:spPr bwMode="auto">
              <a:xfrm>
                <a:off x="2939" y="209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1" name="Freeform 953"/>
              <p:cNvSpPr>
                <a:spLocks/>
              </p:cNvSpPr>
              <p:nvPr/>
            </p:nvSpPr>
            <p:spPr bwMode="auto">
              <a:xfrm>
                <a:off x="2938" y="2097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2" name="Freeform 954"/>
              <p:cNvSpPr>
                <a:spLocks/>
              </p:cNvSpPr>
              <p:nvPr/>
            </p:nvSpPr>
            <p:spPr bwMode="auto">
              <a:xfrm>
                <a:off x="2937" y="2096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3" name="Freeform 955"/>
              <p:cNvSpPr>
                <a:spLocks/>
              </p:cNvSpPr>
              <p:nvPr/>
            </p:nvSpPr>
            <p:spPr bwMode="auto">
              <a:xfrm>
                <a:off x="2936" y="2095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5 h 5"/>
                  <a:gd name="T4" fmla="*/ 4 w 4"/>
                  <a:gd name="T5" fmla="*/ 1 h 5"/>
                  <a:gd name="T6" fmla="*/ 3 w 4"/>
                  <a:gd name="T7" fmla="*/ 0 h 5"/>
                  <a:gd name="T8" fmla="*/ 0 w 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5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4" name="Freeform 956"/>
              <p:cNvSpPr>
                <a:spLocks/>
              </p:cNvSpPr>
              <p:nvPr/>
            </p:nvSpPr>
            <p:spPr bwMode="auto">
              <a:xfrm>
                <a:off x="2935" y="2095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4 w 4"/>
                  <a:gd name="T5" fmla="*/ 0 h 3"/>
                  <a:gd name="T6" fmla="*/ 3 w 4"/>
                  <a:gd name="T7" fmla="*/ 0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5" name="Freeform 957"/>
              <p:cNvSpPr>
                <a:spLocks/>
              </p:cNvSpPr>
              <p:nvPr/>
            </p:nvSpPr>
            <p:spPr bwMode="auto">
              <a:xfrm>
                <a:off x="2935" y="209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6" name="Freeform 958"/>
              <p:cNvSpPr>
                <a:spLocks/>
              </p:cNvSpPr>
              <p:nvPr/>
            </p:nvSpPr>
            <p:spPr bwMode="auto">
              <a:xfrm>
                <a:off x="2934" y="2093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7" name="Freeform 959"/>
              <p:cNvSpPr>
                <a:spLocks/>
              </p:cNvSpPr>
              <p:nvPr/>
            </p:nvSpPr>
            <p:spPr bwMode="auto">
              <a:xfrm>
                <a:off x="2933" y="2092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8" name="Freeform 960"/>
              <p:cNvSpPr>
                <a:spLocks/>
              </p:cNvSpPr>
              <p:nvPr/>
            </p:nvSpPr>
            <p:spPr bwMode="auto">
              <a:xfrm>
                <a:off x="2929" y="209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5 w 6"/>
                  <a:gd name="T7" fmla="*/ 0 h 6"/>
                  <a:gd name="T8" fmla="*/ 0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0" y="6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49" name="Freeform 961"/>
              <p:cNvSpPr>
                <a:spLocks/>
              </p:cNvSpPr>
              <p:nvPr/>
            </p:nvSpPr>
            <p:spPr bwMode="auto">
              <a:xfrm>
                <a:off x="2931" y="209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0" name="Freeform 962"/>
              <p:cNvSpPr>
                <a:spLocks/>
              </p:cNvSpPr>
              <p:nvPr/>
            </p:nvSpPr>
            <p:spPr bwMode="auto">
              <a:xfrm>
                <a:off x="2930" y="209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1" name="Freeform 963"/>
              <p:cNvSpPr>
                <a:spLocks/>
              </p:cNvSpPr>
              <p:nvPr/>
            </p:nvSpPr>
            <p:spPr bwMode="auto">
              <a:xfrm>
                <a:off x="2929" y="2089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2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2" name="Freeform 964"/>
              <p:cNvSpPr>
                <a:spLocks/>
              </p:cNvSpPr>
              <p:nvPr/>
            </p:nvSpPr>
            <p:spPr bwMode="auto">
              <a:xfrm>
                <a:off x="2928" y="2088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3" name="Freeform 965"/>
              <p:cNvSpPr>
                <a:spLocks/>
              </p:cNvSpPr>
              <p:nvPr/>
            </p:nvSpPr>
            <p:spPr bwMode="auto">
              <a:xfrm>
                <a:off x="2926" y="2087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1 w 4"/>
                  <a:gd name="T3" fmla="*/ 5 h 5"/>
                  <a:gd name="T4" fmla="*/ 4 w 4"/>
                  <a:gd name="T5" fmla="*/ 1 h 5"/>
                  <a:gd name="T6" fmla="*/ 4 w 4"/>
                  <a:gd name="T7" fmla="*/ 0 h 5"/>
                  <a:gd name="T8" fmla="*/ 0 w 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1" y="5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4" name="Freeform 966"/>
              <p:cNvSpPr>
                <a:spLocks/>
              </p:cNvSpPr>
              <p:nvPr/>
            </p:nvSpPr>
            <p:spPr bwMode="auto">
              <a:xfrm>
                <a:off x="2926" y="20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5" name="Freeform 967"/>
              <p:cNvSpPr>
                <a:spLocks/>
              </p:cNvSpPr>
              <p:nvPr/>
            </p:nvSpPr>
            <p:spPr bwMode="auto">
              <a:xfrm>
                <a:off x="2925" y="20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6" name="Freeform 968"/>
              <p:cNvSpPr>
                <a:spLocks/>
              </p:cNvSpPr>
              <p:nvPr/>
            </p:nvSpPr>
            <p:spPr bwMode="auto">
              <a:xfrm>
                <a:off x="2924" y="2085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7" name="Freeform 969"/>
              <p:cNvSpPr>
                <a:spLocks/>
              </p:cNvSpPr>
              <p:nvPr/>
            </p:nvSpPr>
            <p:spPr bwMode="auto">
              <a:xfrm>
                <a:off x="2923" y="2084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4 h 4"/>
                  <a:gd name="T4" fmla="*/ 3 w 3"/>
                  <a:gd name="T5" fmla="*/ 1 h 4"/>
                  <a:gd name="T6" fmla="*/ 3 w 3"/>
                  <a:gd name="T7" fmla="*/ 0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8" name="Freeform 970"/>
              <p:cNvSpPr>
                <a:spLocks/>
              </p:cNvSpPr>
              <p:nvPr/>
            </p:nvSpPr>
            <p:spPr bwMode="auto">
              <a:xfrm>
                <a:off x="2919" y="2083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6 w 6"/>
                  <a:gd name="T5" fmla="*/ 1 h 7"/>
                  <a:gd name="T6" fmla="*/ 6 w 6"/>
                  <a:gd name="T7" fmla="*/ 0 h 7"/>
                  <a:gd name="T8" fmla="*/ 0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1" y="7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59" name="Freeform 971"/>
              <p:cNvSpPr>
                <a:spLocks/>
              </p:cNvSpPr>
              <p:nvPr/>
            </p:nvSpPr>
            <p:spPr bwMode="auto">
              <a:xfrm>
                <a:off x="3011" y="213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0" name="Freeform 972"/>
              <p:cNvSpPr>
                <a:spLocks/>
              </p:cNvSpPr>
              <p:nvPr/>
            </p:nvSpPr>
            <p:spPr bwMode="auto">
              <a:xfrm>
                <a:off x="3015" y="2134"/>
                <a:ext cx="14" cy="9"/>
              </a:xfrm>
              <a:custGeom>
                <a:avLst/>
                <a:gdLst>
                  <a:gd name="T0" fmla="*/ 1 w 14"/>
                  <a:gd name="T1" fmla="*/ 1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0 h 9"/>
                  <a:gd name="T8" fmla="*/ 1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1"/>
                    </a:moveTo>
                    <a:lnTo>
                      <a:pt x="0" y="4"/>
                    </a:lnTo>
                    <a:lnTo>
                      <a:pt x="13" y="9"/>
                    </a:lnTo>
                    <a:lnTo>
                      <a:pt x="14" y="0"/>
                    </a:lnTo>
                    <a:lnTo>
                      <a:pt x="1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1" name="Freeform 973"/>
              <p:cNvSpPr>
                <a:spLocks/>
              </p:cNvSpPr>
              <p:nvPr/>
            </p:nvSpPr>
            <p:spPr bwMode="auto">
              <a:xfrm>
                <a:off x="3015" y="2134"/>
                <a:ext cx="14" cy="9"/>
              </a:xfrm>
              <a:custGeom>
                <a:avLst/>
                <a:gdLst>
                  <a:gd name="T0" fmla="*/ 1 w 14"/>
                  <a:gd name="T1" fmla="*/ 1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0 h 9"/>
                  <a:gd name="T8" fmla="*/ 1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1"/>
                    </a:moveTo>
                    <a:lnTo>
                      <a:pt x="0" y="4"/>
                    </a:lnTo>
                    <a:lnTo>
                      <a:pt x="13" y="9"/>
                    </a:lnTo>
                    <a:lnTo>
                      <a:pt x="14" y="0"/>
                    </a:lnTo>
                    <a:lnTo>
                      <a:pt x="1" y="1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2" name="Freeform 974"/>
              <p:cNvSpPr>
                <a:spLocks/>
              </p:cNvSpPr>
              <p:nvPr/>
            </p:nvSpPr>
            <p:spPr bwMode="auto">
              <a:xfrm>
                <a:off x="3016" y="2135"/>
                <a:ext cx="13" cy="2"/>
              </a:xfrm>
              <a:custGeom>
                <a:avLst/>
                <a:gdLst>
                  <a:gd name="T0" fmla="*/ 0 w 13"/>
                  <a:gd name="T1" fmla="*/ 1 h 2"/>
                  <a:gd name="T2" fmla="*/ 0 w 13"/>
                  <a:gd name="T3" fmla="*/ 1 h 2"/>
                  <a:gd name="T4" fmla="*/ 13 w 13"/>
                  <a:gd name="T5" fmla="*/ 2 h 2"/>
                  <a:gd name="T6" fmla="*/ 13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lnTo>
                      <a:pt x="0" y="1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0" y="1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3" name="Freeform 975"/>
              <p:cNvSpPr>
                <a:spLocks/>
              </p:cNvSpPr>
              <p:nvPr/>
            </p:nvSpPr>
            <p:spPr bwMode="auto">
              <a:xfrm>
                <a:off x="3016" y="2135"/>
                <a:ext cx="13" cy="2"/>
              </a:xfrm>
              <a:custGeom>
                <a:avLst/>
                <a:gdLst>
                  <a:gd name="T0" fmla="*/ 0 w 13"/>
                  <a:gd name="T1" fmla="*/ 1 h 2"/>
                  <a:gd name="T2" fmla="*/ 0 w 13"/>
                  <a:gd name="T3" fmla="*/ 1 h 2"/>
                  <a:gd name="T4" fmla="*/ 13 w 13"/>
                  <a:gd name="T5" fmla="*/ 2 h 2"/>
                  <a:gd name="T6" fmla="*/ 13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lnTo>
                      <a:pt x="0" y="1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0" y="1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4" name="Freeform 976"/>
              <p:cNvSpPr>
                <a:spLocks/>
              </p:cNvSpPr>
              <p:nvPr/>
            </p:nvSpPr>
            <p:spPr bwMode="auto">
              <a:xfrm>
                <a:off x="3015" y="2136"/>
                <a:ext cx="14" cy="4"/>
              </a:xfrm>
              <a:custGeom>
                <a:avLst/>
                <a:gdLst>
                  <a:gd name="T0" fmla="*/ 1 w 14"/>
                  <a:gd name="T1" fmla="*/ 0 h 4"/>
                  <a:gd name="T2" fmla="*/ 0 w 14"/>
                  <a:gd name="T3" fmla="*/ 1 h 4"/>
                  <a:gd name="T4" fmla="*/ 14 w 14"/>
                  <a:gd name="T5" fmla="*/ 4 h 4"/>
                  <a:gd name="T6" fmla="*/ 14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lnTo>
                      <a:pt x="0" y="1"/>
                    </a:lnTo>
                    <a:lnTo>
                      <a:pt x="14" y="4"/>
                    </a:lnTo>
                    <a:lnTo>
                      <a:pt x="14" y="1"/>
                    </a:lnTo>
                    <a:lnTo>
                      <a:pt x="1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5" name="Freeform 977"/>
              <p:cNvSpPr>
                <a:spLocks/>
              </p:cNvSpPr>
              <p:nvPr/>
            </p:nvSpPr>
            <p:spPr bwMode="auto">
              <a:xfrm>
                <a:off x="3015" y="2136"/>
                <a:ext cx="14" cy="4"/>
              </a:xfrm>
              <a:custGeom>
                <a:avLst/>
                <a:gdLst>
                  <a:gd name="T0" fmla="*/ 1 w 14"/>
                  <a:gd name="T1" fmla="*/ 0 h 4"/>
                  <a:gd name="T2" fmla="*/ 0 w 14"/>
                  <a:gd name="T3" fmla="*/ 1 h 4"/>
                  <a:gd name="T4" fmla="*/ 14 w 14"/>
                  <a:gd name="T5" fmla="*/ 4 h 4"/>
                  <a:gd name="T6" fmla="*/ 14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lnTo>
                      <a:pt x="0" y="1"/>
                    </a:lnTo>
                    <a:lnTo>
                      <a:pt x="14" y="4"/>
                    </a:lnTo>
                    <a:lnTo>
                      <a:pt x="14" y="1"/>
                    </a:lnTo>
                    <a:lnTo>
                      <a:pt x="1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6" name="Freeform 978"/>
              <p:cNvSpPr>
                <a:spLocks/>
              </p:cNvSpPr>
              <p:nvPr/>
            </p:nvSpPr>
            <p:spPr bwMode="auto">
              <a:xfrm>
                <a:off x="3015" y="2136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1 h 3"/>
                  <a:gd name="T4" fmla="*/ 14 w 14"/>
                  <a:gd name="T5" fmla="*/ 3 h 3"/>
                  <a:gd name="T6" fmla="*/ 14 w 14"/>
                  <a:gd name="T7" fmla="*/ 2 h 3"/>
                  <a:gd name="T8" fmla="*/ 0 w 1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1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7" name="Freeform 979"/>
              <p:cNvSpPr>
                <a:spLocks/>
              </p:cNvSpPr>
              <p:nvPr/>
            </p:nvSpPr>
            <p:spPr bwMode="auto">
              <a:xfrm>
                <a:off x="3015" y="2136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1 h 3"/>
                  <a:gd name="T4" fmla="*/ 14 w 14"/>
                  <a:gd name="T5" fmla="*/ 3 h 3"/>
                  <a:gd name="T6" fmla="*/ 14 w 14"/>
                  <a:gd name="T7" fmla="*/ 2 h 3"/>
                  <a:gd name="T8" fmla="*/ 0 w 1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1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8" name="Freeform 980"/>
              <p:cNvSpPr>
                <a:spLocks/>
              </p:cNvSpPr>
              <p:nvPr/>
            </p:nvSpPr>
            <p:spPr bwMode="auto">
              <a:xfrm>
                <a:off x="3015" y="2137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14 w 14"/>
                  <a:gd name="T5" fmla="*/ 2 h 2"/>
                  <a:gd name="T6" fmla="*/ 14 w 14"/>
                  <a:gd name="T7" fmla="*/ 2 h 2"/>
                  <a:gd name="T8" fmla="*/ 0 w 1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69" name="Freeform 981"/>
              <p:cNvSpPr>
                <a:spLocks/>
              </p:cNvSpPr>
              <p:nvPr/>
            </p:nvSpPr>
            <p:spPr bwMode="auto">
              <a:xfrm>
                <a:off x="3015" y="2137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0 w 14"/>
                  <a:gd name="T3" fmla="*/ 0 h 2"/>
                  <a:gd name="T4" fmla="*/ 14 w 14"/>
                  <a:gd name="T5" fmla="*/ 2 h 2"/>
                  <a:gd name="T6" fmla="*/ 14 w 14"/>
                  <a:gd name="T7" fmla="*/ 2 h 2"/>
                  <a:gd name="T8" fmla="*/ 0 w 1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0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0" name="Freeform 982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14 w 14"/>
                  <a:gd name="T5" fmla="*/ 3 h 3"/>
                  <a:gd name="T6" fmla="*/ 14 w 14"/>
                  <a:gd name="T7" fmla="*/ 3 h 3"/>
                  <a:gd name="T8" fmla="*/ 0 w 1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1" name="Freeform 983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14 w 14"/>
                  <a:gd name="T5" fmla="*/ 3 h 3"/>
                  <a:gd name="T6" fmla="*/ 14 w 14"/>
                  <a:gd name="T7" fmla="*/ 3 h 3"/>
                  <a:gd name="T8" fmla="*/ 0 w 1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2" name="Freeform 984"/>
              <p:cNvSpPr>
                <a:spLocks/>
              </p:cNvSpPr>
              <p:nvPr/>
            </p:nvSpPr>
            <p:spPr bwMode="auto">
              <a:xfrm>
                <a:off x="3029" y="2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3" name="Freeform 985"/>
              <p:cNvSpPr>
                <a:spLocks/>
              </p:cNvSpPr>
              <p:nvPr/>
            </p:nvSpPr>
            <p:spPr bwMode="auto">
              <a:xfrm>
                <a:off x="3029" y="2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4" name="Freeform 986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14 w 14"/>
                  <a:gd name="T5" fmla="*/ 4 h 4"/>
                  <a:gd name="T6" fmla="*/ 14 w 14"/>
                  <a:gd name="T7" fmla="*/ 4 h 4"/>
                  <a:gd name="T8" fmla="*/ 0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5" name="Freeform 987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14 w 14"/>
                  <a:gd name="T5" fmla="*/ 4 h 4"/>
                  <a:gd name="T6" fmla="*/ 14 w 14"/>
                  <a:gd name="T7" fmla="*/ 4 h 4"/>
                  <a:gd name="T8" fmla="*/ 0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6" name="Freeform 988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14 w 14"/>
                  <a:gd name="T9" fmla="*/ 3 h 3"/>
                  <a:gd name="T10" fmla="*/ 14 w 14"/>
                  <a:gd name="T11" fmla="*/ 3 h 3"/>
                  <a:gd name="T12" fmla="*/ 14 w 14"/>
                  <a:gd name="T13" fmla="*/ 3 h 3"/>
                  <a:gd name="T14" fmla="*/ 14 w 14"/>
                  <a:gd name="T15" fmla="*/ 3 h 3"/>
                  <a:gd name="T16" fmla="*/ 14 w 14"/>
                  <a:gd name="T17" fmla="*/ 3 h 3"/>
                  <a:gd name="T18" fmla="*/ 14 w 14"/>
                  <a:gd name="T19" fmla="*/ 3 h 3"/>
                  <a:gd name="T20" fmla="*/ 14 w 14"/>
                  <a:gd name="T21" fmla="*/ 3 h 3"/>
                  <a:gd name="T22" fmla="*/ 14 w 14"/>
                  <a:gd name="T23" fmla="*/ 3 h 3"/>
                  <a:gd name="T24" fmla="*/ 14 w 14"/>
                  <a:gd name="T25" fmla="*/ 3 h 3"/>
                  <a:gd name="T26" fmla="*/ 14 w 14"/>
                  <a:gd name="T27" fmla="*/ 3 h 3"/>
                  <a:gd name="T28" fmla="*/ 0 w 14"/>
                  <a:gd name="T29" fmla="*/ 0 h 3"/>
                  <a:gd name="T30" fmla="*/ 0 w 14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7" name="Freeform 989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14 w 14"/>
                  <a:gd name="T9" fmla="*/ 3 h 3"/>
                  <a:gd name="T10" fmla="*/ 14 w 14"/>
                  <a:gd name="T11" fmla="*/ 3 h 3"/>
                  <a:gd name="T12" fmla="*/ 14 w 14"/>
                  <a:gd name="T13" fmla="*/ 3 h 3"/>
                  <a:gd name="T14" fmla="*/ 14 w 14"/>
                  <a:gd name="T15" fmla="*/ 3 h 3"/>
                  <a:gd name="T16" fmla="*/ 14 w 14"/>
                  <a:gd name="T17" fmla="*/ 3 h 3"/>
                  <a:gd name="T18" fmla="*/ 14 w 14"/>
                  <a:gd name="T19" fmla="*/ 3 h 3"/>
                  <a:gd name="T20" fmla="*/ 14 w 14"/>
                  <a:gd name="T21" fmla="*/ 3 h 3"/>
                  <a:gd name="T22" fmla="*/ 14 w 14"/>
                  <a:gd name="T23" fmla="*/ 3 h 3"/>
                  <a:gd name="T24" fmla="*/ 14 w 14"/>
                  <a:gd name="T25" fmla="*/ 3 h 3"/>
                  <a:gd name="T26" fmla="*/ 14 w 14"/>
                  <a:gd name="T27" fmla="*/ 3 h 3"/>
                  <a:gd name="T28" fmla="*/ 0 w 14"/>
                  <a:gd name="T29" fmla="*/ 0 h 3"/>
                  <a:gd name="T30" fmla="*/ 0 w 14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8" name="Freeform 990"/>
              <p:cNvSpPr>
                <a:spLocks/>
              </p:cNvSpPr>
              <p:nvPr/>
            </p:nvSpPr>
            <p:spPr bwMode="auto">
              <a:xfrm>
                <a:off x="3029" y="2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79" name="Freeform 991"/>
              <p:cNvSpPr>
                <a:spLocks/>
              </p:cNvSpPr>
              <p:nvPr/>
            </p:nvSpPr>
            <p:spPr bwMode="auto">
              <a:xfrm>
                <a:off x="3029" y="2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0" name="Freeform 992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14 w 14"/>
                  <a:gd name="T5" fmla="*/ 4 h 4"/>
                  <a:gd name="T6" fmla="*/ 14 w 14"/>
                  <a:gd name="T7" fmla="*/ 4 h 4"/>
                  <a:gd name="T8" fmla="*/ 0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1" name="Freeform 993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14 w 14"/>
                  <a:gd name="T5" fmla="*/ 4 h 4"/>
                  <a:gd name="T6" fmla="*/ 14 w 14"/>
                  <a:gd name="T7" fmla="*/ 4 h 4"/>
                  <a:gd name="T8" fmla="*/ 0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2" name="Freeform 994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14 w 14"/>
                  <a:gd name="T5" fmla="*/ 3 h 3"/>
                  <a:gd name="T6" fmla="*/ 14 w 14"/>
                  <a:gd name="T7" fmla="*/ 3 h 3"/>
                  <a:gd name="T8" fmla="*/ 0 w 1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3" name="Freeform 995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14 w 14"/>
                  <a:gd name="T5" fmla="*/ 3 h 3"/>
                  <a:gd name="T6" fmla="*/ 14 w 14"/>
                  <a:gd name="T7" fmla="*/ 3 h 3"/>
                  <a:gd name="T8" fmla="*/ 0 w 1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4" name="Rectangle 996"/>
              <p:cNvSpPr>
                <a:spLocks noChangeArrowheads="1"/>
              </p:cNvSpPr>
              <p:nvPr/>
            </p:nvSpPr>
            <p:spPr bwMode="auto">
              <a:xfrm>
                <a:off x="3029" y="2142"/>
                <a:ext cx="1" cy="1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5" name="Rectangle 997"/>
              <p:cNvSpPr>
                <a:spLocks noChangeArrowheads="1"/>
              </p:cNvSpPr>
              <p:nvPr/>
            </p:nvSpPr>
            <p:spPr bwMode="auto">
              <a:xfrm>
                <a:off x="3029" y="2142"/>
                <a:ext cx="1" cy="1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6" name="Freeform 998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0 w 14"/>
                  <a:gd name="T5" fmla="*/ 0 h 4"/>
                  <a:gd name="T6" fmla="*/ 14 w 14"/>
                  <a:gd name="T7" fmla="*/ 4 h 4"/>
                  <a:gd name="T8" fmla="*/ 14 w 14"/>
                  <a:gd name="T9" fmla="*/ 4 h 4"/>
                  <a:gd name="T10" fmla="*/ 0 w 1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7" name="Freeform 999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0 w 14"/>
                  <a:gd name="T5" fmla="*/ 0 h 4"/>
                  <a:gd name="T6" fmla="*/ 14 w 14"/>
                  <a:gd name="T7" fmla="*/ 4 h 4"/>
                  <a:gd name="T8" fmla="*/ 14 w 14"/>
                  <a:gd name="T9" fmla="*/ 4 h 4"/>
                  <a:gd name="T10" fmla="*/ 0 w 1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8" name="Freeform 1000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14 w 14"/>
                  <a:gd name="T9" fmla="*/ 3 h 3"/>
                  <a:gd name="T10" fmla="*/ 14 w 14"/>
                  <a:gd name="T11" fmla="*/ 3 h 3"/>
                  <a:gd name="T12" fmla="*/ 14 w 14"/>
                  <a:gd name="T13" fmla="*/ 3 h 3"/>
                  <a:gd name="T14" fmla="*/ 0 w 14"/>
                  <a:gd name="T15" fmla="*/ 0 h 3"/>
                  <a:gd name="T16" fmla="*/ 0 w 14"/>
                  <a:gd name="T17" fmla="*/ 0 h 3"/>
                  <a:gd name="T18" fmla="*/ 0 w 1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89" name="Freeform 1001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14 w 14"/>
                  <a:gd name="T9" fmla="*/ 3 h 3"/>
                  <a:gd name="T10" fmla="*/ 14 w 14"/>
                  <a:gd name="T11" fmla="*/ 3 h 3"/>
                  <a:gd name="T12" fmla="*/ 14 w 14"/>
                  <a:gd name="T13" fmla="*/ 3 h 3"/>
                  <a:gd name="T14" fmla="*/ 0 w 14"/>
                  <a:gd name="T15" fmla="*/ 0 h 3"/>
                  <a:gd name="T16" fmla="*/ 0 w 14"/>
                  <a:gd name="T17" fmla="*/ 0 h 3"/>
                  <a:gd name="T18" fmla="*/ 0 w 1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0" name="Freeform 1002"/>
              <p:cNvSpPr>
                <a:spLocks noEditPoints="1"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14 w 14"/>
                  <a:gd name="T3" fmla="*/ 4 h 4"/>
                  <a:gd name="T4" fmla="*/ 14 w 14"/>
                  <a:gd name="T5" fmla="*/ 4 h 4"/>
                  <a:gd name="T6" fmla="*/ 14 w 14"/>
                  <a:gd name="T7" fmla="*/ 4 h 4"/>
                  <a:gd name="T8" fmla="*/ 14 w 14"/>
                  <a:gd name="T9" fmla="*/ 4 h 4"/>
                  <a:gd name="T10" fmla="*/ 14 w 14"/>
                  <a:gd name="T11" fmla="*/ 4 h 4"/>
                  <a:gd name="T12" fmla="*/ 14 w 14"/>
                  <a:gd name="T13" fmla="*/ 4 h 4"/>
                  <a:gd name="T14" fmla="*/ 14 w 14"/>
                  <a:gd name="T15" fmla="*/ 4 h 4"/>
                  <a:gd name="T16" fmla="*/ 0 w 14"/>
                  <a:gd name="T17" fmla="*/ 0 h 4"/>
                  <a:gd name="T18" fmla="*/ 0 w 14"/>
                  <a:gd name="T19" fmla="*/ 0 h 4"/>
                  <a:gd name="T20" fmla="*/ 0 w 1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1" name="Freeform 1003"/>
              <p:cNvSpPr>
                <a:spLocks noEditPoints="1"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14 w 14"/>
                  <a:gd name="T3" fmla="*/ 4 h 4"/>
                  <a:gd name="T4" fmla="*/ 14 w 14"/>
                  <a:gd name="T5" fmla="*/ 4 h 4"/>
                  <a:gd name="T6" fmla="*/ 14 w 14"/>
                  <a:gd name="T7" fmla="*/ 4 h 4"/>
                  <a:gd name="T8" fmla="*/ 14 w 14"/>
                  <a:gd name="T9" fmla="*/ 4 h 4"/>
                  <a:gd name="T10" fmla="*/ 14 w 14"/>
                  <a:gd name="T11" fmla="*/ 4 h 4"/>
                  <a:gd name="T12" fmla="*/ 14 w 14"/>
                  <a:gd name="T13" fmla="*/ 4 h 4"/>
                  <a:gd name="T14" fmla="*/ 14 w 14"/>
                  <a:gd name="T15" fmla="*/ 4 h 4"/>
                  <a:gd name="T16" fmla="*/ 0 w 14"/>
                  <a:gd name="T17" fmla="*/ 0 h 4"/>
                  <a:gd name="T18" fmla="*/ 0 w 14"/>
                  <a:gd name="T19" fmla="*/ 0 h 4"/>
                  <a:gd name="T20" fmla="*/ 0 w 1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2" name="Freeform 1004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0 w 14"/>
                  <a:gd name="T5" fmla="*/ 0 h 4"/>
                  <a:gd name="T6" fmla="*/ 0 w 14"/>
                  <a:gd name="T7" fmla="*/ 0 h 4"/>
                  <a:gd name="T8" fmla="*/ 14 w 14"/>
                  <a:gd name="T9" fmla="*/ 4 h 4"/>
                  <a:gd name="T10" fmla="*/ 14 w 14"/>
                  <a:gd name="T11" fmla="*/ 4 h 4"/>
                  <a:gd name="T12" fmla="*/ 0 w 14"/>
                  <a:gd name="T13" fmla="*/ 0 h 4"/>
                  <a:gd name="T14" fmla="*/ 0 w 14"/>
                  <a:gd name="T15" fmla="*/ 0 h 4"/>
                  <a:gd name="T16" fmla="*/ 0 w 14"/>
                  <a:gd name="T17" fmla="*/ 0 h 4"/>
                  <a:gd name="T18" fmla="*/ 0 w 14"/>
                  <a:gd name="T19" fmla="*/ 0 h 4"/>
                  <a:gd name="T20" fmla="*/ 0 w 1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3" name="Freeform 1005"/>
              <p:cNvSpPr>
                <a:spLocks/>
              </p:cNvSpPr>
              <p:nvPr/>
            </p:nvSpPr>
            <p:spPr bwMode="auto">
              <a:xfrm>
                <a:off x="3015" y="2138"/>
                <a:ext cx="14" cy="4"/>
              </a:xfrm>
              <a:custGeom>
                <a:avLst/>
                <a:gdLst>
                  <a:gd name="T0" fmla="*/ 0 w 14"/>
                  <a:gd name="T1" fmla="*/ 0 h 4"/>
                  <a:gd name="T2" fmla="*/ 0 w 14"/>
                  <a:gd name="T3" fmla="*/ 0 h 4"/>
                  <a:gd name="T4" fmla="*/ 0 w 14"/>
                  <a:gd name="T5" fmla="*/ 0 h 4"/>
                  <a:gd name="T6" fmla="*/ 0 w 14"/>
                  <a:gd name="T7" fmla="*/ 0 h 4"/>
                  <a:gd name="T8" fmla="*/ 14 w 14"/>
                  <a:gd name="T9" fmla="*/ 4 h 4"/>
                  <a:gd name="T10" fmla="*/ 14 w 14"/>
                  <a:gd name="T11" fmla="*/ 4 h 4"/>
                  <a:gd name="T12" fmla="*/ 0 w 14"/>
                  <a:gd name="T13" fmla="*/ 0 h 4"/>
                  <a:gd name="T14" fmla="*/ 0 w 14"/>
                  <a:gd name="T15" fmla="*/ 0 h 4"/>
                  <a:gd name="T16" fmla="*/ 0 w 14"/>
                  <a:gd name="T17" fmla="*/ 0 h 4"/>
                  <a:gd name="T18" fmla="*/ 0 w 14"/>
                  <a:gd name="T19" fmla="*/ 0 h 4"/>
                  <a:gd name="T20" fmla="*/ 0 w 1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4" name="Freeform 1006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0 w 14"/>
                  <a:gd name="T9" fmla="*/ 0 h 3"/>
                  <a:gd name="T10" fmla="*/ 14 w 14"/>
                  <a:gd name="T11" fmla="*/ 3 h 3"/>
                  <a:gd name="T12" fmla="*/ 14 w 14"/>
                  <a:gd name="T13" fmla="*/ 3 h 3"/>
                  <a:gd name="T14" fmla="*/ 14 w 14"/>
                  <a:gd name="T15" fmla="*/ 3 h 3"/>
                  <a:gd name="T16" fmla="*/ 14 w 14"/>
                  <a:gd name="T17" fmla="*/ 3 h 3"/>
                  <a:gd name="T18" fmla="*/ 14 w 14"/>
                  <a:gd name="T19" fmla="*/ 3 h 3"/>
                  <a:gd name="T20" fmla="*/ 14 w 14"/>
                  <a:gd name="T21" fmla="*/ 3 h 3"/>
                  <a:gd name="T22" fmla="*/ 14 w 14"/>
                  <a:gd name="T23" fmla="*/ 3 h 3"/>
                  <a:gd name="T24" fmla="*/ 0 w 1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5" name="Freeform 1007"/>
              <p:cNvSpPr>
                <a:spLocks/>
              </p:cNvSpPr>
              <p:nvPr/>
            </p:nvSpPr>
            <p:spPr bwMode="auto">
              <a:xfrm>
                <a:off x="3015" y="2137"/>
                <a:ext cx="14" cy="3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0 w 14"/>
                  <a:gd name="T9" fmla="*/ 0 h 3"/>
                  <a:gd name="T10" fmla="*/ 14 w 14"/>
                  <a:gd name="T11" fmla="*/ 3 h 3"/>
                  <a:gd name="T12" fmla="*/ 14 w 14"/>
                  <a:gd name="T13" fmla="*/ 3 h 3"/>
                  <a:gd name="T14" fmla="*/ 14 w 14"/>
                  <a:gd name="T15" fmla="*/ 3 h 3"/>
                  <a:gd name="T16" fmla="*/ 14 w 14"/>
                  <a:gd name="T17" fmla="*/ 3 h 3"/>
                  <a:gd name="T18" fmla="*/ 14 w 14"/>
                  <a:gd name="T19" fmla="*/ 3 h 3"/>
                  <a:gd name="T20" fmla="*/ 14 w 14"/>
                  <a:gd name="T21" fmla="*/ 3 h 3"/>
                  <a:gd name="T22" fmla="*/ 14 w 14"/>
                  <a:gd name="T23" fmla="*/ 3 h 3"/>
                  <a:gd name="T24" fmla="*/ 0 w 1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396" name="Freeform 1008"/>
              <p:cNvSpPr>
                <a:spLocks/>
              </p:cNvSpPr>
              <p:nvPr/>
            </p:nvSpPr>
            <p:spPr bwMode="auto">
              <a:xfrm>
                <a:off x="3029" y="2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0" name="Freeform 1010"/>
            <p:cNvSpPr>
              <a:spLocks/>
            </p:cNvSpPr>
            <p:nvPr/>
          </p:nvSpPr>
          <p:spPr bwMode="auto">
            <a:xfrm>
              <a:off x="3029" y="21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" name="Freeform 1011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" name="Freeform 1012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" name="Freeform 1013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" name="Freeform 1014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" name="Rectangle 1015"/>
            <p:cNvSpPr>
              <a:spLocks noChangeArrowheads="1"/>
            </p:cNvSpPr>
            <p:nvPr/>
          </p:nvSpPr>
          <p:spPr bwMode="auto">
            <a:xfrm>
              <a:off x="3029" y="2142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" name="Rectangle 1016"/>
            <p:cNvSpPr>
              <a:spLocks noChangeArrowheads="1"/>
            </p:cNvSpPr>
            <p:nvPr/>
          </p:nvSpPr>
          <p:spPr bwMode="auto">
            <a:xfrm>
              <a:off x="3029" y="2142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" name="Freeform 1017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  <a:gd name="T10" fmla="*/ 0 w 14"/>
                <a:gd name="T11" fmla="*/ 0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" name="Freeform 1018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  <a:gd name="T10" fmla="*/ 0 w 14"/>
                <a:gd name="T11" fmla="*/ 0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" name="Freeform 1019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0" name="Freeform 1020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1" name="Freeform 1021"/>
            <p:cNvSpPr>
              <a:spLocks/>
            </p:cNvSpPr>
            <p:nvPr/>
          </p:nvSpPr>
          <p:spPr bwMode="auto">
            <a:xfrm>
              <a:off x="3029" y="2141"/>
              <a:ext cx="0" cy="1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1 h 1"/>
                <a:gd name="T5" fmla="*/ 1 h 1"/>
                <a:gd name="T6" fmla="*/ 1 h 1"/>
                <a:gd name="T7" fmla="*/ 0 h 1"/>
                <a:gd name="T8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2" name="Freeform 1022"/>
            <p:cNvSpPr>
              <a:spLocks/>
            </p:cNvSpPr>
            <p:nvPr/>
          </p:nvSpPr>
          <p:spPr bwMode="auto">
            <a:xfrm>
              <a:off x="3029" y="2141"/>
              <a:ext cx="0" cy="1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1 h 1"/>
                <a:gd name="T5" fmla="*/ 1 h 1"/>
                <a:gd name="T6" fmla="*/ 1 h 1"/>
                <a:gd name="T7" fmla="*/ 0 h 1"/>
                <a:gd name="T8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3" name="Freeform 1023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4" name="Freeform 1024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5" name="Freeform 1025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0 w 14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6" name="Freeform 1026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0 w 14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7" name="Freeform 1027"/>
            <p:cNvSpPr>
              <a:spLocks/>
            </p:cNvSpPr>
            <p:nvPr/>
          </p:nvSpPr>
          <p:spPr bwMode="auto">
            <a:xfrm>
              <a:off x="3029" y="214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8" name="Freeform 1028"/>
            <p:cNvSpPr>
              <a:spLocks/>
            </p:cNvSpPr>
            <p:nvPr/>
          </p:nvSpPr>
          <p:spPr bwMode="auto">
            <a:xfrm>
              <a:off x="3029" y="214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9" name="Freeform 1029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0 w 14"/>
                <a:gd name="T5" fmla="*/ 0 h 4"/>
                <a:gd name="T6" fmla="*/ 14 w 14"/>
                <a:gd name="T7" fmla="*/ 4 h 4"/>
                <a:gd name="T8" fmla="*/ 14 w 14"/>
                <a:gd name="T9" fmla="*/ 3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0" name="Freeform 1030"/>
            <p:cNvSpPr>
              <a:spLocks/>
            </p:cNvSpPr>
            <p:nvPr/>
          </p:nvSpPr>
          <p:spPr bwMode="auto">
            <a:xfrm>
              <a:off x="3015" y="2138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0 w 14"/>
                <a:gd name="T5" fmla="*/ 0 h 4"/>
                <a:gd name="T6" fmla="*/ 14 w 14"/>
                <a:gd name="T7" fmla="*/ 4 h 4"/>
                <a:gd name="T8" fmla="*/ 14 w 14"/>
                <a:gd name="T9" fmla="*/ 3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1" name="Freeform 1031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2" name="Freeform 1032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3" name="Freeform 1033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4" name="Freeform 1034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5" name="Freeform 1035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6" name="Freeform 1036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7" name="Freeform 1037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8" name="Freeform 1038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39" name="Freeform 1039"/>
            <p:cNvSpPr>
              <a:spLocks/>
            </p:cNvSpPr>
            <p:nvPr/>
          </p:nvSpPr>
          <p:spPr bwMode="auto">
            <a:xfrm>
              <a:off x="3015" y="2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0" name="Freeform 1040"/>
            <p:cNvSpPr>
              <a:spLocks/>
            </p:cNvSpPr>
            <p:nvPr/>
          </p:nvSpPr>
          <p:spPr bwMode="auto">
            <a:xfrm>
              <a:off x="3015" y="2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1" name="Freeform 1041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2" name="Freeform 1042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3" name="Freeform 1043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4" name="Freeform 1044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5" name="Rectangle 1045"/>
            <p:cNvSpPr>
              <a:spLocks noChangeArrowheads="1"/>
            </p:cNvSpPr>
            <p:nvPr/>
          </p:nvSpPr>
          <p:spPr bwMode="auto">
            <a:xfrm>
              <a:off x="3029" y="2141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6" name="Rectangle 1046"/>
            <p:cNvSpPr>
              <a:spLocks noChangeArrowheads="1"/>
            </p:cNvSpPr>
            <p:nvPr/>
          </p:nvSpPr>
          <p:spPr bwMode="auto">
            <a:xfrm>
              <a:off x="3029" y="2141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7" name="Freeform 1047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8" name="Freeform 1048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49" name="Freeform 1049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0" name="Freeform 1050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1" name="Freeform 1051"/>
            <p:cNvSpPr>
              <a:spLocks/>
            </p:cNvSpPr>
            <p:nvPr/>
          </p:nvSpPr>
          <p:spPr bwMode="auto">
            <a:xfrm>
              <a:off x="3029" y="21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2" name="Freeform 1052"/>
            <p:cNvSpPr>
              <a:spLocks/>
            </p:cNvSpPr>
            <p:nvPr/>
          </p:nvSpPr>
          <p:spPr bwMode="auto">
            <a:xfrm>
              <a:off x="3029" y="21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3" name="Freeform 1053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4" name="Freeform 1054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5" name="Freeform 1055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6" name="Freeform 1056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7" name="Freeform 1057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8" name="Freeform 1058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59" name="Freeform 1059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0" name="Freeform 1060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1" name="Freeform 1061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2" name="Freeform 1062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3" name="Freeform 1063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4" name="Freeform 1064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5" name="Freeform 1065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6" name="Freeform 1066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7" name="Freeform 1067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  <a:gd name="T16" fmla="*/ 0 w 1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8" name="Freeform 1068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  <a:gd name="T16" fmla="*/ 0 w 1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69" name="Freeform 1069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0" name="Freeform 1070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1" name="Freeform 1071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2" name="Freeform 1072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3" name="Freeform 1073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4" name="Freeform 1074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5" name="Rectangle 1075"/>
            <p:cNvSpPr>
              <a:spLocks noChangeArrowheads="1"/>
            </p:cNvSpPr>
            <p:nvPr/>
          </p:nvSpPr>
          <p:spPr bwMode="auto">
            <a:xfrm>
              <a:off x="3029" y="2141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6" name="Rectangle 1076"/>
            <p:cNvSpPr>
              <a:spLocks noChangeArrowheads="1"/>
            </p:cNvSpPr>
            <p:nvPr/>
          </p:nvSpPr>
          <p:spPr bwMode="auto">
            <a:xfrm>
              <a:off x="3029" y="2141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7" name="Freeform 1077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8" name="Freeform 1078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79" name="Freeform 1079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14 w 14"/>
                <a:gd name="T25" fmla="*/ 3 h 3"/>
                <a:gd name="T26" fmla="*/ 14 w 14"/>
                <a:gd name="T27" fmla="*/ 3 h 3"/>
                <a:gd name="T28" fmla="*/ 14 w 14"/>
                <a:gd name="T29" fmla="*/ 3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0" name="Freeform 1080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14 w 14"/>
                <a:gd name="T25" fmla="*/ 3 h 3"/>
                <a:gd name="T26" fmla="*/ 14 w 14"/>
                <a:gd name="T27" fmla="*/ 3 h 3"/>
                <a:gd name="T28" fmla="*/ 14 w 14"/>
                <a:gd name="T29" fmla="*/ 3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1" name="Freeform 1081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  <a:gd name="T32" fmla="*/ 0 w 14"/>
                <a:gd name="T33" fmla="*/ 0 h 3"/>
                <a:gd name="T34" fmla="*/ 0 w 14"/>
                <a:gd name="T35" fmla="*/ 0 h 3"/>
                <a:gd name="T36" fmla="*/ 0 w 14"/>
                <a:gd name="T37" fmla="*/ 0 h 3"/>
                <a:gd name="T38" fmla="*/ 0 w 14"/>
                <a:gd name="T3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2" name="Freeform 1082"/>
            <p:cNvSpPr>
              <a:spLocks noEditPoints="1"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14 w 14"/>
                <a:gd name="T23" fmla="*/ 3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  <a:gd name="T32" fmla="*/ 0 w 14"/>
                <a:gd name="T33" fmla="*/ 0 h 3"/>
                <a:gd name="T34" fmla="*/ 0 w 14"/>
                <a:gd name="T35" fmla="*/ 0 h 3"/>
                <a:gd name="T36" fmla="*/ 0 w 14"/>
                <a:gd name="T37" fmla="*/ 0 h 3"/>
                <a:gd name="T38" fmla="*/ 0 w 14"/>
                <a:gd name="T3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3" name="Freeform 1083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4" name="Freeform 1084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5" name="Freeform 1085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6" name="Freeform 1086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7" name="Rectangle 1087"/>
            <p:cNvSpPr>
              <a:spLocks noChangeArrowheads="1"/>
            </p:cNvSpPr>
            <p:nvPr/>
          </p:nvSpPr>
          <p:spPr bwMode="auto">
            <a:xfrm>
              <a:off x="3015" y="2138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8" name="Rectangle 1088"/>
            <p:cNvSpPr>
              <a:spLocks noChangeArrowheads="1"/>
            </p:cNvSpPr>
            <p:nvPr/>
          </p:nvSpPr>
          <p:spPr bwMode="auto">
            <a:xfrm>
              <a:off x="3015" y="2138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89" name="Freeform 1089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0" name="Freeform 1090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1" name="Freeform 1091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2" name="Freeform 1092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3" name="Rectangle 1093"/>
            <p:cNvSpPr>
              <a:spLocks noChangeArrowheads="1"/>
            </p:cNvSpPr>
            <p:nvPr/>
          </p:nvSpPr>
          <p:spPr bwMode="auto">
            <a:xfrm>
              <a:off x="3029" y="2141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4" name="Rectangle 1094"/>
            <p:cNvSpPr>
              <a:spLocks noChangeArrowheads="1"/>
            </p:cNvSpPr>
            <p:nvPr/>
          </p:nvSpPr>
          <p:spPr bwMode="auto">
            <a:xfrm>
              <a:off x="3029" y="2141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5" name="Freeform 1095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6" name="Freeform 1096"/>
            <p:cNvSpPr>
              <a:spLocks/>
            </p:cNvSpPr>
            <p:nvPr/>
          </p:nvSpPr>
          <p:spPr bwMode="auto">
            <a:xfrm>
              <a:off x="3015" y="2138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7" name="Freeform 1097"/>
            <p:cNvSpPr>
              <a:spLocks/>
            </p:cNvSpPr>
            <p:nvPr/>
          </p:nvSpPr>
          <p:spPr bwMode="auto">
            <a:xfrm>
              <a:off x="3015" y="21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8" name="Freeform 1098"/>
            <p:cNvSpPr>
              <a:spLocks/>
            </p:cNvSpPr>
            <p:nvPr/>
          </p:nvSpPr>
          <p:spPr bwMode="auto">
            <a:xfrm>
              <a:off x="3015" y="21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99" name="Freeform 1099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  <a:gd name="T32" fmla="*/ 0 w 14"/>
                <a:gd name="T33" fmla="*/ 0 h 3"/>
                <a:gd name="T34" fmla="*/ 0 w 14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0" name="Freeform 1100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  <a:gd name="T32" fmla="*/ 0 w 14"/>
                <a:gd name="T33" fmla="*/ 0 h 3"/>
                <a:gd name="T34" fmla="*/ 0 w 14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1" name="Freeform 1101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0 w 14"/>
                <a:gd name="T15" fmla="*/ 0 h 4"/>
                <a:gd name="T16" fmla="*/ 0 w 14"/>
                <a:gd name="T17" fmla="*/ 1 h 4"/>
                <a:gd name="T18" fmla="*/ 0 w 14"/>
                <a:gd name="T19" fmla="*/ 1 h 4"/>
                <a:gd name="T20" fmla="*/ 0 w 14"/>
                <a:gd name="T21" fmla="*/ 1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  <a:gd name="T28" fmla="*/ 0 w 14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2" name="Freeform 1102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0 w 14"/>
                <a:gd name="T15" fmla="*/ 0 h 4"/>
                <a:gd name="T16" fmla="*/ 0 w 14"/>
                <a:gd name="T17" fmla="*/ 1 h 4"/>
                <a:gd name="T18" fmla="*/ 0 w 14"/>
                <a:gd name="T19" fmla="*/ 1 h 4"/>
                <a:gd name="T20" fmla="*/ 0 w 14"/>
                <a:gd name="T21" fmla="*/ 1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  <a:gd name="T28" fmla="*/ 0 w 14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3" name="Freeform 1103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0 w 14"/>
                <a:gd name="T5" fmla="*/ 1 h 4"/>
                <a:gd name="T6" fmla="*/ 14 w 14"/>
                <a:gd name="T7" fmla="*/ 4 h 4"/>
                <a:gd name="T8" fmla="*/ 14 w 14"/>
                <a:gd name="T9" fmla="*/ 4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4" name="Freeform 1104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1 h 4"/>
                <a:gd name="T4" fmla="*/ 0 w 14"/>
                <a:gd name="T5" fmla="*/ 1 h 4"/>
                <a:gd name="T6" fmla="*/ 14 w 14"/>
                <a:gd name="T7" fmla="*/ 4 h 4"/>
                <a:gd name="T8" fmla="*/ 14 w 14"/>
                <a:gd name="T9" fmla="*/ 4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5" name="Freeform 1105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6" name="Freeform 1106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7" name="Freeform 1107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8" name="Freeform 1108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9" name="Freeform 1109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  <a:gd name="T10" fmla="*/ 0 w 14"/>
                <a:gd name="T11" fmla="*/ 0 h 4"/>
                <a:gd name="T12" fmla="*/ 14 w 14"/>
                <a:gd name="T13" fmla="*/ 4 h 4"/>
                <a:gd name="T14" fmla="*/ 14 w 14"/>
                <a:gd name="T15" fmla="*/ 4 h 4"/>
                <a:gd name="T16" fmla="*/ 0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0" name="Freeform 1110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  <a:gd name="T10" fmla="*/ 0 w 14"/>
                <a:gd name="T11" fmla="*/ 0 h 4"/>
                <a:gd name="T12" fmla="*/ 14 w 14"/>
                <a:gd name="T13" fmla="*/ 4 h 4"/>
                <a:gd name="T14" fmla="*/ 14 w 14"/>
                <a:gd name="T15" fmla="*/ 4 h 4"/>
                <a:gd name="T16" fmla="*/ 0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1" name="Freeform 1111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0 w 14"/>
                <a:gd name="T11" fmla="*/ 0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  <a:gd name="T22" fmla="*/ 0 w 14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2" name="Freeform 1112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0 w 14"/>
                <a:gd name="T9" fmla="*/ 0 h 3"/>
                <a:gd name="T10" fmla="*/ 0 w 14"/>
                <a:gd name="T11" fmla="*/ 0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  <a:gd name="T22" fmla="*/ 0 w 14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3" name="Freeform 1113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  <a:gd name="T10" fmla="*/ 0 w 14"/>
                <a:gd name="T11" fmla="*/ 0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  <a:gd name="T28" fmla="*/ 0 w 14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4" name="Freeform 1114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  <a:gd name="T10" fmla="*/ 0 w 14"/>
                <a:gd name="T11" fmla="*/ 0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  <a:gd name="T28" fmla="*/ 0 w 14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5" name="Freeform 1115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6" name="Freeform 1116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7" name="Freeform 1117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8" name="Freeform 1118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19" name="Freeform 1119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14 w 14"/>
                <a:gd name="T15" fmla="*/ 4 h 4"/>
                <a:gd name="T16" fmla="*/ 14 w 14"/>
                <a:gd name="T17" fmla="*/ 4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0" name="Freeform 1120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14 w 14"/>
                <a:gd name="T13" fmla="*/ 4 h 4"/>
                <a:gd name="T14" fmla="*/ 14 w 14"/>
                <a:gd name="T15" fmla="*/ 4 h 4"/>
                <a:gd name="T16" fmla="*/ 14 w 14"/>
                <a:gd name="T17" fmla="*/ 4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1" name="Freeform 1121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2" name="Freeform 1122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0 w 1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3" name="Freeform 1123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4" name="Freeform 1124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5" name="Freeform 1125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6" name="Freeform 1126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7" name="Freeform 1127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8" name="Freeform 1128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29" name="Freeform 1129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0" name="Freeform 1130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0 w 14"/>
                <a:gd name="T19" fmla="*/ 0 h 3"/>
                <a:gd name="T20" fmla="*/ 0 w 1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1" name="Freeform 1131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  <a:gd name="T28" fmla="*/ 0 w 14"/>
                <a:gd name="T29" fmla="*/ 0 h 4"/>
                <a:gd name="T30" fmla="*/ 0 w 14"/>
                <a:gd name="T31" fmla="*/ 0 h 4"/>
                <a:gd name="T32" fmla="*/ 0 w 1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2" name="Freeform 1132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4 h 4"/>
                <a:gd name="T8" fmla="*/ 14 w 14"/>
                <a:gd name="T9" fmla="*/ 4 h 4"/>
                <a:gd name="T10" fmla="*/ 14 w 14"/>
                <a:gd name="T11" fmla="*/ 4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  <a:gd name="T26" fmla="*/ 0 w 14"/>
                <a:gd name="T27" fmla="*/ 0 h 4"/>
                <a:gd name="T28" fmla="*/ 0 w 14"/>
                <a:gd name="T29" fmla="*/ 0 h 4"/>
                <a:gd name="T30" fmla="*/ 0 w 14"/>
                <a:gd name="T31" fmla="*/ 0 h 4"/>
                <a:gd name="T32" fmla="*/ 0 w 14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3" name="Freeform 1133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4" name="Freeform 1134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4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5" name="Freeform 1135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6" name="Freeform 1136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0 w 14"/>
                <a:gd name="T5" fmla="*/ 0 h 3"/>
                <a:gd name="T6" fmla="*/ 0 w 14"/>
                <a:gd name="T7" fmla="*/ 0 h 3"/>
                <a:gd name="T8" fmla="*/ 14 w 14"/>
                <a:gd name="T9" fmla="*/ 3 h 3"/>
                <a:gd name="T10" fmla="*/ 14 w 14"/>
                <a:gd name="T11" fmla="*/ 3 h 3"/>
                <a:gd name="T12" fmla="*/ 0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7" name="Freeform 1137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3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3 h 4"/>
                <a:gd name="T8" fmla="*/ 14 w 14"/>
                <a:gd name="T9" fmla="*/ 3 h 4"/>
                <a:gd name="T10" fmla="*/ 0 w 14"/>
                <a:gd name="T11" fmla="*/ 0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">
                  <a:moveTo>
                    <a:pt x="14" y="3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8" name="Freeform 1138"/>
            <p:cNvSpPr>
              <a:spLocks noEditPoints="1"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14 w 14"/>
                <a:gd name="T1" fmla="*/ 3 h 4"/>
                <a:gd name="T2" fmla="*/ 14 w 14"/>
                <a:gd name="T3" fmla="*/ 4 h 4"/>
                <a:gd name="T4" fmla="*/ 14 w 14"/>
                <a:gd name="T5" fmla="*/ 4 h 4"/>
                <a:gd name="T6" fmla="*/ 14 w 14"/>
                <a:gd name="T7" fmla="*/ 3 h 4"/>
                <a:gd name="T8" fmla="*/ 14 w 14"/>
                <a:gd name="T9" fmla="*/ 3 h 4"/>
                <a:gd name="T10" fmla="*/ 0 w 14"/>
                <a:gd name="T11" fmla="*/ 0 h 4"/>
                <a:gd name="T12" fmla="*/ 0 w 14"/>
                <a:gd name="T13" fmla="*/ 0 h 4"/>
                <a:gd name="T14" fmla="*/ 0 w 14"/>
                <a:gd name="T15" fmla="*/ 0 h 4"/>
                <a:gd name="T16" fmla="*/ 0 w 14"/>
                <a:gd name="T17" fmla="*/ 0 h 4"/>
                <a:gd name="T18" fmla="*/ 0 w 14"/>
                <a:gd name="T19" fmla="*/ 0 h 4"/>
                <a:gd name="T20" fmla="*/ 0 w 14"/>
                <a:gd name="T21" fmla="*/ 0 h 4"/>
                <a:gd name="T22" fmla="*/ 0 w 14"/>
                <a:gd name="T23" fmla="*/ 0 h 4"/>
                <a:gd name="T24" fmla="*/ 0 w 1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">
                  <a:moveTo>
                    <a:pt x="14" y="3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39" name="Freeform 1139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3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0" name="Freeform 1140"/>
            <p:cNvSpPr>
              <a:spLocks/>
            </p:cNvSpPr>
            <p:nvPr/>
          </p:nvSpPr>
          <p:spPr bwMode="auto">
            <a:xfrm>
              <a:off x="3015" y="2137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0 w 14"/>
                <a:gd name="T3" fmla="*/ 0 h 4"/>
                <a:gd name="T4" fmla="*/ 14 w 14"/>
                <a:gd name="T5" fmla="*/ 4 h 4"/>
                <a:gd name="T6" fmla="*/ 14 w 14"/>
                <a:gd name="T7" fmla="*/ 3 h 4"/>
                <a:gd name="T8" fmla="*/ 0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1" name="Freeform 1141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2" name="Freeform 1142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14 w 14"/>
                <a:gd name="T15" fmla="*/ 3 h 3"/>
                <a:gd name="T16" fmla="*/ 14 w 14"/>
                <a:gd name="T17" fmla="*/ 3 h 3"/>
                <a:gd name="T18" fmla="*/ 14 w 14"/>
                <a:gd name="T19" fmla="*/ 3 h 3"/>
                <a:gd name="T20" fmla="*/ 14 w 14"/>
                <a:gd name="T21" fmla="*/ 3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3" name="Freeform 1143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14 w 14"/>
                <a:gd name="T13" fmla="*/ 3 h 3"/>
                <a:gd name="T14" fmla="*/ 14 w 14"/>
                <a:gd name="T15" fmla="*/ 3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14 w 14"/>
                <a:gd name="T23" fmla="*/ 3 h 3"/>
                <a:gd name="T24" fmla="*/ 14 w 14"/>
                <a:gd name="T25" fmla="*/ 3 h 3"/>
                <a:gd name="T26" fmla="*/ 14 w 14"/>
                <a:gd name="T27" fmla="*/ 3 h 3"/>
                <a:gd name="T28" fmla="*/ 14 w 14"/>
                <a:gd name="T29" fmla="*/ 3 h 3"/>
                <a:gd name="T30" fmla="*/ 14 w 14"/>
                <a:gd name="T31" fmla="*/ 3 h 3"/>
                <a:gd name="T32" fmla="*/ 14 w 14"/>
                <a:gd name="T33" fmla="*/ 3 h 3"/>
                <a:gd name="T34" fmla="*/ 14 w 14"/>
                <a:gd name="T35" fmla="*/ 3 h 3"/>
                <a:gd name="T36" fmla="*/ 14 w 14"/>
                <a:gd name="T37" fmla="*/ 3 h 3"/>
                <a:gd name="T38" fmla="*/ 14 w 14"/>
                <a:gd name="T39" fmla="*/ 3 h 3"/>
                <a:gd name="T40" fmla="*/ 14 w 14"/>
                <a:gd name="T41" fmla="*/ 3 h 3"/>
                <a:gd name="T42" fmla="*/ 14 w 14"/>
                <a:gd name="T43" fmla="*/ 3 h 3"/>
                <a:gd name="T44" fmla="*/ 14 w 14"/>
                <a:gd name="T45" fmla="*/ 3 h 3"/>
                <a:gd name="T46" fmla="*/ 0 w 14"/>
                <a:gd name="T4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4" name="Freeform 1144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14 w 14"/>
                <a:gd name="T13" fmla="*/ 3 h 3"/>
                <a:gd name="T14" fmla="*/ 14 w 14"/>
                <a:gd name="T15" fmla="*/ 3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14 w 14"/>
                <a:gd name="T23" fmla="*/ 3 h 3"/>
                <a:gd name="T24" fmla="*/ 14 w 14"/>
                <a:gd name="T25" fmla="*/ 3 h 3"/>
                <a:gd name="T26" fmla="*/ 14 w 14"/>
                <a:gd name="T27" fmla="*/ 3 h 3"/>
                <a:gd name="T28" fmla="*/ 14 w 14"/>
                <a:gd name="T29" fmla="*/ 3 h 3"/>
                <a:gd name="T30" fmla="*/ 14 w 14"/>
                <a:gd name="T31" fmla="*/ 3 h 3"/>
                <a:gd name="T32" fmla="*/ 14 w 14"/>
                <a:gd name="T33" fmla="*/ 3 h 3"/>
                <a:gd name="T34" fmla="*/ 14 w 14"/>
                <a:gd name="T35" fmla="*/ 3 h 3"/>
                <a:gd name="T36" fmla="*/ 14 w 14"/>
                <a:gd name="T37" fmla="*/ 3 h 3"/>
                <a:gd name="T38" fmla="*/ 14 w 14"/>
                <a:gd name="T39" fmla="*/ 3 h 3"/>
                <a:gd name="T40" fmla="*/ 14 w 14"/>
                <a:gd name="T41" fmla="*/ 3 h 3"/>
                <a:gd name="T42" fmla="*/ 14 w 14"/>
                <a:gd name="T43" fmla="*/ 3 h 3"/>
                <a:gd name="T44" fmla="*/ 14 w 14"/>
                <a:gd name="T45" fmla="*/ 3 h 3"/>
                <a:gd name="T46" fmla="*/ 0 w 14"/>
                <a:gd name="T4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5" name="Freeform 1145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6" name="Freeform 1146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  <a:gd name="T18" fmla="*/ 0 w 14"/>
                <a:gd name="T19" fmla="*/ 0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  <a:gd name="T28" fmla="*/ 0 w 14"/>
                <a:gd name="T29" fmla="*/ 0 h 3"/>
                <a:gd name="T30" fmla="*/ 0 w 14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7" name="Freeform 1147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8" name="Freeform 1148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14 w 14"/>
                <a:gd name="T17" fmla="*/ 3 h 3"/>
                <a:gd name="T18" fmla="*/ 14 w 14"/>
                <a:gd name="T19" fmla="*/ 3 h 3"/>
                <a:gd name="T20" fmla="*/ 0 w 14"/>
                <a:gd name="T21" fmla="*/ 0 h 3"/>
                <a:gd name="T22" fmla="*/ 0 w 14"/>
                <a:gd name="T23" fmla="*/ 0 h 3"/>
                <a:gd name="T24" fmla="*/ 0 w 14"/>
                <a:gd name="T25" fmla="*/ 0 h 3"/>
                <a:gd name="T26" fmla="*/ 0 w 1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49" name="Freeform 1149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0" name="Freeform 1150"/>
            <p:cNvSpPr>
              <a:spLocks noEditPoints="1"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14 w 14"/>
                <a:gd name="T1" fmla="*/ 3 h 3"/>
                <a:gd name="T2" fmla="*/ 14 w 14"/>
                <a:gd name="T3" fmla="*/ 3 h 3"/>
                <a:gd name="T4" fmla="*/ 14 w 14"/>
                <a:gd name="T5" fmla="*/ 3 h 3"/>
                <a:gd name="T6" fmla="*/ 14 w 14"/>
                <a:gd name="T7" fmla="*/ 3 h 3"/>
                <a:gd name="T8" fmla="*/ 0 w 14"/>
                <a:gd name="T9" fmla="*/ 0 h 3"/>
                <a:gd name="T10" fmla="*/ 0 w 14"/>
                <a:gd name="T11" fmla="*/ 0 h 3"/>
                <a:gd name="T12" fmla="*/ 0 w 14"/>
                <a:gd name="T13" fmla="*/ 0 h 3"/>
                <a:gd name="T14" fmla="*/ 0 w 14"/>
                <a:gd name="T15" fmla="*/ 0 h 3"/>
                <a:gd name="T16" fmla="*/ 0 w 1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1" name="Freeform 1151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2" name="Freeform 1152"/>
            <p:cNvSpPr>
              <a:spLocks/>
            </p:cNvSpPr>
            <p:nvPr/>
          </p:nvSpPr>
          <p:spPr bwMode="auto">
            <a:xfrm>
              <a:off x="3015" y="2137"/>
              <a:ext cx="14" cy="3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4 w 14"/>
                <a:gd name="T5" fmla="*/ 3 h 3"/>
                <a:gd name="T6" fmla="*/ 14 w 14"/>
                <a:gd name="T7" fmla="*/ 3 h 3"/>
                <a:gd name="T8" fmla="*/ 14 w 14"/>
                <a:gd name="T9" fmla="*/ 3 h 3"/>
                <a:gd name="T10" fmla="*/ 14 w 14"/>
                <a:gd name="T11" fmla="*/ 3 h 3"/>
                <a:gd name="T12" fmla="*/ 14 w 14"/>
                <a:gd name="T13" fmla="*/ 3 h 3"/>
                <a:gd name="T14" fmla="*/ 0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0" y="0"/>
                  </a:moveTo>
                  <a:lnTo>
                    <a:pt x="0" y="0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0" y="0"/>
                  </a:lnTo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3" name="Freeform 1153"/>
            <p:cNvSpPr>
              <a:spLocks/>
            </p:cNvSpPr>
            <p:nvPr/>
          </p:nvSpPr>
          <p:spPr bwMode="auto">
            <a:xfrm>
              <a:off x="3028" y="2133"/>
              <a:ext cx="113" cy="22"/>
            </a:xfrm>
            <a:custGeom>
              <a:avLst/>
              <a:gdLst>
                <a:gd name="T0" fmla="*/ 101 w 113"/>
                <a:gd name="T1" fmla="*/ 10 h 22"/>
                <a:gd name="T2" fmla="*/ 30 w 113"/>
                <a:gd name="T3" fmla="*/ 3 h 22"/>
                <a:gd name="T4" fmla="*/ 1 w 113"/>
                <a:gd name="T5" fmla="*/ 1 h 22"/>
                <a:gd name="T6" fmla="*/ 1 w 113"/>
                <a:gd name="T7" fmla="*/ 5 h 22"/>
                <a:gd name="T8" fmla="*/ 0 w 113"/>
                <a:gd name="T9" fmla="*/ 10 h 22"/>
                <a:gd name="T10" fmla="*/ 29 w 113"/>
                <a:gd name="T11" fmla="*/ 14 h 22"/>
                <a:gd name="T12" fmla="*/ 100 w 113"/>
                <a:gd name="T13" fmla="*/ 22 h 22"/>
                <a:gd name="T14" fmla="*/ 112 w 113"/>
                <a:gd name="T15" fmla="*/ 17 h 22"/>
                <a:gd name="T16" fmla="*/ 101 w 113"/>
                <a:gd name="T17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22">
                  <a:moveTo>
                    <a:pt x="101" y="10"/>
                  </a:moveTo>
                  <a:cubicBezTo>
                    <a:pt x="91" y="9"/>
                    <a:pt x="42" y="4"/>
                    <a:pt x="30" y="3"/>
                  </a:cubicBezTo>
                  <a:cubicBezTo>
                    <a:pt x="18" y="1"/>
                    <a:pt x="2" y="0"/>
                    <a:pt x="1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7" y="13"/>
                    <a:pt x="29" y="14"/>
                  </a:cubicBezTo>
                  <a:cubicBezTo>
                    <a:pt x="41" y="15"/>
                    <a:pt x="90" y="21"/>
                    <a:pt x="100" y="22"/>
                  </a:cubicBezTo>
                  <a:cubicBezTo>
                    <a:pt x="107" y="22"/>
                    <a:pt x="112" y="21"/>
                    <a:pt x="112" y="17"/>
                  </a:cubicBezTo>
                  <a:cubicBezTo>
                    <a:pt x="113" y="13"/>
                    <a:pt x="108" y="11"/>
                    <a:pt x="101" y="10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4" name="Freeform 1154"/>
            <p:cNvSpPr>
              <a:spLocks/>
            </p:cNvSpPr>
            <p:nvPr/>
          </p:nvSpPr>
          <p:spPr bwMode="auto">
            <a:xfrm>
              <a:off x="3101" y="2150"/>
              <a:ext cx="27" cy="5"/>
            </a:xfrm>
            <a:custGeom>
              <a:avLst/>
              <a:gdLst>
                <a:gd name="T0" fmla="*/ 26 w 27"/>
                <a:gd name="T1" fmla="*/ 1 h 5"/>
                <a:gd name="T2" fmla="*/ 3 w 27"/>
                <a:gd name="T3" fmla="*/ 0 h 5"/>
                <a:gd name="T4" fmla="*/ 1 w 27"/>
                <a:gd name="T5" fmla="*/ 2 h 5"/>
                <a:gd name="T6" fmla="*/ 22 w 27"/>
                <a:gd name="T7" fmla="*/ 5 h 5"/>
                <a:gd name="T8" fmla="*/ 27 w 27"/>
                <a:gd name="T9" fmla="*/ 3 h 5"/>
                <a:gd name="T10" fmla="*/ 26 w 27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5">
                  <a:moveTo>
                    <a:pt x="26" y="1"/>
                  </a:moveTo>
                  <a:cubicBezTo>
                    <a:pt x="23" y="2"/>
                    <a:pt x="16" y="1"/>
                    <a:pt x="3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3"/>
                    <a:pt x="27" y="3"/>
                    <a:pt x="27" y="3"/>
                  </a:cubicBezTo>
                  <a:lnTo>
                    <a:pt x="26" y="1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5" name="Freeform 1155"/>
            <p:cNvSpPr>
              <a:spLocks/>
            </p:cNvSpPr>
            <p:nvPr/>
          </p:nvSpPr>
          <p:spPr bwMode="auto">
            <a:xfrm>
              <a:off x="3089" y="2139"/>
              <a:ext cx="15" cy="13"/>
            </a:xfrm>
            <a:custGeom>
              <a:avLst/>
              <a:gdLst>
                <a:gd name="T0" fmla="*/ 14 w 15"/>
                <a:gd name="T1" fmla="*/ 13 h 13"/>
                <a:gd name="T2" fmla="*/ 0 w 15"/>
                <a:gd name="T3" fmla="*/ 11 h 13"/>
                <a:gd name="T4" fmla="*/ 1 w 15"/>
                <a:gd name="T5" fmla="*/ 0 h 13"/>
                <a:gd name="T6" fmla="*/ 15 w 15"/>
                <a:gd name="T7" fmla="*/ 2 h 13"/>
                <a:gd name="T8" fmla="*/ 14 w 15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4" y="13"/>
                  </a:moveTo>
                  <a:cubicBezTo>
                    <a:pt x="10" y="12"/>
                    <a:pt x="5" y="12"/>
                    <a:pt x="0" y="11"/>
                  </a:cubicBezTo>
                  <a:cubicBezTo>
                    <a:pt x="1" y="8"/>
                    <a:pt x="1" y="4"/>
                    <a:pt x="1" y="0"/>
                  </a:cubicBezTo>
                  <a:cubicBezTo>
                    <a:pt x="6" y="1"/>
                    <a:pt x="11" y="1"/>
                    <a:pt x="15" y="2"/>
                  </a:cubicBezTo>
                  <a:cubicBezTo>
                    <a:pt x="15" y="5"/>
                    <a:pt x="15" y="9"/>
                    <a:pt x="14" y="13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56" name="Freeform 1156"/>
            <p:cNvSpPr>
              <a:spLocks/>
            </p:cNvSpPr>
            <p:nvPr/>
          </p:nvSpPr>
          <p:spPr bwMode="auto">
            <a:xfrm>
              <a:off x="3103" y="2141"/>
              <a:ext cx="2" cy="11"/>
            </a:xfrm>
            <a:custGeom>
              <a:avLst/>
              <a:gdLst>
                <a:gd name="T0" fmla="*/ 0 w 2"/>
                <a:gd name="T1" fmla="*/ 11 h 11"/>
                <a:gd name="T2" fmla="*/ 0 w 2"/>
                <a:gd name="T3" fmla="*/ 11 h 11"/>
                <a:gd name="T4" fmla="*/ 2 w 2"/>
                <a:gd name="T5" fmla="*/ 0 h 11"/>
                <a:gd name="T6" fmla="*/ 1 w 2"/>
                <a:gd name="T7" fmla="*/ 0 h 11"/>
                <a:gd name="T8" fmla="*/ 0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7"/>
                    <a:pt x="2" y="3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"/>
                    <a:pt x="1" y="7"/>
                    <a:pt x="0" y="11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pic>
          <p:nvPicPr>
            <p:cNvPr id="157" name="Picture 1157"/>
            <p:cNvPicPr>
              <a:picLocks noChangeAspect="1" noChangeArrowheads="1"/>
            </p:cNvPicPr>
            <p:nvPr/>
          </p:nvPicPr>
          <p:blipFill>
            <a:blip r:embed="rId1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" y="2137"/>
              <a:ext cx="9" cy="18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pic>
          <p:nvPicPr>
            <p:cNvPr id="158" name="Picture 1158"/>
            <p:cNvPicPr>
              <a:picLocks noChangeAspect="1" noChangeArrowheads="1"/>
            </p:cNvPicPr>
            <p:nvPr/>
          </p:nvPicPr>
          <p:blipFill>
            <a:blip r:embed="rId1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" y="2147"/>
              <a:ext cx="12" cy="9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159" name="Freeform 1159"/>
            <p:cNvSpPr>
              <a:spLocks/>
            </p:cNvSpPr>
            <p:nvPr/>
          </p:nvSpPr>
          <p:spPr bwMode="auto">
            <a:xfrm>
              <a:off x="3096" y="2149"/>
              <a:ext cx="39" cy="6"/>
            </a:xfrm>
            <a:custGeom>
              <a:avLst/>
              <a:gdLst>
                <a:gd name="T0" fmla="*/ 7 w 39"/>
                <a:gd name="T1" fmla="*/ 2 h 6"/>
                <a:gd name="T2" fmla="*/ 2 w 39"/>
                <a:gd name="T3" fmla="*/ 0 h 6"/>
                <a:gd name="T4" fmla="*/ 0 w 39"/>
                <a:gd name="T5" fmla="*/ 2 h 6"/>
                <a:gd name="T6" fmla="*/ 31 w 39"/>
                <a:gd name="T7" fmla="*/ 6 h 6"/>
                <a:gd name="T8" fmla="*/ 38 w 39"/>
                <a:gd name="T9" fmla="*/ 4 h 6"/>
                <a:gd name="T10" fmla="*/ 39 w 39"/>
                <a:gd name="T11" fmla="*/ 3 h 6"/>
                <a:gd name="T12" fmla="*/ 31 w 39"/>
                <a:gd name="T13" fmla="*/ 2 h 6"/>
                <a:gd name="T14" fmla="*/ 27 w 39"/>
                <a:gd name="T15" fmla="*/ 4 h 6"/>
                <a:gd name="T16" fmla="*/ 7 w 39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6">
                  <a:moveTo>
                    <a:pt x="7" y="2"/>
                  </a:moveTo>
                  <a:cubicBezTo>
                    <a:pt x="6" y="1"/>
                    <a:pt x="4" y="0"/>
                    <a:pt x="2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8" y="4"/>
                    <a:pt x="24" y="6"/>
                    <a:pt x="31" y="6"/>
                  </a:cubicBezTo>
                  <a:cubicBezTo>
                    <a:pt x="37" y="6"/>
                    <a:pt x="38" y="5"/>
                    <a:pt x="38" y="4"/>
                  </a:cubicBezTo>
                  <a:cubicBezTo>
                    <a:pt x="39" y="4"/>
                    <a:pt x="39" y="3"/>
                    <a:pt x="39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4"/>
                    <a:pt x="27" y="4"/>
                  </a:cubicBezTo>
                  <a:cubicBezTo>
                    <a:pt x="24" y="4"/>
                    <a:pt x="7" y="2"/>
                    <a:pt x="7" y="2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0" name="Rectangle 1160"/>
            <p:cNvSpPr>
              <a:spLocks noChangeArrowheads="1"/>
            </p:cNvSpPr>
            <p:nvPr/>
          </p:nvSpPr>
          <p:spPr bwMode="auto">
            <a:xfrm>
              <a:off x="3135" y="2153"/>
              <a:ext cx="1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1" name="Freeform 1161"/>
            <p:cNvSpPr>
              <a:spLocks/>
            </p:cNvSpPr>
            <p:nvPr/>
          </p:nvSpPr>
          <p:spPr bwMode="auto">
            <a:xfrm>
              <a:off x="3096" y="2151"/>
              <a:ext cx="39" cy="5"/>
            </a:xfrm>
            <a:custGeom>
              <a:avLst/>
              <a:gdLst>
                <a:gd name="T0" fmla="*/ 38 w 39"/>
                <a:gd name="T1" fmla="*/ 2 h 5"/>
                <a:gd name="T2" fmla="*/ 31 w 39"/>
                <a:gd name="T3" fmla="*/ 4 h 5"/>
                <a:gd name="T4" fmla="*/ 0 w 39"/>
                <a:gd name="T5" fmla="*/ 0 h 5"/>
                <a:gd name="T6" fmla="*/ 0 w 39"/>
                <a:gd name="T7" fmla="*/ 2 h 5"/>
                <a:gd name="T8" fmla="*/ 31 w 39"/>
                <a:gd name="T9" fmla="*/ 5 h 5"/>
                <a:gd name="T10" fmla="*/ 38 w 39"/>
                <a:gd name="T11" fmla="*/ 4 h 5"/>
                <a:gd name="T12" fmla="*/ 39 w 39"/>
                <a:gd name="T13" fmla="*/ 2 h 5"/>
                <a:gd name="T14" fmla="*/ 38 w 39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">
                  <a:moveTo>
                    <a:pt x="38" y="2"/>
                  </a:moveTo>
                  <a:cubicBezTo>
                    <a:pt x="38" y="3"/>
                    <a:pt x="37" y="4"/>
                    <a:pt x="31" y="4"/>
                  </a:cubicBezTo>
                  <a:cubicBezTo>
                    <a:pt x="24" y="4"/>
                    <a:pt x="8" y="2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"/>
                    <a:pt x="24" y="5"/>
                    <a:pt x="31" y="5"/>
                  </a:cubicBezTo>
                  <a:cubicBezTo>
                    <a:pt x="37" y="5"/>
                    <a:pt x="38" y="5"/>
                    <a:pt x="38" y="4"/>
                  </a:cubicBezTo>
                  <a:cubicBezTo>
                    <a:pt x="38" y="4"/>
                    <a:pt x="39" y="3"/>
                    <a:pt x="39" y="2"/>
                  </a:cubicBezTo>
                  <a:lnTo>
                    <a:pt x="38" y="2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2" name="Freeform 1162"/>
            <p:cNvSpPr>
              <a:spLocks/>
            </p:cNvSpPr>
            <p:nvPr/>
          </p:nvSpPr>
          <p:spPr bwMode="auto">
            <a:xfrm>
              <a:off x="3096" y="2150"/>
              <a:ext cx="39" cy="5"/>
            </a:xfrm>
            <a:custGeom>
              <a:avLst/>
              <a:gdLst>
                <a:gd name="T0" fmla="*/ 17 w 39"/>
                <a:gd name="T1" fmla="*/ 4 h 5"/>
                <a:gd name="T2" fmla="*/ 0 w 39"/>
                <a:gd name="T3" fmla="*/ 1 h 5"/>
                <a:gd name="T4" fmla="*/ 4 w 39"/>
                <a:gd name="T5" fmla="*/ 0 h 5"/>
                <a:gd name="T6" fmla="*/ 6 w 39"/>
                <a:gd name="T7" fmla="*/ 1 h 5"/>
                <a:gd name="T8" fmla="*/ 7 w 39"/>
                <a:gd name="T9" fmla="*/ 2 h 5"/>
                <a:gd name="T10" fmla="*/ 12 w 39"/>
                <a:gd name="T11" fmla="*/ 2 h 5"/>
                <a:gd name="T12" fmla="*/ 22 w 39"/>
                <a:gd name="T13" fmla="*/ 3 h 5"/>
                <a:gd name="T14" fmla="*/ 30 w 39"/>
                <a:gd name="T15" fmla="*/ 3 h 5"/>
                <a:gd name="T16" fmla="*/ 32 w 39"/>
                <a:gd name="T17" fmla="*/ 2 h 5"/>
                <a:gd name="T18" fmla="*/ 35 w 39"/>
                <a:gd name="T19" fmla="*/ 2 h 5"/>
                <a:gd name="T20" fmla="*/ 37 w 39"/>
                <a:gd name="T21" fmla="*/ 2 h 5"/>
                <a:gd name="T22" fmla="*/ 38 w 39"/>
                <a:gd name="T23" fmla="*/ 4 h 5"/>
                <a:gd name="T24" fmla="*/ 32 w 39"/>
                <a:gd name="T25" fmla="*/ 5 h 5"/>
                <a:gd name="T26" fmla="*/ 17 w 39"/>
                <a:gd name="T27" fmla="*/ 4 h 5"/>
                <a:gd name="T28" fmla="*/ 17 w 39"/>
                <a:gd name="T2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5">
                  <a:moveTo>
                    <a:pt x="17" y="4"/>
                  </a:moveTo>
                  <a:cubicBezTo>
                    <a:pt x="11" y="3"/>
                    <a:pt x="6" y="2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5" y="0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10" y="2"/>
                    <a:pt x="12" y="2"/>
                  </a:cubicBezTo>
                  <a:cubicBezTo>
                    <a:pt x="14" y="2"/>
                    <a:pt x="20" y="3"/>
                    <a:pt x="22" y="3"/>
                  </a:cubicBezTo>
                  <a:cubicBezTo>
                    <a:pt x="24" y="3"/>
                    <a:pt x="28" y="4"/>
                    <a:pt x="30" y="3"/>
                  </a:cubicBezTo>
                  <a:cubicBezTo>
                    <a:pt x="31" y="3"/>
                    <a:pt x="31" y="2"/>
                    <a:pt x="32" y="2"/>
                  </a:cubicBezTo>
                  <a:cubicBezTo>
                    <a:pt x="33" y="2"/>
                    <a:pt x="34" y="2"/>
                    <a:pt x="35" y="2"/>
                  </a:cubicBezTo>
                  <a:cubicBezTo>
                    <a:pt x="36" y="2"/>
                    <a:pt x="36" y="2"/>
                    <a:pt x="37" y="2"/>
                  </a:cubicBezTo>
                  <a:cubicBezTo>
                    <a:pt x="38" y="2"/>
                    <a:pt x="39" y="3"/>
                    <a:pt x="38" y="4"/>
                  </a:cubicBezTo>
                  <a:cubicBezTo>
                    <a:pt x="37" y="5"/>
                    <a:pt x="33" y="5"/>
                    <a:pt x="32" y="5"/>
                  </a:cubicBezTo>
                  <a:cubicBezTo>
                    <a:pt x="27" y="5"/>
                    <a:pt x="21" y="4"/>
                    <a:pt x="17" y="4"/>
                  </a:cubicBezTo>
                  <a:cubicBezTo>
                    <a:pt x="11" y="3"/>
                    <a:pt x="17" y="4"/>
                    <a:pt x="17" y="4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pic>
          <p:nvPicPr>
            <p:cNvPr id="163" name="Picture 1163"/>
            <p:cNvPicPr>
              <a:picLocks noChangeAspect="1" noChangeArrowheads="1"/>
            </p:cNvPicPr>
            <p:nvPr/>
          </p:nvPicPr>
          <p:blipFill>
            <a:blip r:embed="rId18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" y="2130"/>
              <a:ext cx="9" cy="12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164" name="Freeform 1164"/>
            <p:cNvSpPr>
              <a:spLocks/>
            </p:cNvSpPr>
            <p:nvPr/>
          </p:nvSpPr>
          <p:spPr bwMode="auto">
            <a:xfrm>
              <a:off x="3012" y="2135"/>
              <a:ext cx="4" cy="3"/>
            </a:xfrm>
            <a:custGeom>
              <a:avLst/>
              <a:gdLst>
                <a:gd name="T0" fmla="*/ 0 w 4"/>
                <a:gd name="T1" fmla="*/ 1 h 3"/>
                <a:gd name="T2" fmla="*/ 0 w 4"/>
                <a:gd name="T3" fmla="*/ 2 h 3"/>
                <a:gd name="T4" fmla="*/ 3 w 4"/>
                <a:gd name="T5" fmla="*/ 3 h 3"/>
                <a:gd name="T6" fmla="*/ 4 w 4"/>
                <a:gd name="T7" fmla="*/ 0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0" y="2"/>
                  </a:lnTo>
                  <a:lnTo>
                    <a:pt x="3" y="3"/>
                  </a:lnTo>
                  <a:lnTo>
                    <a:pt x="4" y="0"/>
                  </a:lnTo>
                  <a:lnTo>
                    <a:pt x="0" y="1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5" name="Freeform 1165"/>
            <p:cNvSpPr>
              <a:spLocks/>
            </p:cNvSpPr>
            <p:nvPr/>
          </p:nvSpPr>
          <p:spPr bwMode="auto">
            <a:xfrm>
              <a:off x="3012" y="2136"/>
              <a:ext cx="4" cy="0"/>
            </a:xfrm>
            <a:custGeom>
              <a:avLst/>
              <a:gdLst>
                <a:gd name="T0" fmla="*/ 0 w 4"/>
                <a:gd name="T1" fmla="*/ 0 w 4"/>
                <a:gd name="T2" fmla="*/ 3 w 4"/>
                <a:gd name="T3" fmla="*/ 4 w 4"/>
                <a:gd name="T4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6" name="Freeform 1166"/>
            <p:cNvSpPr>
              <a:spLocks/>
            </p:cNvSpPr>
            <p:nvPr/>
          </p:nvSpPr>
          <p:spPr bwMode="auto">
            <a:xfrm>
              <a:off x="3012" y="2136"/>
              <a:ext cx="4" cy="0"/>
            </a:xfrm>
            <a:custGeom>
              <a:avLst/>
              <a:gdLst>
                <a:gd name="T0" fmla="*/ 0 w 4"/>
                <a:gd name="T1" fmla="*/ 0 w 4"/>
                <a:gd name="T2" fmla="*/ 3 w 4"/>
                <a:gd name="T3" fmla="*/ 4 w 4"/>
                <a:gd name="T4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7" name="Rectangle 1167"/>
            <p:cNvSpPr>
              <a:spLocks noChangeArrowheads="1"/>
            </p:cNvSpPr>
            <p:nvPr/>
          </p:nvSpPr>
          <p:spPr bwMode="auto">
            <a:xfrm>
              <a:off x="3012" y="2136"/>
              <a:ext cx="4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8" name="Rectangle 1168"/>
            <p:cNvSpPr>
              <a:spLocks noChangeArrowheads="1"/>
            </p:cNvSpPr>
            <p:nvPr/>
          </p:nvSpPr>
          <p:spPr bwMode="auto">
            <a:xfrm>
              <a:off x="3012" y="2136"/>
              <a:ext cx="4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69" name="Rectangle 1169"/>
            <p:cNvSpPr>
              <a:spLocks noChangeArrowheads="1"/>
            </p:cNvSpPr>
            <p:nvPr/>
          </p:nvSpPr>
          <p:spPr bwMode="auto">
            <a:xfrm>
              <a:off x="3012" y="2136"/>
              <a:ext cx="4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0" name="Rectangle 1170"/>
            <p:cNvSpPr>
              <a:spLocks noChangeArrowheads="1"/>
            </p:cNvSpPr>
            <p:nvPr/>
          </p:nvSpPr>
          <p:spPr bwMode="auto">
            <a:xfrm>
              <a:off x="3012" y="2136"/>
              <a:ext cx="4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1" name="Rectangle 1171"/>
            <p:cNvSpPr>
              <a:spLocks noChangeArrowheads="1"/>
            </p:cNvSpPr>
            <p:nvPr/>
          </p:nvSpPr>
          <p:spPr bwMode="auto">
            <a:xfrm>
              <a:off x="3012" y="2136"/>
              <a:ext cx="4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2" name="Rectangle 1172"/>
            <p:cNvSpPr>
              <a:spLocks noChangeArrowheads="1"/>
            </p:cNvSpPr>
            <p:nvPr/>
          </p:nvSpPr>
          <p:spPr bwMode="auto">
            <a:xfrm>
              <a:off x="3012" y="2136"/>
              <a:ext cx="4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3" name="Rectangle 1173"/>
            <p:cNvSpPr>
              <a:spLocks noChangeArrowheads="1"/>
            </p:cNvSpPr>
            <p:nvPr/>
          </p:nvSpPr>
          <p:spPr bwMode="auto">
            <a:xfrm>
              <a:off x="3012" y="2136"/>
              <a:ext cx="4" cy="1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4" name="Freeform 1174"/>
            <p:cNvSpPr>
              <a:spLocks/>
            </p:cNvSpPr>
            <p:nvPr/>
          </p:nvSpPr>
          <p:spPr bwMode="auto">
            <a:xfrm>
              <a:off x="3012" y="2135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3 w 4"/>
                <a:gd name="T5" fmla="*/ 1 h 1"/>
                <a:gd name="T6" fmla="*/ 4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0" y="1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5" name="Freeform 1175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6" name="Freeform 1176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7" name="Freeform 1177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8" name="Freeform 1178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9" name="Freeform 1179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0" name="Freeform 1180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1" name="Freeform 1181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2" name="Freeform 1182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3" name="Freeform 1183"/>
            <p:cNvSpPr>
              <a:spLocks/>
            </p:cNvSpPr>
            <p:nvPr/>
          </p:nvSpPr>
          <p:spPr bwMode="auto">
            <a:xfrm>
              <a:off x="3012" y="2136"/>
              <a:ext cx="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3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4" name="Freeform 1184"/>
            <p:cNvSpPr>
              <a:spLocks/>
            </p:cNvSpPr>
            <p:nvPr/>
          </p:nvSpPr>
          <p:spPr bwMode="auto">
            <a:xfrm>
              <a:off x="2505" y="1295"/>
              <a:ext cx="348" cy="353"/>
            </a:xfrm>
            <a:custGeom>
              <a:avLst/>
              <a:gdLst>
                <a:gd name="T0" fmla="*/ 148 w 346"/>
                <a:gd name="T1" fmla="*/ 344 h 351"/>
                <a:gd name="T2" fmla="*/ 204 w 346"/>
                <a:gd name="T3" fmla="*/ 328 h 351"/>
                <a:gd name="T4" fmla="*/ 333 w 346"/>
                <a:gd name="T5" fmla="*/ 168 h 351"/>
                <a:gd name="T6" fmla="*/ 334 w 346"/>
                <a:gd name="T7" fmla="*/ 112 h 351"/>
                <a:gd name="T8" fmla="*/ 257 w 346"/>
                <a:gd name="T9" fmla="*/ 17 h 351"/>
                <a:gd name="T10" fmla="*/ 208 w 346"/>
                <a:gd name="T11" fmla="*/ 13 h 351"/>
                <a:gd name="T12" fmla="*/ 123 w 346"/>
                <a:gd name="T13" fmla="*/ 87 h 351"/>
                <a:gd name="T14" fmla="*/ 78 w 346"/>
                <a:gd name="T15" fmla="*/ 141 h 351"/>
                <a:gd name="T16" fmla="*/ 10 w 346"/>
                <a:gd name="T17" fmla="*/ 256 h 351"/>
                <a:gd name="T18" fmla="*/ 26 w 346"/>
                <a:gd name="T19" fmla="*/ 299 h 351"/>
                <a:gd name="T20" fmla="*/ 148 w 346"/>
                <a:gd name="T21" fmla="*/ 3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351">
                  <a:moveTo>
                    <a:pt x="148" y="344"/>
                  </a:moveTo>
                  <a:cubicBezTo>
                    <a:pt x="166" y="351"/>
                    <a:pt x="191" y="344"/>
                    <a:pt x="204" y="328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46" y="153"/>
                    <a:pt x="346" y="128"/>
                    <a:pt x="334" y="112"/>
                  </a:cubicBezTo>
                  <a:cubicBezTo>
                    <a:pt x="257" y="17"/>
                    <a:pt x="257" y="17"/>
                    <a:pt x="257" y="17"/>
                  </a:cubicBezTo>
                  <a:cubicBezTo>
                    <a:pt x="245" y="2"/>
                    <a:pt x="223" y="0"/>
                    <a:pt x="208" y="13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08" y="100"/>
                    <a:pt x="88" y="124"/>
                    <a:pt x="78" y="141"/>
                  </a:cubicBezTo>
                  <a:cubicBezTo>
                    <a:pt x="10" y="256"/>
                    <a:pt x="10" y="256"/>
                    <a:pt x="10" y="256"/>
                  </a:cubicBezTo>
                  <a:cubicBezTo>
                    <a:pt x="0" y="273"/>
                    <a:pt x="7" y="292"/>
                    <a:pt x="26" y="299"/>
                  </a:cubicBezTo>
                  <a:lnTo>
                    <a:pt x="148" y="344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5" name="Freeform 1185"/>
            <p:cNvSpPr>
              <a:spLocks/>
            </p:cNvSpPr>
            <p:nvPr/>
          </p:nvSpPr>
          <p:spPr bwMode="auto">
            <a:xfrm>
              <a:off x="2505" y="1295"/>
              <a:ext cx="275" cy="308"/>
            </a:xfrm>
            <a:custGeom>
              <a:avLst/>
              <a:gdLst>
                <a:gd name="T0" fmla="*/ 48 w 274"/>
                <a:gd name="T1" fmla="*/ 307 h 307"/>
                <a:gd name="T2" fmla="*/ 52 w 274"/>
                <a:gd name="T3" fmla="*/ 290 h 307"/>
                <a:gd name="T4" fmla="*/ 120 w 274"/>
                <a:gd name="T5" fmla="*/ 175 h 307"/>
                <a:gd name="T6" fmla="*/ 165 w 274"/>
                <a:gd name="T7" fmla="*/ 120 h 307"/>
                <a:gd name="T8" fmla="*/ 250 w 274"/>
                <a:gd name="T9" fmla="*/ 46 h 307"/>
                <a:gd name="T10" fmla="*/ 274 w 274"/>
                <a:gd name="T11" fmla="*/ 38 h 307"/>
                <a:gd name="T12" fmla="*/ 257 w 274"/>
                <a:gd name="T13" fmla="*/ 17 h 307"/>
                <a:gd name="T14" fmla="*/ 208 w 274"/>
                <a:gd name="T15" fmla="*/ 13 h 307"/>
                <a:gd name="T16" fmla="*/ 123 w 274"/>
                <a:gd name="T17" fmla="*/ 87 h 307"/>
                <a:gd name="T18" fmla="*/ 78 w 274"/>
                <a:gd name="T19" fmla="*/ 141 h 307"/>
                <a:gd name="T20" fmla="*/ 10 w 274"/>
                <a:gd name="T21" fmla="*/ 256 h 307"/>
                <a:gd name="T22" fmla="*/ 26 w 274"/>
                <a:gd name="T23" fmla="*/ 299 h 307"/>
                <a:gd name="T24" fmla="*/ 48 w 274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307">
                  <a:moveTo>
                    <a:pt x="48" y="307"/>
                  </a:moveTo>
                  <a:cubicBezTo>
                    <a:pt x="47" y="302"/>
                    <a:pt x="49" y="296"/>
                    <a:pt x="52" y="290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30" y="158"/>
                    <a:pt x="150" y="133"/>
                    <a:pt x="165" y="120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7" y="40"/>
                    <a:pt x="266" y="37"/>
                    <a:pt x="274" y="38"/>
                  </a:cubicBezTo>
                  <a:cubicBezTo>
                    <a:pt x="257" y="17"/>
                    <a:pt x="257" y="17"/>
                    <a:pt x="257" y="17"/>
                  </a:cubicBezTo>
                  <a:cubicBezTo>
                    <a:pt x="245" y="2"/>
                    <a:pt x="223" y="0"/>
                    <a:pt x="208" y="13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08" y="100"/>
                    <a:pt x="88" y="124"/>
                    <a:pt x="78" y="141"/>
                  </a:cubicBezTo>
                  <a:cubicBezTo>
                    <a:pt x="10" y="256"/>
                    <a:pt x="10" y="256"/>
                    <a:pt x="10" y="256"/>
                  </a:cubicBezTo>
                  <a:cubicBezTo>
                    <a:pt x="0" y="273"/>
                    <a:pt x="7" y="292"/>
                    <a:pt x="26" y="299"/>
                  </a:cubicBezTo>
                  <a:lnTo>
                    <a:pt x="48" y="307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6" name="Freeform 1186"/>
            <p:cNvSpPr>
              <a:spLocks/>
            </p:cNvSpPr>
            <p:nvPr/>
          </p:nvSpPr>
          <p:spPr bwMode="auto">
            <a:xfrm>
              <a:off x="3068" y="1544"/>
              <a:ext cx="56" cy="43"/>
            </a:xfrm>
            <a:custGeom>
              <a:avLst/>
              <a:gdLst>
                <a:gd name="T0" fmla="*/ 0 w 56"/>
                <a:gd name="T1" fmla="*/ 25 h 43"/>
                <a:gd name="T2" fmla="*/ 46 w 56"/>
                <a:gd name="T3" fmla="*/ 0 h 43"/>
                <a:gd name="T4" fmla="*/ 56 w 56"/>
                <a:gd name="T5" fmla="*/ 18 h 43"/>
                <a:gd name="T6" fmla="*/ 10 w 56"/>
                <a:gd name="T7" fmla="*/ 43 h 43"/>
                <a:gd name="T8" fmla="*/ 0 w 56"/>
                <a:gd name="T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3">
                  <a:moveTo>
                    <a:pt x="0" y="25"/>
                  </a:moveTo>
                  <a:lnTo>
                    <a:pt x="46" y="0"/>
                  </a:lnTo>
                  <a:lnTo>
                    <a:pt x="56" y="18"/>
                  </a:lnTo>
                  <a:lnTo>
                    <a:pt x="10" y="43"/>
                  </a:lnTo>
                  <a:lnTo>
                    <a:pt x="0" y="25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7" name="Freeform 1187"/>
            <p:cNvSpPr>
              <a:spLocks/>
            </p:cNvSpPr>
            <p:nvPr/>
          </p:nvSpPr>
          <p:spPr bwMode="auto">
            <a:xfrm>
              <a:off x="2677" y="1332"/>
              <a:ext cx="440" cy="240"/>
            </a:xfrm>
            <a:custGeom>
              <a:avLst/>
              <a:gdLst>
                <a:gd name="T0" fmla="*/ 142 w 438"/>
                <a:gd name="T1" fmla="*/ 201 h 239"/>
                <a:gd name="T2" fmla="*/ 202 w 438"/>
                <a:gd name="T3" fmla="*/ 104 h 239"/>
                <a:gd name="T4" fmla="*/ 388 w 438"/>
                <a:gd name="T5" fmla="*/ 239 h 239"/>
                <a:gd name="T6" fmla="*/ 438 w 438"/>
                <a:gd name="T7" fmla="*/ 210 h 239"/>
                <a:gd name="T8" fmla="*/ 305 w 438"/>
                <a:gd name="T9" fmla="*/ 42 h 239"/>
                <a:gd name="T10" fmla="*/ 155 w 438"/>
                <a:gd name="T11" fmla="*/ 0 h 239"/>
                <a:gd name="T12" fmla="*/ 31 w 438"/>
                <a:gd name="T13" fmla="*/ 89 h 239"/>
                <a:gd name="T14" fmla="*/ 142 w 438"/>
                <a:gd name="T15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8" h="239">
                  <a:moveTo>
                    <a:pt x="142" y="201"/>
                  </a:moveTo>
                  <a:cubicBezTo>
                    <a:pt x="142" y="201"/>
                    <a:pt x="164" y="131"/>
                    <a:pt x="202" y="104"/>
                  </a:cubicBezTo>
                  <a:cubicBezTo>
                    <a:pt x="240" y="77"/>
                    <a:pt x="343" y="152"/>
                    <a:pt x="388" y="239"/>
                  </a:cubicBezTo>
                  <a:cubicBezTo>
                    <a:pt x="418" y="223"/>
                    <a:pt x="438" y="210"/>
                    <a:pt x="438" y="210"/>
                  </a:cubicBezTo>
                  <a:cubicBezTo>
                    <a:pt x="438" y="210"/>
                    <a:pt x="365" y="70"/>
                    <a:pt x="305" y="42"/>
                  </a:cubicBezTo>
                  <a:cubicBezTo>
                    <a:pt x="245" y="13"/>
                    <a:pt x="155" y="0"/>
                    <a:pt x="155" y="0"/>
                  </a:cubicBezTo>
                  <a:cubicBezTo>
                    <a:pt x="155" y="0"/>
                    <a:pt x="61" y="59"/>
                    <a:pt x="31" y="89"/>
                  </a:cubicBezTo>
                  <a:cubicBezTo>
                    <a:pt x="0" y="120"/>
                    <a:pt x="142" y="201"/>
                    <a:pt x="142" y="201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8" name="Freeform 1188"/>
            <p:cNvSpPr>
              <a:spLocks/>
            </p:cNvSpPr>
            <p:nvPr/>
          </p:nvSpPr>
          <p:spPr bwMode="auto">
            <a:xfrm>
              <a:off x="2699" y="1332"/>
              <a:ext cx="418" cy="219"/>
            </a:xfrm>
            <a:custGeom>
              <a:avLst/>
              <a:gdLst>
                <a:gd name="T0" fmla="*/ 137 w 416"/>
                <a:gd name="T1" fmla="*/ 39 h 218"/>
                <a:gd name="T2" fmla="*/ 287 w 416"/>
                <a:gd name="T3" fmla="*/ 81 h 218"/>
                <a:gd name="T4" fmla="*/ 403 w 416"/>
                <a:gd name="T5" fmla="*/ 218 h 218"/>
                <a:gd name="T6" fmla="*/ 416 w 416"/>
                <a:gd name="T7" fmla="*/ 210 h 218"/>
                <a:gd name="T8" fmla="*/ 283 w 416"/>
                <a:gd name="T9" fmla="*/ 42 h 218"/>
                <a:gd name="T10" fmla="*/ 133 w 416"/>
                <a:gd name="T11" fmla="*/ 0 h 218"/>
                <a:gd name="T12" fmla="*/ 9 w 416"/>
                <a:gd name="T13" fmla="*/ 89 h 218"/>
                <a:gd name="T14" fmla="*/ 17 w 416"/>
                <a:gd name="T15" fmla="*/ 125 h 218"/>
                <a:gd name="T16" fmla="*/ 137 w 416"/>
                <a:gd name="T17" fmla="*/ 3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6" h="218">
                  <a:moveTo>
                    <a:pt x="137" y="39"/>
                  </a:moveTo>
                  <a:cubicBezTo>
                    <a:pt x="137" y="39"/>
                    <a:pt x="227" y="52"/>
                    <a:pt x="287" y="81"/>
                  </a:cubicBezTo>
                  <a:cubicBezTo>
                    <a:pt x="329" y="101"/>
                    <a:pt x="378" y="175"/>
                    <a:pt x="403" y="218"/>
                  </a:cubicBezTo>
                  <a:cubicBezTo>
                    <a:pt x="411" y="213"/>
                    <a:pt x="416" y="210"/>
                    <a:pt x="416" y="210"/>
                  </a:cubicBezTo>
                  <a:cubicBezTo>
                    <a:pt x="416" y="210"/>
                    <a:pt x="343" y="70"/>
                    <a:pt x="283" y="42"/>
                  </a:cubicBezTo>
                  <a:cubicBezTo>
                    <a:pt x="223" y="13"/>
                    <a:pt x="133" y="0"/>
                    <a:pt x="133" y="0"/>
                  </a:cubicBezTo>
                  <a:cubicBezTo>
                    <a:pt x="133" y="0"/>
                    <a:pt x="39" y="59"/>
                    <a:pt x="9" y="89"/>
                  </a:cubicBezTo>
                  <a:cubicBezTo>
                    <a:pt x="0" y="98"/>
                    <a:pt x="5" y="111"/>
                    <a:pt x="17" y="125"/>
                  </a:cubicBezTo>
                  <a:cubicBezTo>
                    <a:pt x="51" y="93"/>
                    <a:pt x="137" y="39"/>
                    <a:pt x="137" y="39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89" name="Freeform 1189"/>
            <p:cNvSpPr>
              <a:spLocks/>
            </p:cNvSpPr>
            <p:nvPr/>
          </p:nvSpPr>
          <p:spPr bwMode="auto">
            <a:xfrm>
              <a:off x="2732" y="1849"/>
              <a:ext cx="44" cy="54"/>
            </a:xfrm>
            <a:custGeom>
              <a:avLst/>
              <a:gdLst>
                <a:gd name="T0" fmla="*/ 27 w 44"/>
                <a:gd name="T1" fmla="*/ 0 h 54"/>
                <a:gd name="T2" fmla="*/ 0 w 44"/>
                <a:gd name="T3" fmla="*/ 44 h 54"/>
                <a:gd name="T4" fmla="*/ 17 w 44"/>
                <a:gd name="T5" fmla="*/ 54 h 54"/>
                <a:gd name="T6" fmla="*/ 44 w 44"/>
                <a:gd name="T7" fmla="*/ 11 h 54"/>
                <a:gd name="T8" fmla="*/ 27 w 44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4">
                  <a:moveTo>
                    <a:pt x="27" y="0"/>
                  </a:moveTo>
                  <a:lnTo>
                    <a:pt x="0" y="44"/>
                  </a:lnTo>
                  <a:lnTo>
                    <a:pt x="17" y="54"/>
                  </a:lnTo>
                  <a:lnTo>
                    <a:pt x="44" y="11"/>
                  </a:lnTo>
                  <a:lnTo>
                    <a:pt x="27" y="0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0" name="Freeform 1190"/>
            <p:cNvSpPr>
              <a:spLocks/>
            </p:cNvSpPr>
            <p:nvPr/>
          </p:nvSpPr>
          <p:spPr bwMode="auto">
            <a:xfrm>
              <a:off x="2558" y="1447"/>
              <a:ext cx="206" cy="451"/>
            </a:xfrm>
            <a:custGeom>
              <a:avLst/>
              <a:gdLst>
                <a:gd name="T0" fmla="*/ 202 w 205"/>
                <a:gd name="T1" fmla="*/ 146 h 449"/>
                <a:gd name="T2" fmla="*/ 101 w 205"/>
                <a:gd name="T3" fmla="*/ 201 h 449"/>
                <a:gd name="T4" fmla="*/ 205 w 205"/>
                <a:gd name="T5" fmla="*/ 400 h 449"/>
                <a:gd name="T6" fmla="*/ 172 w 205"/>
                <a:gd name="T7" fmla="*/ 449 h 449"/>
                <a:gd name="T8" fmla="*/ 32 w 205"/>
                <a:gd name="T9" fmla="*/ 299 h 449"/>
                <a:gd name="T10" fmla="*/ 0 w 205"/>
                <a:gd name="T11" fmla="*/ 147 h 449"/>
                <a:gd name="T12" fmla="*/ 97 w 205"/>
                <a:gd name="T13" fmla="*/ 29 h 449"/>
                <a:gd name="T14" fmla="*/ 202 w 205"/>
                <a:gd name="T15" fmla="*/ 14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449">
                  <a:moveTo>
                    <a:pt x="202" y="146"/>
                  </a:moveTo>
                  <a:cubicBezTo>
                    <a:pt x="202" y="146"/>
                    <a:pt x="131" y="165"/>
                    <a:pt x="101" y="201"/>
                  </a:cubicBezTo>
                  <a:cubicBezTo>
                    <a:pt x="72" y="237"/>
                    <a:pt x="120" y="350"/>
                    <a:pt x="205" y="400"/>
                  </a:cubicBezTo>
                  <a:cubicBezTo>
                    <a:pt x="187" y="429"/>
                    <a:pt x="172" y="449"/>
                    <a:pt x="172" y="449"/>
                  </a:cubicBezTo>
                  <a:cubicBezTo>
                    <a:pt x="172" y="449"/>
                    <a:pt x="57" y="361"/>
                    <a:pt x="32" y="299"/>
                  </a:cubicBezTo>
                  <a:cubicBezTo>
                    <a:pt x="7" y="237"/>
                    <a:pt x="0" y="147"/>
                    <a:pt x="0" y="147"/>
                  </a:cubicBezTo>
                  <a:cubicBezTo>
                    <a:pt x="0" y="147"/>
                    <a:pt x="65" y="57"/>
                    <a:pt x="97" y="29"/>
                  </a:cubicBezTo>
                  <a:cubicBezTo>
                    <a:pt x="130" y="0"/>
                    <a:pt x="202" y="146"/>
                    <a:pt x="202" y="146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1" name="Freeform 1191"/>
            <p:cNvSpPr>
              <a:spLocks/>
            </p:cNvSpPr>
            <p:nvPr/>
          </p:nvSpPr>
          <p:spPr bwMode="auto">
            <a:xfrm>
              <a:off x="2558" y="1467"/>
              <a:ext cx="182" cy="431"/>
            </a:xfrm>
            <a:custGeom>
              <a:avLst/>
              <a:gdLst>
                <a:gd name="T0" fmla="*/ 39 w 181"/>
                <a:gd name="T1" fmla="*/ 133 h 429"/>
                <a:gd name="T2" fmla="*/ 72 w 181"/>
                <a:gd name="T3" fmla="*/ 286 h 429"/>
                <a:gd name="T4" fmla="*/ 181 w 181"/>
                <a:gd name="T5" fmla="*/ 416 h 429"/>
                <a:gd name="T6" fmla="*/ 172 w 181"/>
                <a:gd name="T7" fmla="*/ 429 h 429"/>
                <a:gd name="T8" fmla="*/ 32 w 181"/>
                <a:gd name="T9" fmla="*/ 279 h 429"/>
                <a:gd name="T10" fmla="*/ 0 w 181"/>
                <a:gd name="T11" fmla="*/ 127 h 429"/>
                <a:gd name="T12" fmla="*/ 97 w 181"/>
                <a:gd name="T13" fmla="*/ 9 h 429"/>
                <a:gd name="T14" fmla="*/ 132 w 181"/>
                <a:gd name="T15" fmla="*/ 19 h 429"/>
                <a:gd name="T16" fmla="*/ 39 w 181"/>
                <a:gd name="T17" fmla="*/ 133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429">
                  <a:moveTo>
                    <a:pt x="39" y="133"/>
                  </a:moveTo>
                  <a:cubicBezTo>
                    <a:pt x="39" y="133"/>
                    <a:pt x="46" y="224"/>
                    <a:pt x="72" y="286"/>
                  </a:cubicBezTo>
                  <a:cubicBezTo>
                    <a:pt x="89" y="329"/>
                    <a:pt x="140" y="388"/>
                    <a:pt x="181" y="416"/>
                  </a:cubicBezTo>
                  <a:cubicBezTo>
                    <a:pt x="176" y="424"/>
                    <a:pt x="172" y="429"/>
                    <a:pt x="172" y="429"/>
                  </a:cubicBezTo>
                  <a:cubicBezTo>
                    <a:pt x="172" y="429"/>
                    <a:pt x="57" y="341"/>
                    <a:pt x="32" y="279"/>
                  </a:cubicBezTo>
                  <a:cubicBezTo>
                    <a:pt x="7" y="217"/>
                    <a:pt x="0" y="127"/>
                    <a:pt x="0" y="127"/>
                  </a:cubicBezTo>
                  <a:cubicBezTo>
                    <a:pt x="0" y="127"/>
                    <a:pt x="65" y="37"/>
                    <a:pt x="97" y="9"/>
                  </a:cubicBezTo>
                  <a:cubicBezTo>
                    <a:pt x="106" y="0"/>
                    <a:pt x="119" y="7"/>
                    <a:pt x="132" y="19"/>
                  </a:cubicBezTo>
                  <a:cubicBezTo>
                    <a:pt x="98" y="51"/>
                    <a:pt x="39" y="133"/>
                    <a:pt x="39" y="133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2" name="Freeform 1192"/>
            <p:cNvSpPr>
              <a:spLocks/>
            </p:cNvSpPr>
            <p:nvPr/>
          </p:nvSpPr>
          <p:spPr bwMode="auto">
            <a:xfrm>
              <a:off x="2756" y="1859"/>
              <a:ext cx="145" cy="102"/>
            </a:xfrm>
            <a:custGeom>
              <a:avLst/>
              <a:gdLst>
                <a:gd name="T0" fmla="*/ 0 w 144"/>
                <a:gd name="T1" fmla="*/ 33 h 102"/>
                <a:gd name="T2" fmla="*/ 46 w 144"/>
                <a:gd name="T3" fmla="*/ 87 h 102"/>
                <a:gd name="T4" fmla="*/ 82 w 144"/>
                <a:gd name="T5" fmla="*/ 96 h 102"/>
                <a:gd name="T6" fmla="*/ 121 w 144"/>
                <a:gd name="T7" fmla="*/ 97 h 102"/>
                <a:gd name="T8" fmla="*/ 119 w 144"/>
                <a:gd name="T9" fmla="*/ 95 h 102"/>
                <a:gd name="T10" fmla="*/ 132 w 144"/>
                <a:gd name="T11" fmla="*/ 93 h 102"/>
                <a:gd name="T12" fmla="*/ 124 w 144"/>
                <a:gd name="T13" fmla="*/ 84 h 102"/>
                <a:gd name="T14" fmla="*/ 140 w 144"/>
                <a:gd name="T15" fmla="*/ 80 h 102"/>
                <a:gd name="T16" fmla="*/ 128 w 144"/>
                <a:gd name="T17" fmla="*/ 69 h 102"/>
                <a:gd name="T18" fmla="*/ 142 w 144"/>
                <a:gd name="T19" fmla="*/ 64 h 102"/>
                <a:gd name="T20" fmla="*/ 129 w 144"/>
                <a:gd name="T21" fmla="*/ 51 h 102"/>
                <a:gd name="T22" fmla="*/ 83 w 144"/>
                <a:gd name="T23" fmla="*/ 37 h 102"/>
                <a:gd name="T24" fmla="*/ 121 w 144"/>
                <a:gd name="T25" fmla="*/ 43 h 102"/>
                <a:gd name="T26" fmla="*/ 113 w 144"/>
                <a:gd name="T27" fmla="*/ 30 h 102"/>
                <a:gd name="T28" fmla="*/ 65 w 144"/>
                <a:gd name="T29" fmla="*/ 10 h 102"/>
                <a:gd name="T30" fmla="*/ 18 w 144"/>
                <a:gd name="T31" fmla="*/ 5 h 102"/>
                <a:gd name="T32" fmla="*/ 0 w 144"/>
                <a:gd name="T33" fmla="*/ 3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" h="102">
                  <a:moveTo>
                    <a:pt x="0" y="33"/>
                  </a:moveTo>
                  <a:cubicBezTo>
                    <a:pt x="0" y="33"/>
                    <a:pt x="32" y="72"/>
                    <a:pt x="46" y="87"/>
                  </a:cubicBezTo>
                  <a:cubicBezTo>
                    <a:pt x="60" y="101"/>
                    <a:pt x="64" y="94"/>
                    <a:pt x="82" y="96"/>
                  </a:cubicBezTo>
                  <a:cubicBezTo>
                    <a:pt x="99" y="98"/>
                    <a:pt x="115" y="102"/>
                    <a:pt x="121" y="97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28" y="98"/>
                    <a:pt x="132" y="93"/>
                  </a:cubicBezTo>
                  <a:cubicBezTo>
                    <a:pt x="136" y="88"/>
                    <a:pt x="128" y="86"/>
                    <a:pt x="124" y="84"/>
                  </a:cubicBezTo>
                  <a:cubicBezTo>
                    <a:pt x="134" y="87"/>
                    <a:pt x="138" y="85"/>
                    <a:pt x="140" y="80"/>
                  </a:cubicBezTo>
                  <a:cubicBezTo>
                    <a:pt x="141" y="76"/>
                    <a:pt x="135" y="71"/>
                    <a:pt x="128" y="69"/>
                  </a:cubicBezTo>
                  <a:cubicBezTo>
                    <a:pt x="136" y="71"/>
                    <a:pt x="141" y="67"/>
                    <a:pt x="142" y="64"/>
                  </a:cubicBezTo>
                  <a:cubicBezTo>
                    <a:pt x="144" y="60"/>
                    <a:pt x="142" y="53"/>
                    <a:pt x="129" y="51"/>
                  </a:cubicBezTo>
                  <a:cubicBezTo>
                    <a:pt x="116" y="50"/>
                    <a:pt x="83" y="37"/>
                    <a:pt x="83" y="37"/>
                  </a:cubicBezTo>
                  <a:cubicBezTo>
                    <a:pt x="83" y="37"/>
                    <a:pt x="118" y="42"/>
                    <a:pt x="121" y="43"/>
                  </a:cubicBezTo>
                  <a:cubicBezTo>
                    <a:pt x="124" y="44"/>
                    <a:pt x="129" y="33"/>
                    <a:pt x="113" y="30"/>
                  </a:cubicBezTo>
                  <a:cubicBezTo>
                    <a:pt x="97" y="26"/>
                    <a:pt x="80" y="15"/>
                    <a:pt x="65" y="10"/>
                  </a:cubicBezTo>
                  <a:cubicBezTo>
                    <a:pt x="50" y="4"/>
                    <a:pt x="26" y="0"/>
                    <a:pt x="18" y="5"/>
                  </a:cubicBezTo>
                  <a:cubicBezTo>
                    <a:pt x="4" y="27"/>
                    <a:pt x="0" y="33"/>
                    <a:pt x="0" y="33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3" name="Freeform 1193"/>
            <p:cNvSpPr>
              <a:spLocks/>
            </p:cNvSpPr>
            <p:nvPr/>
          </p:nvSpPr>
          <p:spPr bwMode="auto">
            <a:xfrm>
              <a:off x="3081" y="1565"/>
              <a:ext cx="99" cy="147"/>
            </a:xfrm>
            <a:custGeom>
              <a:avLst/>
              <a:gdLst>
                <a:gd name="T0" fmla="*/ 34 w 99"/>
                <a:gd name="T1" fmla="*/ 0 h 146"/>
                <a:gd name="T2" fmla="*/ 85 w 99"/>
                <a:gd name="T3" fmla="*/ 50 h 146"/>
                <a:gd name="T4" fmla="*/ 93 w 99"/>
                <a:gd name="T5" fmla="*/ 86 h 146"/>
                <a:gd name="T6" fmla="*/ 91 w 99"/>
                <a:gd name="T7" fmla="*/ 125 h 146"/>
                <a:gd name="T8" fmla="*/ 89 w 99"/>
                <a:gd name="T9" fmla="*/ 123 h 146"/>
                <a:gd name="T10" fmla="*/ 86 w 99"/>
                <a:gd name="T11" fmla="*/ 135 h 146"/>
                <a:gd name="T12" fmla="*/ 78 w 99"/>
                <a:gd name="T13" fmla="*/ 127 h 146"/>
                <a:gd name="T14" fmla="*/ 73 w 99"/>
                <a:gd name="T15" fmla="*/ 142 h 146"/>
                <a:gd name="T16" fmla="*/ 62 w 99"/>
                <a:gd name="T17" fmla="*/ 130 h 146"/>
                <a:gd name="T18" fmla="*/ 56 w 99"/>
                <a:gd name="T19" fmla="*/ 144 h 146"/>
                <a:gd name="T20" fmla="*/ 45 w 99"/>
                <a:gd name="T21" fmla="*/ 130 h 146"/>
                <a:gd name="T22" fmla="*/ 34 w 99"/>
                <a:gd name="T23" fmla="*/ 83 h 146"/>
                <a:gd name="T24" fmla="*/ 37 w 99"/>
                <a:gd name="T25" fmla="*/ 122 h 146"/>
                <a:gd name="T26" fmla="*/ 24 w 99"/>
                <a:gd name="T27" fmla="*/ 113 h 146"/>
                <a:gd name="T28" fmla="*/ 8 w 99"/>
                <a:gd name="T29" fmla="*/ 63 h 146"/>
                <a:gd name="T30" fmla="*/ 5 w 99"/>
                <a:gd name="T31" fmla="*/ 16 h 146"/>
                <a:gd name="T32" fmla="*/ 34 w 99"/>
                <a:gd name="T3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146">
                  <a:moveTo>
                    <a:pt x="34" y="0"/>
                  </a:moveTo>
                  <a:cubicBezTo>
                    <a:pt x="34" y="0"/>
                    <a:pt x="72" y="35"/>
                    <a:pt x="85" y="50"/>
                  </a:cubicBezTo>
                  <a:cubicBezTo>
                    <a:pt x="99" y="64"/>
                    <a:pt x="92" y="68"/>
                    <a:pt x="93" y="86"/>
                  </a:cubicBezTo>
                  <a:cubicBezTo>
                    <a:pt x="94" y="103"/>
                    <a:pt x="97" y="120"/>
                    <a:pt x="91" y="125"/>
                  </a:cubicBezTo>
                  <a:cubicBezTo>
                    <a:pt x="89" y="123"/>
                    <a:pt x="89" y="123"/>
                    <a:pt x="89" y="123"/>
                  </a:cubicBezTo>
                  <a:cubicBezTo>
                    <a:pt x="89" y="123"/>
                    <a:pt x="91" y="132"/>
                    <a:pt x="86" y="135"/>
                  </a:cubicBezTo>
                  <a:cubicBezTo>
                    <a:pt x="81" y="139"/>
                    <a:pt x="79" y="132"/>
                    <a:pt x="78" y="127"/>
                  </a:cubicBezTo>
                  <a:cubicBezTo>
                    <a:pt x="80" y="137"/>
                    <a:pt x="78" y="141"/>
                    <a:pt x="73" y="142"/>
                  </a:cubicBezTo>
                  <a:cubicBezTo>
                    <a:pt x="69" y="144"/>
                    <a:pt x="65" y="137"/>
                    <a:pt x="62" y="130"/>
                  </a:cubicBezTo>
                  <a:cubicBezTo>
                    <a:pt x="64" y="138"/>
                    <a:pt x="60" y="143"/>
                    <a:pt x="56" y="144"/>
                  </a:cubicBezTo>
                  <a:cubicBezTo>
                    <a:pt x="53" y="146"/>
                    <a:pt x="46" y="143"/>
                    <a:pt x="45" y="130"/>
                  </a:cubicBezTo>
                  <a:cubicBezTo>
                    <a:pt x="44" y="117"/>
                    <a:pt x="34" y="83"/>
                    <a:pt x="34" y="83"/>
                  </a:cubicBezTo>
                  <a:cubicBezTo>
                    <a:pt x="34" y="83"/>
                    <a:pt x="37" y="119"/>
                    <a:pt x="37" y="122"/>
                  </a:cubicBezTo>
                  <a:cubicBezTo>
                    <a:pt x="38" y="124"/>
                    <a:pt x="27" y="129"/>
                    <a:pt x="24" y="113"/>
                  </a:cubicBezTo>
                  <a:cubicBezTo>
                    <a:pt x="22" y="96"/>
                    <a:pt x="12" y="79"/>
                    <a:pt x="8" y="63"/>
                  </a:cubicBezTo>
                  <a:cubicBezTo>
                    <a:pt x="3" y="48"/>
                    <a:pt x="0" y="24"/>
                    <a:pt x="5" y="16"/>
                  </a:cubicBezTo>
                  <a:cubicBezTo>
                    <a:pt x="29" y="3"/>
                    <a:pt x="34" y="0"/>
                    <a:pt x="34" y="0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4" name="Freeform 1194"/>
            <p:cNvSpPr>
              <a:spLocks/>
            </p:cNvSpPr>
            <p:nvPr/>
          </p:nvSpPr>
          <p:spPr bwMode="auto">
            <a:xfrm>
              <a:off x="2688" y="1442"/>
              <a:ext cx="229" cy="233"/>
            </a:xfrm>
            <a:custGeom>
              <a:avLst/>
              <a:gdLst>
                <a:gd name="T0" fmla="*/ 96 w 228"/>
                <a:gd name="T1" fmla="*/ 228 h 232"/>
                <a:gd name="T2" fmla="*/ 133 w 228"/>
                <a:gd name="T3" fmla="*/ 217 h 232"/>
                <a:gd name="T4" fmla="*/ 220 w 228"/>
                <a:gd name="T5" fmla="*/ 110 h 232"/>
                <a:gd name="T6" fmla="*/ 220 w 228"/>
                <a:gd name="T7" fmla="*/ 73 h 232"/>
                <a:gd name="T8" fmla="*/ 172 w 228"/>
                <a:gd name="T9" fmla="*/ 11 h 232"/>
                <a:gd name="T10" fmla="*/ 139 w 228"/>
                <a:gd name="T11" fmla="*/ 9 h 232"/>
                <a:gd name="T12" fmla="*/ 83 w 228"/>
                <a:gd name="T13" fmla="*/ 59 h 232"/>
                <a:gd name="T14" fmla="*/ 53 w 228"/>
                <a:gd name="T15" fmla="*/ 95 h 232"/>
                <a:gd name="T16" fmla="*/ 7 w 228"/>
                <a:gd name="T17" fmla="*/ 172 h 232"/>
                <a:gd name="T18" fmla="*/ 17 w 228"/>
                <a:gd name="T19" fmla="*/ 200 h 232"/>
                <a:gd name="T20" fmla="*/ 96 w 228"/>
                <a:gd name="T21" fmla="*/ 2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2">
                  <a:moveTo>
                    <a:pt x="96" y="228"/>
                  </a:moveTo>
                  <a:cubicBezTo>
                    <a:pt x="108" y="232"/>
                    <a:pt x="124" y="228"/>
                    <a:pt x="133" y="217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8" y="100"/>
                    <a:pt x="228" y="83"/>
                    <a:pt x="220" y="73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64" y="1"/>
                    <a:pt x="149" y="0"/>
                    <a:pt x="139" y="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73" y="67"/>
                    <a:pt x="60" y="84"/>
                    <a:pt x="53" y="95"/>
                  </a:cubicBezTo>
                  <a:cubicBezTo>
                    <a:pt x="7" y="172"/>
                    <a:pt x="7" y="172"/>
                    <a:pt x="7" y="172"/>
                  </a:cubicBezTo>
                  <a:cubicBezTo>
                    <a:pt x="0" y="183"/>
                    <a:pt x="4" y="196"/>
                    <a:pt x="17" y="200"/>
                  </a:cubicBezTo>
                  <a:lnTo>
                    <a:pt x="96" y="228"/>
                  </a:ln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5" name="Freeform 1195"/>
            <p:cNvSpPr>
              <a:spLocks/>
            </p:cNvSpPr>
            <p:nvPr/>
          </p:nvSpPr>
          <p:spPr bwMode="auto">
            <a:xfrm>
              <a:off x="2609" y="1378"/>
              <a:ext cx="252" cy="243"/>
            </a:xfrm>
            <a:custGeom>
              <a:avLst/>
              <a:gdLst>
                <a:gd name="T0" fmla="*/ 59 w 250"/>
                <a:gd name="T1" fmla="*/ 202 h 242"/>
                <a:gd name="T2" fmla="*/ 213 w 250"/>
                <a:gd name="T3" fmla="*/ 193 h 242"/>
                <a:gd name="T4" fmla="*/ 191 w 250"/>
                <a:gd name="T5" fmla="*/ 40 h 242"/>
                <a:gd name="T6" fmla="*/ 37 w 250"/>
                <a:gd name="T7" fmla="*/ 49 h 242"/>
                <a:gd name="T8" fmla="*/ 59 w 250"/>
                <a:gd name="T9" fmla="*/ 20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42">
                  <a:moveTo>
                    <a:pt x="59" y="202"/>
                  </a:moveTo>
                  <a:cubicBezTo>
                    <a:pt x="108" y="242"/>
                    <a:pt x="177" y="237"/>
                    <a:pt x="213" y="193"/>
                  </a:cubicBezTo>
                  <a:cubicBezTo>
                    <a:pt x="250" y="148"/>
                    <a:pt x="240" y="79"/>
                    <a:pt x="191" y="40"/>
                  </a:cubicBezTo>
                  <a:cubicBezTo>
                    <a:pt x="142" y="0"/>
                    <a:pt x="73" y="5"/>
                    <a:pt x="37" y="49"/>
                  </a:cubicBezTo>
                  <a:cubicBezTo>
                    <a:pt x="0" y="94"/>
                    <a:pt x="10" y="163"/>
                    <a:pt x="59" y="202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96" name="Freeform 1196"/>
            <p:cNvSpPr>
              <a:spLocks/>
            </p:cNvSpPr>
            <p:nvPr/>
          </p:nvSpPr>
          <p:spPr bwMode="auto">
            <a:xfrm>
              <a:off x="2642" y="1378"/>
              <a:ext cx="219" cy="222"/>
            </a:xfrm>
            <a:custGeom>
              <a:avLst/>
              <a:gdLst>
                <a:gd name="T0" fmla="*/ 116 w 218"/>
                <a:gd name="T1" fmla="*/ 75 h 221"/>
                <a:gd name="T2" fmla="*/ 143 w 218"/>
                <a:gd name="T3" fmla="*/ 221 h 221"/>
                <a:gd name="T4" fmla="*/ 181 w 218"/>
                <a:gd name="T5" fmla="*/ 193 h 221"/>
                <a:gd name="T6" fmla="*/ 159 w 218"/>
                <a:gd name="T7" fmla="*/ 40 h 221"/>
                <a:gd name="T8" fmla="*/ 5 w 218"/>
                <a:gd name="T9" fmla="*/ 49 h 221"/>
                <a:gd name="T10" fmla="*/ 0 w 218"/>
                <a:gd name="T11" fmla="*/ 56 h 221"/>
                <a:gd name="T12" fmla="*/ 116 w 218"/>
                <a:gd name="T13" fmla="*/ 7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221">
                  <a:moveTo>
                    <a:pt x="116" y="75"/>
                  </a:moveTo>
                  <a:cubicBezTo>
                    <a:pt x="162" y="112"/>
                    <a:pt x="174" y="176"/>
                    <a:pt x="143" y="221"/>
                  </a:cubicBezTo>
                  <a:cubicBezTo>
                    <a:pt x="158" y="215"/>
                    <a:pt x="171" y="205"/>
                    <a:pt x="181" y="193"/>
                  </a:cubicBezTo>
                  <a:cubicBezTo>
                    <a:pt x="218" y="148"/>
                    <a:pt x="208" y="79"/>
                    <a:pt x="159" y="40"/>
                  </a:cubicBezTo>
                  <a:cubicBezTo>
                    <a:pt x="110" y="0"/>
                    <a:pt x="41" y="5"/>
                    <a:pt x="5" y="49"/>
                  </a:cubicBezTo>
                  <a:cubicBezTo>
                    <a:pt x="3" y="52"/>
                    <a:pt x="1" y="54"/>
                    <a:pt x="0" y="56"/>
                  </a:cubicBezTo>
                  <a:cubicBezTo>
                    <a:pt x="36" y="41"/>
                    <a:pt x="81" y="47"/>
                    <a:pt x="116" y="75"/>
                  </a:cubicBezTo>
                  <a:close/>
                </a:path>
              </a:pathLst>
            </a:custGeom>
            <a:ln>
              <a:solidFill>
                <a:schemeClr val="accent5">
                  <a:lumMod val="60000"/>
                  <a:lumOff val="4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</p:grpSp>
      <p:sp>
        <p:nvSpPr>
          <p:cNvPr id="1193" name="椭圆 2"/>
          <p:cNvSpPr/>
          <p:nvPr/>
        </p:nvSpPr>
        <p:spPr>
          <a:xfrm>
            <a:off x="2771800" y="1124744"/>
            <a:ext cx="228016" cy="220198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6694" tIns="43347" rIns="86694" bIns="43347" spcCol="0" rtlCol="0" anchor="ctr"/>
          <a:lstStyle/>
          <a:p>
            <a:pPr algn="ctr"/>
            <a:endParaRPr lang="zh-CN" altLang="en-US" sz="1200">
              <a:solidFill>
                <a:schemeClr val="tx2"/>
              </a:solidFill>
            </a:endParaRPr>
          </a:p>
        </p:txBody>
      </p:sp>
      <p:sp>
        <p:nvSpPr>
          <p:cNvPr id="1195" name="椭圆 1200"/>
          <p:cNvSpPr/>
          <p:nvPr/>
        </p:nvSpPr>
        <p:spPr>
          <a:xfrm>
            <a:off x="1907704" y="4365104"/>
            <a:ext cx="232862" cy="244115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6694" tIns="43347" rIns="86694" bIns="43347" spcCol="0" rtlCol="0" anchor="ctr"/>
          <a:lstStyle/>
          <a:p>
            <a:pPr algn="ctr"/>
            <a:endParaRPr lang="zh-CN" altLang="en-US" sz="1200">
              <a:solidFill>
                <a:schemeClr val="tx2"/>
              </a:solidFill>
            </a:endParaRPr>
          </a:p>
        </p:txBody>
      </p:sp>
      <p:sp>
        <p:nvSpPr>
          <p:cNvPr id="1196" name="椭圆 1201"/>
          <p:cNvSpPr/>
          <p:nvPr/>
        </p:nvSpPr>
        <p:spPr>
          <a:xfrm>
            <a:off x="6948264" y="1340768"/>
            <a:ext cx="249063" cy="220198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6694" tIns="43347" rIns="86694" bIns="43347" spcCol="0" rtlCol="0" anchor="ctr"/>
          <a:lstStyle/>
          <a:p>
            <a:pPr algn="ctr"/>
            <a:endParaRPr lang="zh-CN" altLang="en-US" sz="1200">
              <a:solidFill>
                <a:schemeClr val="tx2"/>
              </a:solidFill>
            </a:endParaRPr>
          </a:p>
        </p:txBody>
      </p:sp>
      <p:sp>
        <p:nvSpPr>
          <p:cNvPr id="1198" name="椭圆 1203"/>
          <p:cNvSpPr/>
          <p:nvPr/>
        </p:nvSpPr>
        <p:spPr>
          <a:xfrm>
            <a:off x="7236296" y="4941168"/>
            <a:ext cx="284455" cy="244115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6694" tIns="43347" rIns="86694" bIns="43347" spcCol="0" rtlCol="0" anchor="ctr"/>
          <a:lstStyle/>
          <a:p>
            <a:pPr algn="ctr"/>
            <a:endParaRPr lang="zh-CN" altLang="en-US" sz="1200">
              <a:solidFill>
                <a:schemeClr val="tx2"/>
              </a:solidFill>
            </a:endParaRPr>
          </a:p>
        </p:txBody>
      </p:sp>
      <p:sp>
        <p:nvSpPr>
          <p:cNvPr id="1199" name="文本框 8"/>
          <p:cNvSpPr txBox="1"/>
          <p:nvPr/>
        </p:nvSpPr>
        <p:spPr>
          <a:xfrm>
            <a:off x="6660232" y="1844824"/>
            <a:ext cx="2331247" cy="2688253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 algn="ctr" fontAlgn="base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Заседание педагогическойтворческой мастерской  «Перспектива»</a:t>
            </a:r>
          </a:p>
          <a:p>
            <a:pPr algn="ctr" fontAlgn="base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«Организация деятельности педагогического коллектива по консультированию, поддержке, коррекционной работе, развивающей работе, экспертизе результатов, обучающихся в условиях интенсификации освоения обучающимися образовательных программ.</a:t>
            </a:r>
          </a:p>
        </p:txBody>
      </p:sp>
      <p:sp>
        <p:nvSpPr>
          <p:cNvPr id="1200" name="TextBox 24"/>
          <p:cNvSpPr txBox="1"/>
          <p:nvPr/>
        </p:nvSpPr>
        <p:spPr>
          <a:xfrm>
            <a:off x="7308304" y="1484784"/>
            <a:ext cx="1512168" cy="364540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24.01.2023</a:t>
            </a:r>
          </a:p>
        </p:txBody>
      </p:sp>
      <p:sp>
        <p:nvSpPr>
          <p:cNvPr id="1205" name="文本框 8"/>
          <p:cNvSpPr txBox="1"/>
          <p:nvPr/>
        </p:nvSpPr>
        <p:spPr>
          <a:xfrm>
            <a:off x="5724128" y="5157192"/>
            <a:ext cx="3312368" cy="1380202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 algn="ctr" fontAlgn="base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Круглый стол -встреча с директорами школ</a:t>
            </a:r>
          </a:p>
          <a:p>
            <a:pPr algn="ctr" fontAlgn="base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«Сотрудничество в области сопровождения профессионального самоопределения обучающихся в  условиях непрерывного образования»</a:t>
            </a:r>
          </a:p>
        </p:txBody>
      </p:sp>
      <p:sp>
        <p:nvSpPr>
          <p:cNvPr id="1206" name="TextBox 24"/>
          <p:cNvSpPr txBox="1"/>
          <p:nvPr/>
        </p:nvSpPr>
        <p:spPr>
          <a:xfrm>
            <a:off x="7596336" y="4653136"/>
            <a:ext cx="1213828" cy="364540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01.09.2022</a:t>
            </a:r>
          </a:p>
        </p:txBody>
      </p:sp>
      <p:sp>
        <p:nvSpPr>
          <p:cNvPr id="1207" name="文本框 8"/>
          <p:cNvSpPr txBox="1"/>
          <p:nvPr/>
        </p:nvSpPr>
        <p:spPr>
          <a:xfrm>
            <a:off x="179512" y="1412776"/>
            <a:ext cx="2448272" cy="2888307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 algn="ctr" fontAlgn="base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Методический диалог</a:t>
            </a:r>
          </a:p>
          <a:p>
            <a:pPr algn="ctr" fontAlgn="base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«Диагностический инструментарий сформированности СУМ, компетенций управления учебной мотивацией, рефлексивно-самооценочных навыков</a:t>
            </a:r>
          </a:p>
          <a:p>
            <a:pPr algn="ctr" fontAlgn="base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 сопровождении  интенсификации освоения обучающимися образовательных программ»»</a:t>
            </a:r>
          </a:p>
        </p:txBody>
      </p:sp>
      <p:sp>
        <p:nvSpPr>
          <p:cNvPr id="1208" name="TextBox 24"/>
          <p:cNvSpPr txBox="1"/>
          <p:nvPr/>
        </p:nvSpPr>
        <p:spPr>
          <a:xfrm>
            <a:off x="611560" y="980728"/>
            <a:ext cx="1271536" cy="364540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23 .03.2023</a:t>
            </a:r>
            <a:endParaRPr lang="zh-CN" altLang="en-US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209" name="文本框 8"/>
          <p:cNvSpPr txBox="1"/>
          <p:nvPr/>
        </p:nvSpPr>
        <p:spPr>
          <a:xfrm>
            <a:off x="179512" y="4869160"/>
            <a:ext cx="1728192" cy="1380202"/>
          </a:xfrm>
          <a:prstGeom prst="rect">
            <a:avLst/>
          </a:prstGeom>
          <a:noFill/>
        </p:spPr>
        <p:txBody>
          <a:bodyPr wrap="square" lIns="86694" tIns="43347" rIns="86694" bIns="43347" rtlCol="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Педагогический квартирник «Формирование студенческого самоуправления в группе»</a:t>
            </a:r>
            <a:endParaRPr lang="en-US" altLang="zh-CN" sz="1400" b="1" dirty="0">
              <a:solidFill>
                <a:srgbClr val="00206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210" name="TextBox 24"/>
          <p:cNvSpPr txBox="1"/>
          <p:nvPr/>
        </p:nvSpPr>
        <p:spPr>
          <a:xfrm>
            <a:off x="323528" y="4365104"/>
            <a:ext cx="1329243" cy="41993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19.04.2023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12" name="Прямоугольник 1211"/>
          <p:cNvSpPr/>
          <p:nvPr/>
        </p:nvSpPr>
        <p:spPr>
          <a:xfrm>
            <a:off x="971600" y="18864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7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1720" y="5292474"/>
            <a:ext cx="2088232" cy="156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355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95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695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6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76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325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825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3" grpId="0" animBg="1"/>
      <p:bldP spid="1195" grpId="0" animBg="1"/>
      <p:bldP spid="1196" grpId="0" animBg="1"/>
      <p:bldP spid="1198" grpId="0" animBg="1"/>
      <p:bldP spid="1199" grpId="0"/>
      <p:bldP spid="1200" grpId="0"/>
      <p:bldP spid="1205" grpId="0"/>
      <p:bldP spid="1206" grpId="0"/>
      <p:bldP spid="1207" grpId="0"/>
      <p:bldP spid="1208" grpId="0"/>
      <p:bldP spid="1209" grpId="0"/>
      <p:bldP spid="12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648072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b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836712"/>
            <a:ext cx="23762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 апреля 2023 года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 Фестиваль молодых педагогов «Педагогическая проба-2023»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836712"/>
            <a:ext cx="2183904" cy="1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628800"/>
            <a:ext cx="2183904" cy="1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492896"/>
            <a:ext cx="2183904" cy="1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157192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3717032"/>
            <a:ext cx="396044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молодых педагогов «О молодом педагоге замолвите слово» . Команда «ZаПРОФТЕХ» (14.03.2023)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284984"/>
            <a:ext cx="2183904" cy="1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204864"/>
            <a:ext cx="1656184" cy="220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39933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3928" y="3933056"/>
            <a:ext cx="241176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27.10.2022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  «Перспектива»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лучшую методическую разработку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5229200"/>
            <a:ext cx="3851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МЕСТО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Областной конкурс видеороликов среди образовательных организаций,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являющихся региональными инновационными площадками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4869160"/>
            <a:ext cx="2664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ДИПЛОМА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МЕСТО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 на лучшую методическую разработку воспитательной направленности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3265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Уровень учебной мотивации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4032448" cy="290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16016" y="6550223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АВТОРСКИЙ ГАСТРОУЖИН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52936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Победителями регионального этапа Всероссийского конкурса профессионального мастерства «Профессионал»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78189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48680"/>
            <a:ext cx="34198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356992"/>
            <a:ext cx="3239344" cy="323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788024" y="620688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Победителями регионального этапа «Абилимпикс»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412776"/>
            <a:ext cx="20522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1608" cy="432048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b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052736"/>
            <a:ext cx="2593385" cy="172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437112"/>
            <a:ext cx="2952327" cy="216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780928"/>
            <a:ext cx="2648406" cy="148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2" y="2852936"/>
            <a:ext cx="244827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1052736"/>
            <a:ext cx="103631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437112"/>
            <a:ext cx="1656184" cy="228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052736"/>
            <a:ext cx="2520280" cy="167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437112"/>
            <a:ext cx="1849587" cy="231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1052736"/>
            <a:ext cx="2248957" cy="168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2852936"/>
            <a:ext cx="3384376" cy="145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2161" y="4527122"/>
            <a:ext cx="2976330" cy="2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17632" cy="288032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271889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2736304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80928"/>
            <a:ext cx="2736304" cy="190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764704"/>
            <a:ext cx="28083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857904"/>
            <a:ext cx="2736304" cy="18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C:\Users\Наталья\Desktop\2023 Отчет РИП\Новая папка\photo_2023-05-26_15-48-48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3059832" y="4797152"/>
            <a:ext cx="2664296" cy="1859896"/>
          </a:xfrm>
          <a:prstGeom prst="rect">
            <a:avLst/>
          </a:prstGeom>
          <a:noFill/>
        </p:spPr>
      </p:pic>
      <p:pic>
        <p:nvPicPr>
          <p:cNvPr id="15" name="Picture 3" descr="C:\Users\Наталья\Desktop\2023 Отчет РИП\Новая папка\photo_2023-05-26_15-48-56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>
            <a:off x="4932040" y="3068960"/>
            <a:ext cx="1884288" cy="2664296"/>
          </a:xfrm>
          <a:prstGeom prst="rect">
            <a:avLst/>
          </a:prstGeom>
          <a:noFill/>
        </p:spPr>
      </p:pic>
      <p:pic>
        <p:nvPicPr>
          <p:cNvPr id="16" name="Picture 6" descr="C:\Users\Наталья\Desktop\2023 Отчет РИП\Новая папка\photo_2023-05-26_15-49-17.jpg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6372200" y="3068960"/>
            <a:ext cx="2304256" cy="3612171"/>
          </a:xfrm>
          <a:prstGeom prst="rect">
            <a:avLst/>
          </a:prstGeom>
          <a:noFill/>
        </p:spPr>
      </p:pic>
      <p:pic>
        <p:nvPicPr>
          <p:cNvPr id="1026" name="Picture 2" descr="C:\Users\Наталья\Desktop\FEGwquI8fx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36163" y="764704"/>
            <a:ext cx="2496276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8" name="Picture 4" descr="C:\Users\Наталья\Desktop\2023 Отчет РИП\Новая папка\photo_2023-05-26_15-48-5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79512" y="2996952"/>
            <a:ext cx="2880319" cy="1976092"/>
          </a:xfrm>
          <a:prstGeom prst="rect">
            <a:avLst/>
          </a:prstGeom>
          <a:noFill/>
        </p:spPr>
      </p:pic>
      <p:pic>
        <p:nvPicPr>
          <p:cNvPr id="1029" name="Picture 5" descr="C:\Users\Наталья\Desktop\2023 Отчет РИП\Новая папка\photo_2023-05-26_15-48-59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79512" y="908720"/>
            <a:ext cx="2880320" cy="201423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2780928"/>
            <a:ext cx="29523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013176"/>
            <a:ext cx="2808312" cy="173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7" y="908720"/>
            <a:ext cx="285640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797152"/>
            <a:ext cx="2664296" cy="181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>
            <a:off x="6084168" y="908719"/>
            <a:ext cx="2808312" cy="185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4061" y="2852936"/>
            <a:ext cx="25933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Наталья\Desktop\SrEXwneZQQg.jpg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6012160" y="4869160"/>
            <a:ext cx="3027828" cy="1703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网chenying0907出品 2048">
            <a:extLst>
              <a:ext uri="{FF2B5EF4-FFF2-40B4-BE49-F238E27FC236}">
                <a16:creationId xmlns="" xmlns:a16="http://schemas.microsoft.com/office/drawing/2014/main" id="{29A4D560-10CD-465F-AB0F-3E27E700E0CC}"/>
              </a:ext>
            </a:extLst>
          </p:cNvPr>
          <p:cNvSpPr/>
          <p:nvPr/>
        </p:nvSpPr>
        <p:spPr>
          <a:xfrm rot="19458485">
            <a:off x="3901610" y="3728774"/>
            <a:ext cx="1662435" cy="1631203"/>
          </a:xfrm>
          <a:custGeom>
            <a:avLst/>
            <a:gdLst/>
            <a:ahLst/>
            <a:cxnLst/>
            <a:rect l="l" t="t" r="r" b="b"/>
            <a:pathLst>
              <a:path w="2255381" h="2212711">
                <a:moveTo>
                  <a:pt x="1762831" y="96037"/>
                </a:moveTo>
                <a:cubicBezTo>
                  <a:pt x="1774596" y="109887"/>
                  <a:pt x="1762506" y="174600"/>
                  <a:pt x="1646561" y="364996"/>
                </a:cubicBezTo>
                <a:cubicBezTo>
                  <a:pt x="1623126" y="418934"/>
                  <a:pt x="1525944" y="582825"/>
                  <a:pt x="1395435" y="793156"/>
                </a:cubicBezTo>
                <a:cubicBezTo>
                  <a:pt x="1536134" y="778726"/>
                  <a:pt x="1697692" y="765828"/>
                  <a:pt x="1831180" y="756058"/>
                </a:cubicBezTo>
                <a:cubicBezTo>
                  <a:pt x="1885036" y="696233"/>
                  <a:pt x="2021048" y="583933"/>
                  <a:pt x="2043438" y="565200"/>
                </a:cubicBezTo>
                <a:cubicBezTo>
                  <a:pt x="2069261" y="543593"/>
                  <a:pt x="2073675" y="543820"/>
                  <a:pt x="2083864" y="544092"/>
                </a:cubicBezTo>
                <a:cubicBezTo>
                  <a:pt x="2090767" y="551669"/>
                  <a:pt x="2104986" y="572225"/>
                  <a:pt x="2104573" y="566823"/>
                </a:cubicBezTo>
                <a:cubicBezTo>
                  <a:pt x="2104160" y="561422"/>
                  <a:pt x="2125877" y="554426"/>
                  <a:pt x="2087839" y="600560"/>
                </a:cubicBezTo>
                <a:cubicBezTo>
                  <a:pt x="2079107" y="615047"/>
                  <a:pt x="2020535" y="684486"/>
                  <a:pt x="1965963" y="746391"/>
                </a:cubicBezTo>
                <a:cubicBezTo>
                  <a:pt x="2026433" y="742222"/>
                  <a:pt x="2071795" y="739277"/>
                  <a:pt x="2092922" y="737850"/>
                </a:cubicBezTo>
                <a:cubicBezTo>
                  <a:pt x="2199976" y="730624"/>
                  <a:pt x="2210042" y="735764"/>
                  <a:pt x="2233807" y="747211"/>
                </a:cubicBezTo>
                <a:cubicBezTo>
                  <a:pt x="2234375" y="766987"/>
                  <a:pt x="2225153" y="815763"/>
                  <a:pt x="2235515" y="806537"/>
                </a:cubicBezTo>
                <a:cubicBezTo>
                  <a:pt x="2245877" y="797311"/>
                  <a:pt x="2312434" y="809401"/>
                  <a:pt x="2124682" y="843303"/>
                </a:cubicBezTo>
                <a:cubicBezTo>
                  <a:pt x="2055381" y="862379"/>
                  <a:pt x="1557988" y="946248"/>
                  <a:pt x="1273593" y="987844"/>
                </a:cubicBezTo>
                <a:cubicBezTo>
                  <a:pt x="978139" y="1456310"/>
                  <a:pt x="595298" y="2038503"/>
                  <a:pt x="457887" y="2212711"/>
                </a:cubicBezTo>
                <a:lnTo>
                  <a:pt x="0" y="1868127"/>
                </a:lnTo>
                <a:cubicBezTo>
                  <a:pt x="68157" y="1710476"/>
                  <a:pt x="330540" y="1371156"/>
                  <a:pt x="606728" y="1037009"/>
                </a:cubicBezTo>
                <a:cubicBezTo>
                  <a:pt x="600981" y="804918"/>
                  <a:pt x="634997" y="289980"/>
                  <a:pt x="640268" y="205084"/>
                </a:cubicBezTo>
                <a:cubicBezTo>
                  <a:pt x="646314" y="107709"/>
                  <a:pt x="652129" y="99237"/>
                  <a:pt x="665240" y="79152"/>
                </a:cubicBezTo>
                <a:cubicBezTo>
                  <a:pt x="683136" y="80960"/>
                  <a:pt x="726034" y="94999"/>
                  <a:pt x="718931" y="84573"/>
                </a:cubicBezTo>
                <a:cubicBezTo>
                  <a:pt x="711827" y="74148"/>
                  <a:pt x="730538" y="15554"/>
                  <a:pt x="739077" y="188821"/>
                </a:cubicBezTo>
                <a:cubicBezTo>
                  <a:pt x="746782" y="243817"/>
                  <a:pt x="760402" y="582985"/>
                  <a:pt x="766840" y="844003"/>
                </a:cubicBezTo>
                <a:cubicBezTo>
                  <a:pt x="1026532" y="535400"/>
                  <a:pt x="1266755" y="263580"/>
                  <a:pt x="1333595" y="187146"/>
                </a:cubicBezTo>
                <a:cubicBezTo>
                  <a:pt x="1484649" y="14408"/>
                  <a:pt x="1513353" y="10556"/>
                  <a:pt x="1579414" y="0"/>
                </a:cubicBezTo>
                <a:cubicBezTo>
                  <a:pt x="1629596" y="41269"/>
                  <a:pt x="1736593" y="158682"/>
                  <a:pt x="1729962" y="123807"/>
                </a:cubicBezTo>
                <a:cubicBezTo>
                  <a:pt x="1727475" y="110728"/>
                  <a:pt x="1744940" y="92417"/>
                  <a:pt x="1756562" y="92996"/>
                </a:cubicBezTo>
                <a:cubicBezTo>
                  <a:pt x="1758983" y="93117"/>
                  <a:pt x="1761150" y="94058"/>
                  <a:pt x="1762831" y="9603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1442" tIns="25721" rIns="51442" bIns="25721" rtlCol="0" anchor="ctr"/>
          <a:lstStyle/>
          <a:p>
            <a:pPr algn="ctr">
              <a:defRPr/>
            </a:pPr>
            <a:endParaRPr lang="zh-CN" altLang="en-US" sz="1350" kern="0">
              <a:solidFill>
                <a:sysClr val="window" lastClr="FFFFFF"/>
              </a:solidFill>
              <a:ea typeface="宋体"/>
            </a:endParaRPr>
          </a:p>
        </p:txBody>
      </p:sp>
      <p:grpSp>
        <p:nvGrpSpPr>
          <p:cNvPr id="5" name="网chenying0907出品 50">
            <a:extLst>
              <a:ext uri="{FF2B5EF4-FFF2-40B4-BE49-F238E27FC236}">
                <a16:creationId xmlns="" xmlns:a16="http://schemas.microsoft.com/office/drawing/2014/main" id="{A22A2EB3-C779-4877-B632-A740B0C34016}"/>
              </a:ext>
            </a:extLst>
          </p:cNvPr>
          <p:cNvGrpSpPr/>
          <p:nvPr/>
        </p:nvGrpSpPr>
        <p:grpSpPr>
          <a:xfrm>
            <a:off x="4524262" y="1917420"/>
            <a:ext cx="782757" cy="782863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网chenying0907出品 76">
              <a:extLst>
                <a:ext uri="{FF2B5EF4-FFF2-40B4-BE49-F238E27FC236}">
                  <a16:creationId xmlns="" xmlns:a16="http://schemas.microsoft.com/office/drawing/2014/main" id="{1FD3D66F-A0B9-487D-8BE0-975D3C749D1F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7" name="网chenying0907出品 77">
              <a:extLst>
                <a:ext uri="{FF2B5EF4-FFF2-40B4-BE49-F238E27FC236}">
                  <a16:creationId xmlns="" xmlns:a16="http://schemas.microsoft.com/office/drawing/2014/main" id="{EC0DF3AA-911E-448C-9ECF-9D6929C62245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8" name="网chenying0907出品 78">
              <a:extLst>
                <a:ext uri="{FF2B5EF4-FFF2-40B4-BE49-F238E27FC236}">
                  <a16:creationId xmlns="" xmlns:a16="http://schemas.microsoft.com/office/drawing/2014/main" id="{B7EF4B65-65BB-4F7C-BFE6-6960C33640EB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9" name="网chenying0907出品 79">
              <a:extLst>
                <a:ext uri="{FF2B5EF4-FFF2-40B4-BE49-F238E27FC236}">
                  <a16:creationId xmlns="" xmlns:a16="http://schemas.microsoft.com/office/drawing/2014/main" id="{FCB49015-37AF-4C8E-AF8A-0D5CDF397E19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grpSp>
        <p:nvGrpSpPr>
          <p:cNvPr id="10" name="网chenying0907出品 51">
            <a:extLst>
              <a:ext uri="{FF2B5EF4-FFF2-40B4-BE49-F238E27FC236}">
                <a16:creationId xmlns="" xmlns:a16="http://schemas.microsoft.com/office/drawing/2014/main" id="{862777E0-F4A5-4019-AB56-FB3803749A7C}"/>
              </a:ext>
            </a:extLst>
          </p:cNvPr>
          <p:cNvGrpSpPr/>
          <p:nvPr/>
        </p:nvGrpSpPr>
        <p:grpSpPr>
          <a:xfrm>
            <a:off x="4191546" y="1816812"/>
            <a:ext cx="512617" cy="512687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网chenying0907出品 72">
              <a:extLst>
                <a:ext uri="{FF2B5EF4-FFF2-40B4-BE49-F238E27FC236}">
                  <a16:creationId xmlns="" xmlns:a16="http://schemas.microsoft.com/office/drawing/2014/main" id="{992920EA-8059-4F6E-AD42-4FEA180732F7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12" name="网chenying0907出品 73">
              <a:extLst>
                <a:ext uri="{FF2B5EF4-FFF2-40B4-BE49-F238E27FC236}">
                  <a16:creationId xmlns="" xmlns:a16="http://schemas.microsoft.com/office/drawing/2014/main" id="{F2FBE380-0E59-4A8D-BDDB-6915BE9C617E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13" name="网chenying0907出品 74">
              <a:extLst>
                <a:ext uri="{FF2B5EF4-FFF2-40B4-BE49-F238E27FC236}">
                  <a16:creationId xmlns="" xmlns:a16="http://schemas.microsoft.com/office/drawing/2014/main" id="{A658710C-CEFB-46AC-9A46-4458DC627F57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14" name="网chenying0907出品 75">
              <a:extLst>
                <a:ext uri="{FF2B5EF4-FFF2-40B4-BE49-F238E27FC236}">
                  <a16:creationId xmlns="" xmlns:a16="http://schemas.microsoft.com/office/drawing/2014/main" id="{7ED337FC-B73D-4067-9182-DF43B4D8CCFA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grpSp>
        <p:nvGrpSpPr>
          <p:cNvPr id="15" name="网chenying0907出品 52">
            <a:extLst>
              <a:ext uri="{FF2B5EF4-FFF2-40B4-BE49-F238E27FC236}">
                <a16:creationId xmlns="" xmlns:a16="http://schemas.microsoft.com/office/drawing/2014/main" id="{6549ADED-AB78-442F-8C67-13F46F17BBC4}"/>
              </a:ext>
            </a:extLst>
          </p:cNvPr>
          <p:cNvGrpSpPr/>
          <p:nvPr/>
        </p:nvGrpSpPr>
        <p:grpSpPr>
          <a:xfrm>
            <a:off x="3080042" y="2895573"/>
            <a:ext cx="717760" cy="717857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网chenying0907出品 68">
              <a:extLst>
                <a:ext uri="{FF2B5EF4-FFF2-40B4-BE49-F238E27FC236}">
                  <a16:creationId xmlns="" xmlns:a16="http://schemas.microsoft.com/office/drawing/2014/main" id="{539E20B1-8CA8-4AE3-BED4-F0DB58B55CD4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17" name="网chenying0907出品 69">
              <a:extLst>
                <a:ext uri="{FF2B5EF4-FFF2-40B4-BE49-F238E27FC236}">
                  <a16:creationId xmlns="" xmlns:a16="http://schemas.microsoft.com/office/drawing/2014/main" id="{DAD340C2-3EB9-42E7-B4F3-C613C505CA8F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18" name="网chenying0907出品 70">
              <a:extLst>
                <a:ext uri="{FF2B5EF4-FFF2-40B4-BE49-F238E27FC236}">
                  <a16:creationId xmlns="" xmlns:a16="http://schemas.microsoft.com/office/drawing/2014/main" id="{699A9231-A59E-4B67-82A1-1F1051DDB7A0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19" name="网chenying0907出品 71">
              <a:extLst>
                <a:ext uri="{FF2B5EF4-FFF2-40B4-BE49-F238E27FC236}">
                  <a16:creationId xmlns="" xmlns:a16="http://schemas.microsoft.com/office/drawing/2014/main" id="{74614855-DCE2-4C61-BB5B-FCB43186A18A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grpSp>
        <p:nvGrpSpPr>
          <p:cNvPr id="20" name="网chenying0907出品 53">
            <a:extLst>
              <a:ext uri="{FF2B5EF4-FFF2-40B4-BE49-F238E27FC236}">
                <a16:creationId xmlns="" xmlns:a16="http://schemas.microsoft.com/office/drawing/2014/main" id="{F1E73A00-0395-4714-8FBD-B4E5CC72A530}"/>
              </a:ext>
            </a:extLst>
          </p:cNvPr>
          <p:cNvGrpSpPr/>
          <p:nvPr/>
        </p:nvGrpSpPr>
        <p:grpSpPr>
          <a:xfrm>
            <a:off x="3128183" y="1952550"/>
            <a:ext cx="1431671" cy="1431866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网chenying0907出品 64">
              <a:extLst>
                <a:ext uri="{FF2B5EF4-FFF2-40B4-BE49-F238E27FC236}">
                  <a16:creationId xmlns="" xmlns:a16="http://schemas.microsoft.com/office/drawing/2014/main" id="{CC4AC875-C84B-4337-8D19-87552C4D21AA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22" name="网chenying0907出品 65">
              <a:extLst>
                <a:ext uri="{FF2B5EF4-FFF2-40B4-BE49-F238E27FC236}">
                  <a16:creationId xmlns="" xmlns:a16="http://schemas.microsoft.com/office/drawing/2014/main" id="{0DE0A59E-5F40-4F69-B18E-68989A236780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23" name="网chenying0907出品 66">
              <a:extLst>
                <a:ext uri="{FF2B5EF4-FFF2-40B4-BE49-F238E27FC236}">
                  <a16:creationId xmlns="" xmlns:a16="http://schemas.microsoft.com/office/drawing/2014/main" id="{F19376D3-3DE0-4870-858B-C0042FB73DEA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24" name="网chenying0907出品 67">
              <a:extLst>
                <a:ext uri="{FF2B5EF4-FFF2-40B4-BE49-F238E27FC236}">
                  <a16:creationId xmlns="" xmlns:a16="http://schemas.microsoft.com/office/drawing/2014/main" id="{5629E766-A84A-47A2-988C-59A28A96DF7A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grpSp>
        <p:nvGrpSpPr>
          <p:cNvPr id="25" name="网chenying0907出品 54">
            <a:extLst>
              <a:ext uri="{FF2B5EF4-FFF2-40B4-BE49-F238E27FC236}">
                <a16:creationId xmlns="" xmlns:a16="http://schemas.microsoft.com/office/drawing/2014/main" id="{7D443B15-C17E-4D5E-A631-386A544D46C6}"/>
              </a:ext>
            </a:extLst>
          </p:cNvPr>
          <p:cNvGrpSpPr/>
          <p:nvPr/>
        </p:nvGrpSpPr>
        <p:grpSpPr>
          <a:xfrm>
            <a:off x="4303669" y="2381755"/>
            <a:ext cx="1706993" cy="1707224"/>
            <a:chOff x="5076056" y="2996952"/>
            <a:chExt cx="1800200" cy="18002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网chenying0907出品 60">
              <a:extLst>
                <a:ext uri="{FF2B5EF4-FFF2-40B4-BE49-F238E27FC236}">
                  <a16:creationId xmlns="" xmlns:a16="http://schemas.microsoft.com/office/drawing/2014/main" id="{AE0AD5E5-51CF-4FC9-ABF3-274346CA1A8C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27" name="网chenying0907出品 61">
              <a:extLst>
                <a:ext uri="{FF2B5EF4-FFF2-40B4-BE49-F238E27FC236}">
                  <a16:creationId xmlns="" xmlns:a16="http://schemas.microsoft.com/office/drawing/2014/main" id="{EC6FBF1D-33E3-479C-8B8B-CC0BB0FF3CCB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28" name="网chenying0907出品 62">
              <a:extLst>
                <a:ext uri="{FF2B5EF4-FFF2-40B4-BE49-F238E27FC236}">
                  <a16:creationId xmlns="" xmlns:a16="http://schemas.microsoft.com/office/drawing/2014/main" id="{65429191-225B-4EFD-9F95-04817F1EAEAE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29" name="网chenying0907出品 63">
              <a:extLst>
                <a:ext uri="{FF2B5EF4-FFF2-40B4-BE49-F238E27FC236}">
                  <a16:creationId xmlns="" xmlns:a16="http://schemas.microsoft.com/office/drawing/2014/main" id="{26907AED-6346-420B-9479-A5EFB37322B7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grpSp>
        <p:nvGrpSpPr>
          <p:cNvPr id="30" name="网chenying0907出品 55">
            <a:extLst>
              <a:ext uri="{FF2B5EF4-FFF2-40B4-BE49-F238E27FC236}">
                <a16:creationId xmlns="" xmlns:a16="http://schemas.microsoft.com/office/drawing/2014/main" id="{2C0B4536-824A-47EF-A2A5-F07A6A3E9A12}"/>
              </a:ext>
            </a:extLst>
          </p:cNvPr>
          <p:cNvGrpSpPr/>
          <p:nvPr/>
        </p:nvGrpSpPr>
        <p:grpSpPr>
          <a:xfrm>
            <a:off x="3536636" y="3227640"/>
            <a:ext cx="1023220" cy="1023358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1" name="网chenying0907出品 56">
              <a:extLst>
                <a:ext uri="{FF2B5EF4-FFF2-40B4-BE49-F238E27FC236}">
                  <a16:creationId xmlns="" xmlns:a16="http://schemas.microsoft.com/office/drawing/2014/main" id="{1BFB5C99-0D3C-4302-A08D-6827C743F640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32" name="网chenying0907出品 57">
              <a:extLst>
                <a:ext uri="{FF2B5EF4-FFF2-40B4-BE49-F238E27FC236}">
                  <a16:creationId xmlns="" xmlns:a16="http://schemas.microsoft.com/office/drawing/2014/main" id="{EF535EDA-54DA-4859-9BBE-34FF135F0297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33" name="网chenying0907出品 58">
              <a:extLst>
                <a:ext uri="{FF2B5EF4-FFF2-40B4-BE49-F238E27FC236}">
                  <a16:creationId xmlns="" xmlns:a16="http://schemas.microsoft.com/office/drawing/2014/main" id="{39E96801-D925-429E-94F3-668CA7DB916E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sp>
          <p:nvSpPr>
            <p:cNvPr id="34" name="网chenying0907出品 59">
              <a:extLst>
                <a:ext uri="{FF2B5EF4-FFF2-40B4-BE49-F238E27FC236}">
                  <a16:creationId xmlns="" xmlns:a16="http://schemas.microsoft.com/office/drawing/2014/main" id="{7E7A244C-24F0-40FA-B0D7-088DD2F15B56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="" xmlns:a16="http://schemas.microsoft.com/office/drawing/2014/main" id="{E2EA8CD5-4A8E-4517-821E-781C56E76E4D}"/>
              </a:ext>
            </a:extLst>
          </p:cNvPr>
          <p:cNvGrpSpPr/>
          <p:nvPr/>
        </p:nvGrpSpPr>
        <p:grpSpPr>
          <a:xfrm>
            <a:off x="2267744" y="1412776"/>
            <a:ext cx="1167904" cy="634130"/>
            <a:chOff x="3738558" y="1640341"/>
            <a:chExt cx="804214" cy="860191"/>
          </a:xfrm>
        </p:grpSpPr>
        <p:sp>
          <p:nvSpPr>
            <p:cNvPr id="42" name="网chenying0907出品 87">
              <a:extLst>
                <a:ext uri="{FF2B5EF4-FFF2-40B4-BE49-F238E27FC236}">
                  <a16:creationId xmlns="" xmlns:a16="http://schemas.microsoft.com/office/drawing/2014/main" id="{1DEEF21F-F23F-48B2-80F9-96EEE96AE162}"/>
                </a:ext>
              </a:extLst>
            </p:cNvPr>
            <p:cNvSpPr/>
            <p:nvPr/>
          </p:nvSpPr>
          <p:spPr>
            <a:xfrm>
              <a:off x="3745059" y="1650815"/>
              <a:ext cx="797713" cy="839244"/>
            </a:xfrm>
            <a:custGeom>
              <a:avLst/>
              <a:gdLst>
                <a:gd name="connsiteX0" fmla="*/ 563671 w 563671"/>
                <a:gd name="connsiteY0" fmla="*/ 839244 h 839244"/>
                <a:gd name="connsiteX1" fmla="*/ 501041 w 563671"/>
                <a:gd name="connsiteY1" fmla="*/ 0 h 839244"/>
                <a:gd name="connsiteX2" fmla="*/ 0 w 563671"/>
                <a:gd name="connsiteY2" fmla="*/ 0 h 83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671" h="839244">
                  <a:moveTo>
                    <a:pt x="563671" y="839244"/>
                  </a:moveTo>
                  <a:lnTo>
                    <a:pt x="501041" y="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accent4"/>
              </a:solidFill>
              <a:prstDash val="solid"/>
              <a:headEnd type="oval" w="med" len="med"/>
              <a:tailEnd type="oval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cxnSp>
          <p:nvCxnSpPr>
            <p:cNvPr id="43" name="直接连接符 88">
              <a:extLst>
                <a:ext uri="{FF2B5EF4-FFF2-40B4-BE49-F238E27FC236}">
                  <a16:creationId xmlns="" xmlns:a16="http://schemas.microsoft.com/office/drawing/2014/main" id="{9E4D98BA-74A1-4E7F-A232-2698C67AB84D}"/>
                </a:ext>
              </a:extLst>
            </p:cNvPr>
            <p:cNvCxnSpPr/>
            <p:nvPr/>
          </p:nvCxnSpPr>
          <p:spPr>
            <a:xfrm>
              <a:off x="3738558" y="1640341"/>
              <a:ext cx="0" cy="860191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headEnd type="oval" w="med" len="med"/>
              <a:tailEnd type="oval" w="med" len="med"/>
            </a:ln>
            <a:effectLst/>
          </p:spPr>
        </p:cxnSp>
      </p:grp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6A31895-9AB4-4E47-8479-5947D638E84A}"/>
              </a:ext>
            </a:extLst>
          </p:cNvPr>
          <p:cNvSpPr txBox="1"/>
          <p:nvPr/>
        </p:nvSpPr>
        <p:spPr>
          <a:xfrm>
            <a:off x="323528" y="2132856"/>
            <a:ext cx="2245015" cy="36779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Дистанционный Круглый стол с педагогами Энгельского колледжа по теме  «Психолого-педагогические условия сопровождения освоения обучающимися образовательных программ» </a:t>
            </a:r>
          </a:p>
          <a:p>
            <a:pPr algn="ctr" fontAlgn="base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. </a:t>
            </a:r>
            <a:endParaRPr lang="ru-RU" altLang="ko-KR" sz="9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4FC7CCEB-ADF4-4F96-98AF-D7B99BF8C77C}"/>
              </a:ext>
            </a:extLst>
          </p:cNvPr>
          <p:cNvSpPr txBox="1"/>
          <p:nvPr/>
        </p:nvSpPr>
        <p:spPr>
          <a:xfrm>
            <a:off x="6228184" y="1628800"/>
            <a:ext cx="2664296" cy="44012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Федеральная пилотная площадка  ФГБОУ ДПО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«Институт развития профессионального образования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теме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«Апробация и внедрение федерального пакета методических разработок для обновления практики подготовки по общеобразовательным дисциплинам с учетом профессиональной направленности программ среднего профессионального образования, реализуемых на базе основного общего образования»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05.10.2022</a:t>
            </a:r>
          </a:p>
        </p:txBody>
      </p:sp>
      <p:grpSp>
        <p:nvGrpSpPr>
          <p:cNvPr id="44" name="Group 41">
            <a:extLst>
              <a:ext uri="{FF2B5EF4-FFF2-40B4-BE49-F238E27FC236}">
                <a16:creationId xmlns="" xmlns:a16="http://schemas.microsoft.com/office/drawing/2014/main" id="{FC7C2063-BEBB-4FB5-9844-575184EFED0D}"/>
              </a:ext>
            </a:extLst>
          </p:cNvPr>
          <p:cNvGrpSpPr/>
          <p:nvPr/>
        </p:nvGrpSpPr>
        <p:grpSpPr>
          <a:xfrm>
            <a:off x="2804820" y="3992270"/>
            <a:ext cx="1006386" cy="634130"/>
            <a:chOff x="3640898" y="3955604"/>
            <a:chExt cx="1365337" cy="860191"/>
          </a:xfrm>
        </p:grpSpPr>
        <p:sp>
          <p:nvSpPr>
            <p:cNvPr id="56" name="网chenying0907出品 83">
              <a:extLst>
                <a:ext uri="{FF2B5EF4-FFF2-40B4-BE49-F238E27FC236}">
                  <a16:creationId xmlns="" xmlns:a16="http://schemas.microsoft.com/office/drawing/2014/main" id="{420D2D94-0BA5-42B0-871E-9CE2068A299F}"/>
                </a:ext>
              </a:extLst>
            </p:cNvPr>
            <p:cNvSpPr/>
            <p:nvPr/>
          </p:nvSpPr>
          <p:spPr>
            <a:xfrm>
              <a:off x="3653424" y="3955604"/>
              <a:ext cx="1352811" cy="400833"/>
            </a:xfrm>
            <a:custGeom>
              <a:avLst/>
              <a:gdLst>
                <a:gd name="connsiteX0" fmla="*/ 1352811 w 1352811"/>
                <a:gd name="connsiteY0" fmla="*/ 400833 h 400833"/>
                <a:gd name="connsiteX1" fmla="*/ 325677 w 1352811"/>
                <a:gd name="connsiteY1" fmla="*/ 0 h 400833"/>
                <a:gd name="connsiteX2" fmla="*/ 0 w 1352811"/>
                <a:gd name="connsiteY2" fmla="*/ 0 h 40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2811" h="400833">
                  <a:moveTo>
                    <a:pt x="1352811" y="400833"/>
                  </a:moveTo>
                  <a:lnTo>
                    <a:pt x="325677" y="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chemeClr val="accent2"/>
              </a:solidFill>
              <a:prstDash val="solid"/>
              <a:headEnd type="oval" w="med" len="med"/>
              <a:tailEnd type="oval" w="med" len="me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50" kern="0">
                <a:solidFill>
                  <a:sysClr val="window" lastClr="FFFFFF"/>
                </a:solidFill>
                <a:ea typeface="宋体"/>
              </a:endParaRPr>
            </a:p>
          </p:txBody>
        </p:sp>
        <p:cxnSp>
          <p:nvCxnSpPr>
            <p:cNvPr id="57" name="直接连接符 84">
              <a:extLst>
                <a:ext uri="{FF2B5EF4-FFF2-40B4-BE49-F238E27FC236}">
                  <a16:creationId xmlns="" xmlns:a16="http://schemas.microsoft.com/office/drawing/2014/main" id="{DF434072-BBD8-40AA-B90C-39938604424A}"/>
                </a:ext>
              </a:extLst>
            </p:cNvPr>
            <p:cNvCxnSpPr/>
            <p:nvPr/>
          </p:nvCxnSpPr>
          <p:spPr>
            <a:xfrm>
              <a:off x="3640898" y="3955604"/>
              <a:ext cx="0" cy="860191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headEnd type="oval" w="med" len="med"/>
              <a:tailEnd type="oval" w="med" len="med"/>
            </a:ln>
            <a:effectLst/>
          </p:spPr>
        </p:cxnSp>
      </p:grpSp>
      <p:cxnSp>
        <p:nvCxnSpPr>
          <p:cNvPr id="70" name="直接连接符 81">
            <a:extLst>
              <a:ext uri="{FF2B5EF4-FFF2-40B4-BE49-F238E27FC236}">
                <a16:creationId xmlns="" xmlns:a16="http://schemas.microsoft.com/office/drawing/2014/main" id="{3843DC74-A7BA-490A-97E0-FE7CF9EE77F1}"/>
              </a:ext>
            </a:extLst>
          </p:cNvPr>
          <p:cNvCxnSpPr/>
          <p:nvPr/>
        </p:nvCxnSpPr>
        <p:spPr>
          <a:xfrm>
            <a:off x="4572000" y="1844824"/>
            <a:ext cx="1517879" cy="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headEnd type="oval" w="med" len="med"/>
            <a:tailEnd type="oval" w="med" len="med"/>
          </a:ln>
          <a:effectLst/>
        </p:spPr>
      </p:cxnSp>
      <p:sp>
        <p:nvSpPr>
          <p:cNvPr id="54" name="Прямоугольник 53"/>
          <p:cNvSpPr/>
          <p:nvPr/>
        </p:nvSpPr>
        <p:spPr>
          <a:xfrm>
            <a:off x="2051720" y="5661248"/>
            <a:ext cx="4248472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2 МЕСТО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Межрегиональная выставка ярмарка инновационных образовательных проектов «Территория генерации новых  идей»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11560" y="1886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Межрегиональный , всероссийский уровень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57606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1442" name="AutoShape 2" descr="C:\Users\%D0%9D%D0%B0%D1%82%D0%B0%D0%BB%D1%8C%D1%8F\Desktop\2023 %D0%9E%D1%82%D1%87%D0%B5%D1%82 %D0%A0%D0%98%D0%9F\3qI5ldoTiH9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44" name="AutoShape 4" descr="C:\Users\%D0%9D%D0%B0%D1%82%D0%B0%D0%BB%D1%8C%D1%8F\Desktop\2023 %D0%9E%D1%82%D1%87%D0%B5%D1%82 %D0%A0%D0%98%D0%9F\3qI5ldoTiH9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27363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131840" y="620688"/>
            <a:ext cx="309634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ДИПЛОМ 1 СТЕПЕНИ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Общероссийский конкурс «Разговоры о важном»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708920"/>
            <a:ext cx="273630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 2  СТЕПЕНИ ПОБЕДИТЕЛЯ </a:t>
            </a:r>
          </a:p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«Туристический код моей страны, города. поселка, района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476672"/>
            <a:ext cx="280831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 2  СТЕПЕНИ ПОБЕДИТЕЛЯ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ФГБОУ ДПО ИРПО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«Лучшие образовательные модели реализации общеобразовательной подготовки» по УГПС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72200" y="1988840"/>
            <a:ext cx="259228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ПРИЗЕРА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ФГБОУ ДПО ИРПО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«Лучшие образовательные модели реализации общеобразовательной подготовки» по ОД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3284984"/>
            <a:ext cx="3600400" cy="1846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u="sng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ДИПЛОМ 1 СТЕПЕНИ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Всероссийский конкурс научно-исследовательских работ «Перспективы развития науки в современном мире»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Номинация Лучшая научная работа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Научная работа «Сопровождение профессионального самоопределения в условиях инклюзивного образования на примере детской академии на базе техникума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91880" y="5157192"/>
            <a:ext cx="50405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  2  СТЕПЕНИ ПОБЕДИТЕЛЯ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Межрегиональный конкурс методических разработок квестов по учебным дисциплинам цикла ОГСЭ  в средних медицинских и фармацевтических образовательных организациях Приволжского федерального округа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«Лучший интегрированный квест»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8224" y="3284984"/>
            <a:ext cx="2304256" cy="18312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u="sng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ДИПЛОМ 2 МЕСТО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Всероссийская олимпиада: «Педагогический успех» в номинации: Использование активных методов обучения в новых условиях</a:t>
            </a:r>
            <a:endParaRPr lang="ru-RU" sz="1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59832" y="6396335"/>
            <a:ext cx="59046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u="sng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ДИПЛОМ 1 МЕСТО</a:t>
            </a:r>
          </a:p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Всероссийская олимпиада: «Профессиональная этика педагога»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6" name="Picture 2" descr="C:\Users\Наталья\Desktop\34iw47zXzk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808312" cy="2042725"/>
          </a:xfrm>
          <a:prstGeom prst="rect">
            <a:avLst/>
          </a:prstGeom>
          <a:noFill/>
        </p:spPr>
      </p:pic>
      <p:pic>
        <p:nvPicPr>
          <p:cNvPr id="1027" name="Picture 3" descr="C:\Users\Наталья\Desktop\KkK-s6-N3u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12776"/>
            <a:ext cx="2547194" cy="190960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499992" y="2348880"/>
            <a:ext cx="2016224" cy="923330"/>
          </a:xfrm>
          <a:prstGeom prst="rect">
            <a:avLst/>
          </a:prstGeom>
          <a:solidFill>
            <a:srgbClr val="3333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Форум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классных руководителей 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365104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6207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28411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76470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64088" y="2852936"/>
            <a:ext cx="92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Г.Анапа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764704"/>
            <a:ext cx="280940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509120"/>
            <a:ext cx="259228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35696" y="4509120"/>
            <a:ext cx="112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Москва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764704"/>
            <a:ext cx="274750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4005064"/>
            <a:ext cx="112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Москва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2348880"/>
            <a:ext cx="21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Нижний Новгород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328" y="2204864"/>
            <a:ext cx="9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Анапа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285293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Г</a:t>
            </a:r>
            <a:r>
              <a:rPr lang="ru-RU" sz="1400" dirty="0" smtClean="0"/>
              <a:t>. </a:t>
            </a:r>
            <a:r>
              <a:rPr lang="ru-RU" sz="1400" dirty="0" smtClean="0">
                <a:solidFill>
                  <a:schemeClr val="bg1"/>
                </a:solidFill>
              </a:rPr>
              <a:t>Адлер «Сириус»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 rot="5400000">
            <a:off x="5710679" y="2506345"/>
            <a:ext cx="1656185" cy="220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 rot="5400000">
            <a:off x="3516154" y="2540630"/>
            <a:ext cx="1439872" cy="192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573016"/>
            <a:ext cx="2376264" cy="316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/>
          <p:nvPr/>
        </p:nvGrpSpPr>
        <p:grpSpPr>
          <a:xfrm>
            <a:off x="323528" y="692696"/>
            <a:ext cx="5962704" cy="5904656"/>
            <a:chOff x="1972256" y="1458758"/>
            <a:chExt cx="3785013" cy="5187394"/>
          </a:xfrm>
        </p:grpSpPr>
        <p:grpSp>
          <p:nvGrpSpPr>
            <p:cNvPr id="3" name="Group 4"/>
            <p:cNvGrpSpPr/>
            <p:nvPr/>
          </p:nvGrpSpPr>
          <p:grpSpPr>
            <a:xfrm>
              <a:off x="1972256" y="1458758"/>
              <a:ext cx="292103" cy="5187394"/>
              <a:chOff x="1374772" y="1213680"/>
              <a:chExt cx="274322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Rectangle 5"/>
              <p:cNvSpPr/>
              <p:nvPr/>
            </p:nvSpPr>
            <p:spPr>
              <a:xfrm>
                <a:off x="1374774" y="1896232"/>
                <a:ext cx="273845" cy="3890545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1 w 272825"/>
                  <a:gd name="connsiteY4" fmla="*/ 3609974 h 3776662"/>
                  <a:gd name="connsiteX5" fmla="*/ 0 w 272825"/>
                  <a:gd name="connsiteY5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57151 w 272825"/>
                  <a:gd name="connsiteY3" fmla="*/ 3776661 h 3776662"/>
                  <a:gd name="connsiteX4" fmla="*/ 0 w 272825"/>
                  <a:gd name="connsiteY4" fmla="*/ 3776662 h 3776662"/>
                  <a:gd name="connsiteX5" fmla="*/ 1 w 272825"/>
                  <a:gd name="connsiteY5" fmla="*/ 3609974 h 3776662"/>
                  <a:gd name="connsiteX6" fmla="*/ 0 w 272825"/>
                  <a:gd name="connsiteY6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166689 w 272825"/>
                  <a:gd name="connsiteY3" fmla="*/ 3776661 h 3776662"/>
                  <a:gd name="connsiteX4" fmla="*/ 57151 w 272825"/>
                  <a:gd name="connsiteY4" fmla="*/ 3776661 h 3776662"/>
                  <a:gd name="connsiteX5" fmla="*/ 0 w 272825"/>
                  <a:gd name="connsiteY5" fmla="*/ 3776662 h 3776662"/>
                  <a:gd name="connsiteX6" fmla="*/ 1 w 272825"/>
                  <a:gd name="connsiteY6" fmla="*/ 3609974 h 3776662"/>
                  <a:gd name="connsiteX7" fmla="*/ 0 w 272825"/>
                  <a:gd name="connsiteY7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166689 w 272825"/>
                  <a:gd name="connsiteY3" fmla="*/ 3776661 h 3776662"/>
                  <a:gd name="connsiteX4" fmla="*/ 107157 w 272825"/>
                  <a:gd name="connsiteY4" fmla="*/ 3774280 h 3776662"/>
                  <a:gd name="connsiteX5" fmla="*/ 57151 w 272825"/>
                  <a:gd name="connsiteY5" fmla="*/ 3776661 h 3776662"/>
                  <a:gd name="connsiteX6" fmla="*/ 0 w 272825"/>
                  <a:gd name="connsiteY6" fmla="*/ 3776662 h 3776662"/>
                  <a:gd name="connsiteX7" fmla="*/ 1 w 272825"/>
                  <a:gd name="connsiteY7" fmla="*/ 3609974 h 3776662"/>
                  <a:gd name="connsiteX8" fmla="*/ 0 w 272825"/>
                  <a:gd name="connsiteY8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221457 w 272825"/>
                  <a:gd name="connsiteY3" fmla="*/ 3774280 h 3776662"/>
                  <a:gd name="connsiteX4" fmla="*/ 166689 w 272825"/>
                  <a:gd name="connsiteY4" fmla="*/ 3776661 h 3776662"/>
                  <a:gd name="connsiteX5" fmla="*/ 107157 w 272825"/>
                  <a:gd name="connsiteY5" fmla="*/ 3774280 h 3776662"/>
                  <a:gd name="connsiteX6" fmla="*/ 57151 w 272825"/>
                  <a:gd name="connsiteY6" fmla="*/ 3776661 h 3776662"/>
                  <a:gd name="connsiteX7" fmla="*/ 0 w 272825"/>
                  <a:gd name="connsiteY7" fmla="*/ 3776662 h 3776662"/>
                  <a:gd name="connsiteX8" fmla="*/ 1 w 272825"/>
                  <a:gd name="connsiteY8" fmla="*/ 3609974 h 3776662"/>
                  <a:gd name="connsiteX9" fmla="*/ 0 w 272825"/>
                  <a:gd name="connsiteY9" fmla="*/ 0 h 3776662"/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252414 w 272825"/>
                  <a:gd name="connsiteY3" fmla="*/ 3776661 h 3776662"/>
                  <a:gd name="connsiteX4" fmla="*/ 221457 w 272825"/>
                  <a:gd name="connsiteY4" fmla="*/ 3774280 h 3776662"/>
                  <a:gd name="connsiteX5" fmla="*/ 166689 w 272825"/>
                  <a:gd name="connsiteY5" fmla="*/ 3776661 h 3776662"/>
                  <a:gd name="connsiteX6" fmla="*/ 107157 w 272825"/>
                  <a:gd name="connsiteY6" fmla="*/ 3774280 h 3776662"/>
                  <a:gd name="connsiteX7" fmla="*/ 57151 w 272825"/>
                  <a:gd name="connsiteY7" fmla="*/ 3776661 h 3776662"/>
                  <a:gd name="connsiteX8" fmla="*/ 0 w 272825"/>
                  <a:gd name="connsiteY8" fmla="*/ 3776662 h 3776662"/>
                  <a:gd name="connsiteX9" fmla="*/ 1 w 272825"/>
                  <a:gd name="connsiteY9" fmla="*/ 3609974 h 3776662"/>
                  <a:gd name="connsiteX10" fmla="*/ 0 w 272825"/>
                  <a:gd name="connsiteY10" fmla="*/ 0 h 3776662"/>
                  <a:gd name="connsiteX0" fmla="*/ 0 w 273845"/>
                  <a:gd name="connsiteY0" fmla="*/ 0 h 3776662"/>
                  <a:gd name="connsiteX1" fmla="*/ 272825 w 273845"/>
                  <a:gd name="connsiteY1" fmla="*/ 0 h 3776662"/>
                  <a:gd name="connsiteX2" fmla="*/ 273845 w 273845"/>
                  <a:gd name="connsiteY2" fmla="*/ 3581399 h 3776662"/>
                  <a:gd name="connsiteX3" fmla="*/ 272825 w 273845"/>
                  <a:gd name="connsiteY3" fmla="*/ 3776662 h 3776662"/>
                  <a:gd name="connsiteX4" fmla="*/ 252414 w 273845"/>
                  <a:gd name="connsiteY4" fmla="*/ 3776661 h 3776662"/>
                  <a:gd name="connsiteX5" fmla="*/ 221457 w 273845"/>
                  <a:gd name="connsiteY5" fmla="*/ 3774280 h 3776662"/>
                  <a:gd name="connsiteX6" fmla="*/ 166689 w 273845"/>
                  <a:gd name="connsiteY6" fmla="*/ 3776661 h 3776662"/>
                  <a:gd name="connsiteX7" fmla="*/ 107157 w 273845"/>
                  <a:gd name="connsiteY7" fmla="*/ 3774280 h 3776662"/>
                  <a:gd name="connsiteX8" fmla="*/ 57151 w 273845"/>
                  <a:gd name="connsiteY8" fmla="*/ 3776661 h 3776662"/>
                  <a:gd name="connsiteX9" fmla="*/ 0 w 273845"/>
                  <a:gd name="connsiteY9" fmla="*/ 3776662 h 3776662"/>
                  <a:gd name="connsiteX10" fmla="*/ 1 w 273845"/>
                  <a:gd name="connsiteY10" fmla="*/ 3609974 h 3776662"/>
                  <a:gd name="connsiteX11" fmla="*/ 0 w 273845"/>
                  <a:gd name="connsiteY11" fmla="*/ 0 h 3776662"/>
                  <a:gd name="connsiteX0" fmla="*/ 0 w 273845"/>
                  <a:gd name="connsiteY0" fmla="*/ 0 h 3776662"/>
                  <a:gd name="connsiteX1" fmla="*/ 272825 w 273845"/>
                  <a:gd name="connsiteY1" fmla="*/ 0 h 3776662"/>
                  <a:gd name="connsiteX2" fmla="*/ 273845 w 273845"/>
                  <a:gd name="connsiteY2" fmla="*/ 3581399 h 3776662"/>
                  <a:gd name="connsiteX3" fmla="*/ 252414 w 273845"/>
                  <a:gd name="connsiteY3" fmla="*/ 3776661 h 3776662"/>
                  <a:gd name="connsiteX4" fmla="*/ 221457 w 273845"/>
                  <a:gd name="connsiteY4" fmla="*/ 3774280 h 3776662"/>
                  <a:gd name="connsiteX5" fmla="*/ 166689 w 273845"/>
                  <a:gd name="connsiteY5" fmla="*/ 3776661 h 3776662"/>
                  <a:gd name="connsiteX6" fmla="*/ 107157 w 273845"/>
                  <a:gd name="connsiteY6" fmla="*/ 3774280 h 3776662"/>
                  <a:gd name="connsiteX7" fmla="*/ 57151 w 273845"/>
                  <a:gd name="connsiteY7" fmla="*/ 3776661 h 3776662"/>
                  <a:gd name="connsiteX8" fmla="*/ 0 w 273845"/>
                  <a:gd name="connsiteY8" fmla="*/ 3776662 h 3776662"/>
                  <a:gd name="connsiteX9" fmla="*/ 1 w 273845"/>
                  <a:gd name="connsiteY9" fmla="*/ 3609974 h 3776662"/>
                  <a:gd name="connsiteX10" fmla="*/ 0 w 273845"/>
                  <a:gd name="connsiteY10" fmla="*/ 0 h 3776662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7157 w 273845"/>
                  <a:gd name="connsiteY6" fmla="*/ 3774280 h 3776661"/>
                  <a:gd name="connsiteX7" fmla="*/ 57151 w 273845"/>
                  <a:gd name="connsiteY7" fmla="*/ 3776661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76661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1457 w 273845"/>
                  <a:gd name="connsiteY4" fmla="*/ 3774280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2414 w 273845"/>
                  <a:gd name="connsiteY3" fmla="*/ 3776661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50032 w 273845"/>
                  <a:gd name="connsiteY3" fmla="*/ 3695699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661"/>
                  <a:gd name="connsiteX1" fmla="*/ 272825 w 273845"/>
                  <a:gd name="connsiteY1" fmla="*/ 0 h 3776661"/>
                  <a:gd name="connsiteX2" fmla="*/ 273845 w 273845"/>
                  <a:gd name="connsiteY2" fmla="*/ 3581399 h 3776661"/>
                  <a:gd name="connsiteX3" fmla="*/ 247651 w 273845"/>
                  <a:gd name="connsiteY3" fmla="*/ 3702843 h 3776661"/>
                  <a:gd name="connsiteX4" fmla="*/ 228601 w 273845"/>
                  <a:gd name="connsiteY4" fmla="*/ 3629023 h 3776661"/>
                  <a:gd name="connsiteX5" fmla="*/ 166689 w 273845"/>
                  <a:gd name="connsiteY5" fmla="*/ 3776661 h 3776661"/>
                  <a:gd name="connsiteX6" fmla="*/ 104776 w 273845"/>
                  <a:gd name="connsiteY6" fmla="*/ 3664743 h 3776661"/>
                  <a:gd name="connsiteX7" fmla="*/ 57151 w 273845"/>
                  <a:gd name="connsiteY7" fmla="*/ 3750467 h 3776661"/>
                  <a:gd name="connsiteX8" fmla="*/ 1 w 273845"/>
                  <a:gd name="connsiteY8" fmla="*/ 3609974 h 3776661"/>
                  <a:gd name="connsiteX9" fmla="*/ 0 w 273845"/>
                  <a:gd name="connsiteY9" fmla="*/ 0 h 3776661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87"/>
                  <a:gd name="connsiteX1" fmla="*/ 272825 w 273845"/>
                  <a:gd name="connsiteY1" fmla="*/ 0 h 3776887"/>
                  <a:gd name="connsiteX2" fmla="*/ 273845 w 273845"/>
                  <a:gd name="connsiteY2" fmla="*/ 3581399 h 3776887"/>
                  <a:gd name="connsiteX3" fmla="*/ 247651 w 273845"/>
                  <a:gd name="connsiteY3" fmla="*/ 3702843 h 3776887"/>
                  <a:gd name="connsiteX4" fmla="*/ 228601 w 273845"/>
                  <a:gd name="connsiteY4" fmla="*/ 3629023 h 3776887"/>
                  <a:gd name="connsiteX5" fmla="*/ 166689 w 273845"/>
                  <a:gd name="connsiteY5" fmla="*/ 3776661 h 3776887"/>
                  <a:gd name="connsiteX6" fmla="*/ 104776 w 273845"/>
                  <a:gd name="connsiteY6" fmla="*/ 3664743 h 3776887"/>
                  <a:gd name="connsiteX7" fmla="*/ 57151 w 273845"/>
                  <a:gd name="connsiteY7" fmla="*/ 3750467 h 3776887"/>
                  <a:gd name="connsiteX8" fmla="*/ 1 w 273845"/>
                  <a:gd name="connsiteY8" fmla="*/ 3609974 h 3776887"/>
                  <a:gd name="connsiteX9" fmla="*/ 0 w 273845"/>
                  <a:gd name="connsiteY9" fmla="*/ 0 h 3776887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94"/>
                  <a:gd name="connsiteY0" fmla="*/ 0 h 3776859"/>
                  <a:gd name="connsiteX1" fmla="*/ 272825 w 273894"/>
                  <a:gd name="connsiteY1" fmla="*/ 0 h 3776859"/>
                  <a:gd name="connsiteX2" fmla="*/ 273845 w 273894"/>
                  <a:gd name="connsiteY2" fmla="*/ 3581399 h 3776859"/>
                  <a:gd name="connsiteX3" fmla="*/ 247651 w 273894"/>
                  <a:gd name="connsiteY3" fmla="*/ 3702843 h 3776859"/>
                  <a:gd name="connsiteX4" fmla="*/ 223839 w 273894"/>
                  <a:gd name="connsiteY4" fmla="*/ 3631404 h 3776859"/>
                  <a:gd name="connsiteX5" fmla="*/ 166689 w 273894"/>
                  <a:gd name="connsiteY5" fmla="*/ 3776661 h 3776859"/>
                  <a:gd name="connsiteX6" fmla="*/ 104776 w 273894"/>
                  <a:gd name="connsiteY6" fmla="*/ 3664743 h 3776859"/>
                  <a:gd name="connsiteX7" fmla="*/ 57151 w 273894"/>
                  <a:gd name="connsiteY7" fmla="*/ 3750467 h 3776859"/>
                  <a:gd name="connsiteX8" fmla="*/ 1 w 273894"/>
                  <a:gd name="connsiteY8" fmla="*/ 3609974 h 3776859"/>
                  <a:gd name="connsiteX9" fmla="*/ 0 w 273894"/>
                  <a:gd name="connsiteY9" fmla="*/ 0 h 3776859"/>
                  <a:gd name="connsiteX0" fmla="*/ 0 w 273894"/>
                  <a:gd name="connsiteY0" fmla="*/ 0 h 3776859"/>
                  <a:gd name="connsiteX1" fmla="*/ 272825 w 273894"/>
                  <a:gd name="connsiteY1" fmla="*/ 0 h 3776859"/>
                  <a:gd name="connsiteX2" fmla="*/ 273845 w 273894"/>
                  <a:gd name="connsiteY2" fmla="*/ 3581399 h 3776859"/>
                  <a:gd name="connsiteX3" fmla="*/ 247651 w 273894"/>
                  <a:gd name="connsiteY3" fmla="*/ 3702843 h 3776859"/>
                  <a:gd name="connsiteX4" fmla="*/ 223839 w 273894"/>
                  <a:gd name="connsiteY4" fmla="*/ 3631404 h 3776859"/>
                  <a:gd name="connsiteX5" fmla="*/ 166689 w 273894"/>
                  <a:gd name="connsiteY5" fmla="*/ 3776661 h 3776859"/>
                  <a:gd name="connsiteX6" fmla="*/ 104776 w 273894"/>
                  <a:gd name="connsiteY6" fmla="*/ 3664743 h 3776859"/>
                  <a:gd name="connsiteX7" fmla="*/ 57151 w 273894"/>
                  <a:gd name="connsiteY7" fmla="*/ 3750467 h 3776859"/>
                  <a:gd name="connsiteX8" fmla="*/ 1 w 273894"/>
                  <a:gd name="connsiteY8" fmla="*/ 3609974 h 3776859"/>
                  <a:gd name="connsiteX9" fmla="*/ 0 w 273894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7651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52414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52414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  <a:gd name="connsiteX0" fmla="*/ 0 w 273845"/>
                  <a:gd name="connsiteY0" fmla="*/ 0 h 3776859"/>
                  <a:gd name="connsiteX1" fmla="*/ 272825 w 273845"/>
                  <a:gd name="connsiteY1" fmla="*/ 0 h 3776859"/>
                  <a:gd name="connsiteX2" fmla="*/ 273845 w 273845"/>
                  <a:gd name="connsiteY2" fmla="*/ 3581399 h 3776859"/>
                  <a:gd name="connsiteX3" fmla="*/ 245270 w 273845"/>
                  <a:gd name="connsiteY3" fmla="*/ 3702843 h 3776859"/>
                  <a:gd name="connsiteX4" fmla="*/ 223839 w 273845"/>
                  <a:gd name="connsiteY4" fmla="*/ 3631404 h 3776859"/>
                  <a:gd name="connsiteX5" fmla="*/ 166689 w 273845"/>
                  <a:gd name="connsiteY5" fmla="*/ 3776661 h 3776859"/>
                  <a:gd name="connsiteX6" fmla="*/ 104776 w 273845"/>
                  <a:gd name="connsiteY6" fmla="*/ 3664743 h 3776859"/>
                  <a:gd name="connsiteX7" fmla="*/ 57151 w 273845"/>
                  <a:gd name="connsiteY7" fmla="*/ 3750467 h 3776859"/>
                  <a:gd name="connsiteX8" fmla="*/ 1 w 273845"/>
                  <a:gd name="connsiteY8" fmla="*/ 3609974 h 3776859"/>
                  <a:gd name="connsiteX9" fmla="*/ 0 w 273845"/>
                  <a:gd name="connsiteY9" fmla="*/ 0 h 3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4" fmla="*/ 0 w 226544"/>
                  <a:gd name="connsiteY4" fmla="*/ 35306 h 7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3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374774" y="1713979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Pentagon 9"/>
            <p:cNvSpPr/>
            <p:nvPr/>
          </p:nvSpPr>
          <p:spPr>
            <a:xfrm>
              <a:off x="2246512" y="2344411"/>
              <a:ext cx="3510756" cy="1083759"/>
            </a:xfrm>
            <a:prstGeom prst="homePlate">
              <a:avLst>
                <a:gd name="adj" fmla="val 3627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2246512" y="4748325"/>
              <a:ext cx="3510757" cy="1296849"/>
            </a:xfrm>
            <a:prstGeom prst="homePlate">
              <a:avLst>
                <a:gd name="adj" fmla="val 36274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Pentagon 12"/>
            <p:cNvSpPr/>
            <p:nvPr/>
          </p:nvSpPr>
          <p:spPr>
            <a:xfrm>
              <a:off x="2246512" y="3483107"/>
              <a:ext cx="3510756" cy="1241911"/>
            </a:xfrm>
            <a:prstGeom prst="homePlate">
              <a:avLst>
                <a:gd name="adj" fmla="val 36274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92221" y="3419846"/>
              <a:ext cx="2995875" cy="1254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Участники</a:t>
              </a:r>
            </a:p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Международного конкурса «Мастера шелкового пути» 2023 Среди Пекинских профессиональных заведений и профессиональных учебных заведений стран «Шелкового пути»  </a:t>
              </a:r>
            </a:p>
          </p:txBody>
        </p:sp>
        <p:sp>
          <p:nvSpPr>
            <p:cNvPr id="15" name="TextBox 38"/>
            <p:cNvSpPr txBox="1"/>
            <p:nvPr/>
          </p:nvSpPr>
          <p:spPr>
            <a:xfrm>
              <a:off x="2017965" y="2687352"/>
              <a:ext cx="182838" cy="33257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16" name="TextBox 191"/>
            <p:cNvSpPr txBox="1"/>
            <p:nvPr/>
          </p:nvSpPr>
          <p:spPr>
            <a:xfrm>
              <a:off x="2017965" y="3847690"/>
              <a:ext cx="176568" cy="33257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Box 192"/>
            <p:cNvSpPr txBox="1"/>
            <p:nvPr/>
          </p:nvSpPr>
          <p:spPr>
            <a:xfrm>
              <a:off x="2038018" y="4283895"/>
              <a:ext cx="117264" cy="3100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TextBox 193"/>
            <p:cNvSpPr txBox="1"/>
            <p:nvPr/>
          </p:nvSpPr>
          <p:spPr>
            <a:xfrm>
              <a:off x="2008366" y="5186362"/>
              <a:ext cx="176568" cy="3100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46512" y="2281150"/>
              <a:ext cx="3062525" cy="1254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Методический мост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«Внедрение результатов инновационной деятельности в образовательный процесс ПОО: практика и результаты»</a:t>
              </a:r>
            </a:p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27.09.2022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755576" y="4725144"/>
            <a:ext cx="4752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Диплом1 место</a:t>
            </a:r>
          </a:p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Международная интернет-олимпиада «Педагогические технологии для реализации требований ФГОС»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51520" y="11663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международных конкурсах по теме НМЦ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3383360" y="548680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«Мастера шёлкового пути» — международный конкурс, бренд международных соревнований по профессиональным техническим навыкам среди учебных заведений для содействия экономическому и социальному развитию стран Шёлкового пути.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628801"/>
            <a:ext cx="21602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423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287017" y="191777"/>
            <a:ext cx="8856983" cy="6666223"/>
            <a:chOff x="-14290" y="745333"/>
            <a:chExt cx="9189523" cy="3991216"/>
          </a:xfrm>
        </p:grpSpPr>
        <p:sp>
          <p:nvSpPr>
            <p:cNvPr id="4" name="右箭头 83"/>
            <p:cNvSpPr/>
            <p:nvPr/>
          </p:nvSpPr>
          <p:spPr>
            <a:xfrm>
              <a:off x="-14290" y="2738539"/>
              <a:ext cx="7212554" cy="295275"/>
            </a:xfrm>
            <a:prstGeom prst="rightArrow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5" name="圆角右箭头 84"/>
            <p:cNvSpPr/>
            <p:nvPr/>
          </p:nvSpPr>
          <p:spPr>
            <a:xfrm rot="5400000" flipH="1">
              <a:off x="3418981" y="-487536"/>
              <a:ext cx="497880" cy="5934234"/>
            </a:xfrm>
            <a:prstGeom prst="bentArrow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6" name="圆角右箭头 85"/>
            <p:cNvSpPr/>
            <p:nvPr/>
          </p:nvSpPr>
          <p:spPr>
            <a:xfrm rot="16200000" flipH="1" flipV="1">
              <a:off x="4065224" y="499012"/>
              <a:ext cx="532209" cy="5603811"/>
            </a:xfrm>
            <a:prstGeom prst="bentArrow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7" name="圆角右箭头 86"/>
            <p:cNvSpPr/>
            <p:nvPr/>
          </p:nvSpPr>
          <p:spPr>
            <a:xfrm rot="5400000" flipH="1">
              <a:off x="1917562" y="300802"/>
              <a:ext cx="533400" cy="4321341"/>
            </a:xfrm>
            <a:prstGeom prst="bentArrow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8" name="圆角右箭头 87"/>
            <p:cNvSpPr/>
            <p:nvPr/>
          </p:nvSpPr>
          <p:spPr>
            <a:xfrm rot="5400000" flipH="1">
              <a:off x="846680" y="1275241"/>
              <a:ext cx="533400" cy="2255337"/>
            </a:xfrm>
            <a:prstGeom prst="ben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rgbClr val="00206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9" name="圆角右箭头 88"/>
            <p:cNvSpPr/>
            <p:nvPr/>
          </p:nvSpPr>
          <p:spPr>
            <a:xfrm rot="16200000" flipH="1" flipV="1">
              <a:off x="1576790" y="1631524"/>
              <a:ext cx="507898" cy="3314476"/>
            </a:xfrm>
            <a:prstGeom prst="bentArrow">
              <a:avLst/>
            </a:prstGeom>
            <a:ln>
              <a:solidFill>
                <a:schemeClr val="accent6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1" name="矩形 90"/>
            <p:cNvSpPr/>
            <p:nvPr/>
          </p:nvSpPr>
          <p:spPr>
            <a:xfrm>
              <a:off x="173501" y="3585036"/>
              <a:ext cx="3502267" cy="107338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altLang="zh-CN" sz="1400" b="1" u="sng" dirty="0" smtClean="0">
                  <a:solidFill>
                    <a:srgbClr val="00206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Требования рынка труда</a:t>
              </a:r>
            </a:p>
            <a:p>
              <a:pPr algn="ctr"/>
              <a:r>
                <a:rPr lang="ru-RU" sz="1400" dirty="0" smtClean="0">
                  <a:solidFill>
                    <a:srgbClr val="002060"/>
                  </a:solidFill>
                  <a:latin typeface="Times New Roman" pitchFamily="18" charset="0"/>
                  <a:ea typeface="Times New Roman"/>
                  <a:cs typeface="Times New Roman" pitchFamily="18" charset="0"/>
                </a:rPr>
                <a:t>Учет потребности региона, организаций работодателей, в том числе в опережающей подготовке кадров. Обеспечение подготовки к конкретным рабочим местам в регионе, за счет широких квалификаций и гибких модульных программ. </a:t>
              </a:r>
              <a:endParaRPr lang="ru-RU" altLang="ko-KR" sz="14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3" name="矩形 92"/>
            <p:cNvSpPr/>
            <p:nvPr/>
          </p:nvSpPr>
          <p:spPr>
            <a:xfrm>
              <a:off x="6614664" y="3627361"/>
              <a:ext cx="2335200" cy="94439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Трансформации подходов к реализации среднего общего образования в СПО с учетом стратегических направлений развития системы СПО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矩形 93"/>
            <p:cNvSpPr/>
            <p:nvPr/>
          </p:nvSpPr>
          <p:spPr>
            <a:xfrm>
              <a:off x="625475" y="960897"/>
              <a:ext cx="977265" cy="228071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en-US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20</a:t>
              </a:r>
              <a:r>
                <a:rPr lang="ru-RU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18</a:t>
              </a:r>
              <a:endParaRPr lang="zh-CN" altLang="en-US" sz="15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5" name="矩形 94"/>
            <p:cNvSpPr/>
            <p:nvPr/>
          </p:nvSpPr>
          <p:spPr>
            <a:xfrm>
              <a:off x="98172" y="1172521"/>
              <a:ext cx="2636515" cy="107338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altLang="zh-CN" sz="1400" b="1" u="sng" dirty="0" smtClean="0">
                  <a:solidFill>
                    <a:srgbClr val="00206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Указ Президента </a:t>
              </a:r>
            </a:p>
            <a:p>
              <a:pPr algn="ctr"/>
              <a:r>
                <a:rPr lang="ru-RU" sz="14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Указ Президента Российской Федерации от 7 мая 2018 г. № 204 «О национальных целях и стратегических задачах развития Российской Федерации на период до 2024 года»</a:t>
              </a:r>
              <a:endPara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矩形 95"/>
            <p:cNvSpPr/>
            <p:nvPr/>
          </p:nvSpPr>
          <p:spPr>
            <a:xfrm>
              <a:off x="4843900" y="3204112"/>
              <a:ext cx="979277" cy="1763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en-US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20</a:t>
              </a:r>
              <a:r>
                <a:rPr lang="ru-RU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20</a:t>
              </a:r>
              <a:endParaRPr lang="zh-CN" altLang="en-US" sz="15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7" name="矩形 96"/>
            <p:cNvSpPr/>
            <p:nvPr/>
          </p:nvSpPr>
          <p:spPr>
            <a:xfrm>
              <a:off x="3261990" y="3377538"/>
              <a:ext cx="3348517" cy="1359011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altLang="zh-CN" sz="1300" b="1" u="sng" dirty="0" smtClean="0">
                  <a:solidFill>
                    <a:srgbClr val="00206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Федеральный проект </a:t>
              </a:r>
            </a:p>
            <a:p>
              <a:pPr algn="ctr"/>
              <a:r>
                <a:rPr lang="ru-RU" sz="13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Проект  по актуализации ФГОС СПО (50 профессий и специальностей) за счёт оптимизации сроков освоения образовательных программ и интенсификации освоения их содержания, а также по информационному и экспертному сопровождению внедрения обновлённых ФГОС СПО в профессиональных образовательных организациях</a:t>
              </a:r>
              <a:endParaRPr lang="ru-RU" sz="1300" dirty="0">
                <a:solidFill>
                  <a:srgbClr val="002060"/>
                </a:solidFill>
              </a:endParaRPr>
            </a:p>
          </p:txBody>
        </p:sp>
        <p:sp>
          <p:nvSpPr>
            <p:cNvPr id="18" name="矩形 97"/>
            <p:cNvSpPr/>
            <p:nvPr/>
          </p:nvSpPr>
          <p:spPr>
            <a:xfrm>
              <a:off x="3713964" y="960897"/>
              <a:ext cx="977265" cy="1763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en-US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20</a:t>
              </a:r>
              <a:r>
                <a:rPr lang="ru-RU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21</a:t>
              </a:r>
              <a:endParaRPr lang="zh-CN" altLang="en-US" sz="15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9" name="矩形 98"/>
            <p:cNvSpPr/>
            <p:nvPr/>
          </p:nvSpPr>
          <p:spPr>
            <a:xfrm>
              <a:off x="2734687" y="1172521"/>
              <a:ext cx="3465134" cy="118472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altLang="zh-CN" sz="1400" b="1" u="sng" dirty="0" smtClean="0">
                  <a:solidFill>
                    <a:srgbClr val="00206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Федеральный закон от 29 декабря 2012 г. № 273-ФЗ «Об образовании в Российской Федерации»</a:t>
              </a:r>
            </a:p>
            <a:p>
              <a:pPr algn="ctr"/>
              <a:r>
                <a:rPr lang="ru-RU" altLang="zh-CN" sz="1400" dirty="0" smtClean="0">
                  <a:solidFill>
                    <a:srgbClr val="00206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Учёт потребности и возможности конкретных обучающихся: работающих студентов, студентов уже имеющие образование и квалификацию, одаренных, отстающих, лиц с ОВЗ</a:t>
              </a:r>
              <a:endParaRPr lang="en-US" sz="140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0" name="矩形 99"/>
            <p:cNvSpPr/>
            <p:nvPr/>
          </p:nvSpPr>
          <p:spPr>
            <a:xfrm>
              <a:off x="6635039" y="2168055"/>
              <a:ext cx="977265" cy="1763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en-US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20</a:t>
              </a:r>
              <a:r>
                <a:rPr lang="ru-RU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22</a:t>
              </a:r>
              <a:endParaRPr lang="zh-CN" altLang="en-US" sz="15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1" name="矩形 100"/>
            <p:cNvSpPr/>
            <p:nvPr/>
          </p:nvSpPr>
          <p:spPr>
            <a:xfrm>
              <a:off x="7270615" y="2168055"/>
              <a:ext cx="1904618" cy="111945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Интеграция и интенсификация методик преподавания общеобразовательных дисциплин с учётом профессионализации в рамках проекта «Профессионалитет</a:t>
              </a:r>
              <a:r>
                <a:rPr lang="ru-RU" sz="13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»</a:t>
              </a:r>
              <a:endParaRPr lang="ru-RU" sz="1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101"/>
            <p:cNvSpPr/>
            <p:nvPr/>
          </p:nvSpPr>
          <p:spPr>
            <a:xfrm>
              <a:off x="7382155" y="745333"/>
              <a:ext cx="977265" cy="1763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en-US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20</a:t>
              </a:r>
              <a:r>
                <a:rPr lang="ru-RU" altLang="zh-CN" sz="1500" b="1" dirty="0" smtClean="0">
                  <a:solidFill>
                    <a:srgbClr val="CC0000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21</a:t>
              </a:r>
              <a:endParaRPr lang="zh-CN" altLang="en-US" sz="1500" b="1" dirty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3" name="矩形 102"/>
            <p:cNvSpPr/>
            <p:nvPr/>
          </p:nvSpPr>
          <p:spPr>
            <a:xfrm>
              <a:off x="6186770" y="917784"/>
              <a:ext cx="2988463" cy="119500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sz="1400" b="1" u="sng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Изменения в ФЗ «Об образовании в РФ» 26 .05. 2021</a:t>
              </a:r>
            </a:p>
            <a:p>
              <a:pPr algn="ctr"/>
              <a:r>
                <a:rPr lang="ru-RU" sz="14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Примерные образовательные программы разрабатываются …………….,в том числе с учетом возможности одновременного получения обучающимися нескольких квалификаций</a:t>
              </a:r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20000"/>
                </a:lnSpc>
              </a:pP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4" name="圆角右箭头 103"/>
            <p:cNvSpPr/>
            <p:nvPr/>
          </p:nvSpPr>
          <p:spPr>
            <a:xfrm rot="16200000" flipH="1" flipV="1">
              <a:off x="530526" y="2489996"/>
              <a:ext cx="532209" cy="1621842"/>
            </a:xfrm>
            <a:prstGeom prst="ben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25" name="矩形 95"/>
          <p:cNvSpPr/>
          <p:nvPr/>
        </p:nvSpPr>
        <p:spPr>
          <a:xfrm>
            <a:off x="7452320" y="4581128"/>
            <a:ext cx="1071736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altLang="zh-CN" sz="1500" b="1" dirty="0" smtClean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rPr>
              <a:t>20</a:t>
            </a:r>
            <a:r>
              <a:rPr lang="ru-RU" altLang="zh-CN" sz="1500" b="1" dirty="0" smtClean="0">
                <a:solidFill>
                  <a:srgbClr val="CC0000"/>
                </a:solidFill>
                <a:latin typeface="微软雅黑"/>
                <a:ea typeface="微软雅黑"/>
                <a:cs typeface="+mn-ea"/>
                <a:sym typeface="微软雅黑"/>
              </a:rPr>
              <a:t>21</a:t>
            </a:r>
            <a:endParaRPr lang="zh-CN" altLang="en-US" sz="1500" b="1" dirty="0">
              <a:solidFill>
                <a:srgbClr val="CC0000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0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темы исследования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31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07868" y="614506"/>
            <a:ext cx="5044787" cy="1325562"/>
          </a:xfrm>
          <a:noFill/>
          <a:ln>
            <a:noFill/>
          </a:ln>
        </p:spPr>
        <p:txBody>
          <a:bodyPr>
            <a:normAutofit/>
          </a:bodyPr>
          <a:lstStyle>
            <a:defPPr lvl="0">
              <a:buNone/>
            </a:defPPr>
            <a:lvl1pPr lvl="0">
              <a:buChar char=" "/>
            </a:lvl1pPr>
          </a:lstStyle>
          <a:p>
            <a:pPr lvl="0">
              <a:buNone/>
            </a:pPr>
            <a:r>
              <a:rPr lang="ru-RU" sz="2400" b="1" dirty="0"/>
              <a:t>Социальные сети как инструмент транслирования мероприятий и работы НМЦ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622884" y="2708920"/>
            <a:ext cx="2220924" cy="261122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3"/>
              <a:gd name="f7" fmla="val f3"/>
              <a:gd name="f8" fmla="*/ f2 1 1"/>
              <a:gd name="f9" fmla="*/ f8 1 f3"/>
              <a:gd name="f10" fmla="*/ f8 1 f3"/>
              <a:gd name="f11" fmla="*/ f6 1 1"/>
              <a:gd name="f12" fmla="*/ f7 1 1"/>
              <a:gd name="f13" fmla="*/ f11 1 f3"/>
              <a:gd name="f14" fmla="*/ f12 1 f3"/>
              <a:gd name="f15" fmla="*/ f9 f3 1"/>
              <a:gd name="f16" fmla="*/ f10 f3 1"/>
              <a:gd name="f17" fmla="*/ f13 f3 1"/>
              <a:gd name="f18" fmla="*/ f14 f3 1"/>
              <a:gd name="f19" fmla="*/ f15 f4 1"/>
              <a:gd name="f20" fmla="*/ f16 f5 1"/>
              <a:gd name="f21" fmla="*/ f17 f4 1"/>
              <a:gd name="f22" fmla="*/ f1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0" r="f21" b="f2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blipFill>
            <a:blip r:embed="rId2" r:link="rId3" cstate="print"/>
            <a:stretch>
              <a:fillRect/>
            </a:stretch>
          </a:blipFill>
          <a:ln>
            <a:noFill/>
            <a:prstDash val="solid"/>
          </a:ln>
        </p:spPr>
        <p:txBody>
          <a:bodyPr wrap="square" lIns="45720" tIns="45720" rIns="45720" bIns="45720"/>
          <a:lstStyle/>
          <a:p>
            <a:pPr marR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200" spc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XO Thame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 b="10649"/>
          <a:stretch>
            <a:fillRect/>
          </a:stretch>
        </p:blipFill>
        <p:spPr>
          <a:xfrm>
            <a:off x="6010863" y="365125"/>
            <a:ext cx="2418441" cy="62484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rcRect l="22873" t="37408" r="22356" b="25690"/>
          <a:stretch>
            <a:fillRect/>
          </a:stretch>
        </p:blipFill>
        <p:spPr>
          <a:xfrm>
            <a:off x="3183674" y="2756864"/>
            <a:ext cx="2324430" cy="3757442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24195" y="2348829"/>
            <a:ext cx="1265155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ВКонтакте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1988840"/>
            <a:ext cx="1165704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Телеграм</a:t>
            </a:r>
            <a:r>
              <a:rPr lang="ru-RU" sz="1800" b="1" spc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4794138" y="1582279"/>
            <a:ext cx="3450270" cy="45830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3"/>
              <a:gd name="f7" fmla="val f3"/>
              <a:gd name="f8" fmla="*/ f2 1 1"/>
              <a:gd name="f9" fmla="*/ f8 1 f3"/>
              <a:gd name="f10" fmla="*/ f8 1 f3"/>
              <a:gd name="f11" fmla="*/ f6 1 1"/>
              <a:gd name="f12" fmla="*/ f7 1 1"/>
              <a:gd name="f13" fmla="*/ f11 1 f3"/>
              <a:gd name="f14" fmla="*/ f12 1 f3"/>
              <a:gd name="f15" fmla="*/ f9 f3 1"/>
              <a:gd name="f16" fmla="*/ f10 f3 1"/>
              <a:gd name="f17" fmla="*/ f13 f3 1"/>
              <a:gd name="f18" fmla="*/ f14 f3 1"/>
              <a:gd name="f19" fmla="*/ f15 f4 1"/>
              <a:gd name="f20" fmla="*/ f16 f5 1"/>
              <a:gd name="f21" fmla="*/ f17 f4 1"/>
              <a:gd name="f22" fmla="*/ f1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0" r="f21" b="f2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blipFill>
            <a:blip r:embed="rId2" r:link="rId3" cstate="print"/>
            <a:stretch>
              <a:fillRect/>
            </a:stretch>
          </a:blipFill>
          <a:ln>
            <a:noFill/>
            <a:prstDash val="solid"/>
          </a:ln>
        </p:spPr>
        <p:txBody>
          <a:bodyPr wrap="square" lIns="45720" tIns="45720" rIns="45720" bIns="45720"/>
          <a:lstStyle/>
          <a:p>
            <a:pPr marR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200" spc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XO Thame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rcRect t="16970" b="25454"/>
          <a:stretch>
            <a:fillRect/>
          </a:stretch>
        </p:blipFill>
        <p:spPr>
          <a:xfrm>
            <a:off x="810718" y="1567003"/>
            <a:ext cx="3185218" cy="468158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7544" y="692696"/>
            <a:ext cx="2131161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spc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ГосПаблик</a:t>
            </a:r>
            <a:r>
              <a:rPr lang="ru-RU" sz="3200" b="1" spc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 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2627784" y="1052736"/>
            <a:ext cx="1363037" cy="1385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3"/>
              <a:gd name="f7" fmla="val f3"/>
              <a:gd name="f8" fmla="*/ f2 1 1"/>
              <a:gd name="f9" fmla="*/ f8 1 f3"/>
              <a:gd name="f10" fmla="*/ f8 1 f3"/>
              <a:gd name="f11" fmla="*/ f6 1 1"/>
              <a:gd name="f12" fmla="*/ f7 1 1"/>
              <a:gd name="f13" fmla="*/ f11 1 f3"/>
              <a:gd name="f14" fmla="*/ f12 1 f3"/>
              <a:gd name="f15" fmla="*/ f9 f3 1"/>
              <a:gd name="f16" fmla="*/ f10 f3 1"/>
              <a:gd name="f17" fmla="*/ f13 f3 1"/>
              <a:gd name="f18" fmla="*/ f14 f3 1"/>
              <a:gd name="f19" fmla="*/ f15 f4 1"/>
              <a:gd name="f20" fmla="*/ f16 f5 1"/>
              <a:gd name="f21" fmla="*/ f17 f4 1"/>
              <a:gd name="f22" fmla="*/ f1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0" r="f21" b="f22"/>
            <a:pathLst>
              <a:path w="21600" h="21600" fill="none">
                <a:moveTo>
                  <a:pt x="f2" y="f2"/>
                </a:moveTo>
                <a:lnTo>
                  <a:pt x="f3" y="f3"/>
                </a:lnTo>
              </a:path>
            </a:pathLst>
          </a:custGeom>
          <a:noFill/>
          <a:ln w="76200">
            <a:solidFill>
              <a:srgbClr val="000000"/>
            </a:solidFill>
            <a:prstDash val="solid"/>
            <a:tailEnd type="arrow"/>
          </a:ln>
        </p:spPr>
        <p:txBody>
          <a:bodyPr wrap="square" lIns="45720" tIns="45720" rIns="45720" bIns="45720"/>
          <a:lstStyle/>
          <a:p>
            <a:pPr marR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200" spc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XO Tha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0109" y="668337"/>
            <a:ext cx="4807406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spc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Увеличение охватов и просмотров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395536" y="764704"/>
            <a:ext cx="5985598" cy="4746825"/>
            <a:chOff x="2000963" y="1355618"/>
            <a:chExt cx="5422865" cy="4710027"/>
          </a:xfrm>
        </p:grpSpPr>
        <p:grpSp>
          <p:nvGrpSpPr>
            <p:cNvPr id="3" name="组合 8"/>
            <p:cNvGrpSpPr/>
            <p:nvPr/>
          </p:nvGrpSpPr>
          <p:grpSpPr>
            <a:xfrm>
              <a:off x="4020386" y="5660148"/>
              <a:ext cx="3403442" cy="109703"/>
              <a:chOff x="4020597" y="1674310"/>
              <a:chExt cx="3403442" cy="109703"/>
            </a:xfrm>
          </p:grpSpPr>
          <p:cxnSp>
            <p:nvCxnSpPr>
              <p:cNvPr id="42" name="直接连接符 55"/>
              <p:cNvCxnSpPr/>
              <p:nvPr/>
            </p:nvCxnSpPr>
            <p:spPr>
              <a:xfrm>
                <a:off x="4020597" y="1675424"/>
                <a:ext cx="3386044" cy="43551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56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9"/>
            <p:cNvGrpSpPr/>
            <p:nvPr/>
          </p:nvGrpSpPr>
          <p:grpSpPr>
            <a:xfrm>
              <a:off x="5185514" y="4663198"/>
              <a:ext cx="2238314" cy="109703"/>
              <a:chOff x="5185725" y="1674310"/>
              <a:chExt cx="2238314" cy="109703"/>
            </a:xfrm>
          </p:grpSpPr>
          <p:cxnSp>
            <p:nvCxnSpPr>
              <p:cNvPr id="40" name="直接连接符 53"/>
              <p:cNvCxnSpPr/>
              <p:nvPr/>
            </p:nvCxnSpPr>
            <p:spPr>
              <a:xfrm>
                <a:off x="5185725" y="1718973"/>
                <a:ext cx="2121855" cy="0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椭圆 54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0"/>
            <p:cNvGrpSpPr/>
            <p:nvPr/>
          </p:nvGrpSpPr>
          <p:grpSpPr>
            <a:xfrm>
              <a:off x="5605970" y="3666248"/>
              <a:ext cx="1817858" cy="109703"/>
              <a:chOff x="5606181" y="1674310"/>
              <a:chExt cx="1817858" cy="109703"/>
            </a:xfrm>
          </p:grpSpPr>
          <p:cxnSp>
            <p:nvCxnSpPr>
              <p:cNvPr id="38" name="直接连接符 51"/>
              <p:cNvCxnSpPr/>
              <p:nvPr/>
            </p:nvCxnSpPr>
            <p:spPr>
              <a:xfrm flipV="1">
                <a:off x="5606181" y="1718973"/>
                <a:ext cx="1701399" cy="5094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52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"/>
            <p:cNvGrpSpPr/>
            <p:nvPr/>
          </p:nvGrpSpPr>
          <p:grpSpPr>
            <a:xfrm>
              <a:off x="5149222" y="2669299"/>
              <a:ext cx="2274606" cy="109703"/>
              <a:chOff x="5149433" y="1674310"/>
              <a:chExt cx="2274606" cy="109703"/>
            </a:xfrm>
          </p:grpSpPr>
          <p:cxnSp>
            <p:nvCxnSpPr>
              <p:cNvPr id="36" name="直接连接符 49"/>
              <p:cNvCxnSpPr/>
              <p:nvPr/>
            </p:nvCxnSpPr>
            <p:spPr>
              <a:xfrm flipV="1">
                <a:off x="5149433" y="1718973"/>
                <a:ext cx="2158147" cy="6462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50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3904572" y="1672349"/>
              <a:ext cx="3519256" cy="109703"/>
              <a:chOff x="3904783" y="1674310"/>
              <a:chExt cx="3519256" cy="109703"/>
            </a:xfrm>
          </p:grpSpPr>
          <p:cxnSp>
            <p:nvCxnSpPr>
              <p:cNvPr id="34" name="直接连接符 47"/>
              <p:cNvCxnSpPr/>
              <p:nvPr/>
            </p:nvCxnSpPr>
            <p:spPr>
              <a:xfrm flipV="1">
                <a:off x="3904783" y="1718973"/>
                <a:ext cx="3402797" cy="10188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椭圆 48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任意多边形 13"/>
            <p:cNvSpPr/>
            <p:nvPr/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" name="组合 14"/>
            <p:cNvGrpSpPr/>
            <p:nvPr/>
          </p:nvGrpSpPr>
          <p:grpSpPr>
            <a:xfrm>
              <a:off x="4310718" y="2346371"/>
              <a:ext cx="819955" cy="726710"/>
              <a:chOff x="3295850" y="2263222"/>
              <a:chExt cx="2643765" cy="2343151"/>
            </a:xfrm>
          </p:grpSpPr>
          <p:sp>
            <p:nvSpPr>
              <p:cNvPr id="32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3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15"/>
            <p:cNvGrpSpPr/>
            <p:nvPr/>
          </p:nvGrpSpPr>
          <p:grpSpPr>
            <a:xfrm>
              <a:off x="4775537" y="3334124"/>
              <a:ext cx="819955" cy="726710"/>
              <a:chOff x="3295850" y="2263222"/>
              <a:chExt cx="2643765" cy="2343151"/>
            </a:xfrm>
          </p:grpSpPr>
          <p:sp>
            <p:nvSpPr>
              <p:cNvPr id="30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6"/>
            <p:cNvGrpSpPr/>
            <p:nvPr/>
          </p:nvGrpSpPr>
          <p:grpSpPr>
            <a:xfrm>
              <a:off x="4329267" y="4349464"/>
              <a:ext cx="819955" cy="726710"/>
              <a:chOff x="3295850" y="2263222"/>
              <a:chExt cx="2643765" cy="2343151"/>
            </a:xfrm>
          </p:grpSpPr>
          <p:sp>
            <p:nvSpPr>
              <p:cNvPr id="2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7"/>
            <p:cNvGrpSpPr/>
            <p:nvPr/>
          </p:nvGrpSpPr>
          <p:grpSpPr>
            <a:xfrm>
              <a:off x="3156467" y="1355618"/>
              <a:ext cx="819955" cy="726710"/>
              <a:chOff x="3295850" y="2263221"/>
              <a:chExt cx="2643765" cy="2343151"/>
            </a:xfrm>
          </p:grpSpPr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1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8"/>
            <p:cNvGrpSpPr/>
            <p:nvPr/>
          </p:nvGrpSpPr>
          <p:grpSpPr>
            <a:xfrm>
              <a:off x="3128624" y="5338935"/>
              <a:ext cx="819955" cy="726710"/>
              <a:chOff x="3295850" y="2263222"/>
              <a:chExt cx="2643765" cy="2343151"/>
            </a:xfrm>
          </p:grpSpPr>
          <p:sp>
            <p:nvSpPr>
              <p:cNvPr id="24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5"/>
            <p:cNvSpPr/>
            <p:nvPr/>
          </p:nvSpPr>
          <p:spPr bwMode="auto">
            <a:xfrm rot="10800000">
              <a:off x="2000963" y="2427365"/>
              <a:ext cx="2573947" cy="221494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270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文本框 88"/>
            <p:cNvSpPr txBox="1"/>
            <p:nvPr/>
          </p:nvSpPr>
          <p:spPr>
            <a:xfrm>
              <a:off x="3127543" y="1467551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文本框 89"/>
            <p:cNvSpPr txBox="1"/>
            <p:nvPr/>
          </p:nvSpPr>
          <p:spPr>
            <a:xfrm>
              <a:off x="3099701" y="544067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05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文本框 90"/>
            <p:cNvSpPr txBox="1"/>
            <p:nvPr/>
          </p:nvSpPr>
          <p:spPr>
            <a:xfrm>
              <a:off x="4296907" y="445483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04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文本框 91"/>
            <p:cNvSpPr txBox="1"/>
            <p:nvPr/>
          </p:nvSpPr>
          <p:spPr>
            <a:xfrm>
              <a:off x="4296907" y="2450735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文本框 92"/>
            <p:cNvSpPr txBox="1"/>
            <p:nvPr/>
          </p:nvSpPr>
          <p:spPr>
            <a:xfrm>
              <a:off x="4752203" y="343998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文本框 116"/>
            <p:cNvSpPr txBox="1"/>
            <p:nvPr/>
          </p:nvSpPr>
          <p:spPr>
            <a:xfrm>
              <a:off x="2000963" y="2498815"/>
              <a:ext cx="2575536" cy="2046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Сопровождение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интенсификации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освоения обучающимися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образовательных программ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будет обеспечено, если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создать следующие </a:t>
              </a:r>
            </a:p>
            <a:p>
              <a:pPr algn="ctr" fontAlgn="base"/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психолого-педагогические условия </a:t>
              </a:r>
            </a:p>
          </p:txBody>
        </p:sp>
      </p:grpSp>
      <p:sp>
        <p:nvSpPr>
          <p:cNvPr id="44" name="Freeform 5"/>
          <p:cNvSpPr/>
          <p:nvPr/>
        </p:nvSpPr>
        <p:spPr bwMode="auto">
          <a:xfrm rot="10800000">
            <a:off x="5292080" y="836712"/>
            <a:ext cx="72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Freeform 5"/>
          <p:cNvSpPr/>
          <p:nvPr/>
        </p:nvSpPr>
        <p:spPr bwMode="auto">
          <a:xfrm rot="10800000">
            <a:off x="5274663" y="1967918"/>
            <a:ext cx="72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Freeform 5"/>
          <p:cNvSpPr/>
          <p:nvPr/>
        </p:nvSpPr>
        <p:spPr bwMode="auto">
          <a:xfrm rot="10800000">
            <a:off x="5274663" y="2946725"/>
            <a:ext cx="72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Freeform 5"/>
          <p:cNvSpPr/>
          <p:nvPr/>
        </p:nvSpPr>
        <p:spPr bwMode="auto">
          <a:xfrm rot="10800000">
            <a:off x="5274663" y="3949713"/>
            <a:ext cx="72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Freeform 5"/>
          <p:cNvSpPr/>
          <p:nvPr/>
        </p:nvSpPr>
        <p:spPr bwMode="auto">
          <a:xfrm rot="10800000">
            <a:off x="5274663" y="4943171"/>
            <a:ext cx="720000" cy="79200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文本框 128"/>
          <p:cNvSpPr txBox="1"/>
          <p:nvPr/>
        </p:nvSpPr>
        <p:spPr>
          <a:xfrm>
            <a:off x="6372200" y="980728"/>
            <a:ext cx="265247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, формы,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методы, уровни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сопровождения </a:t>
            </a:r>
            <a:endParaRPr lang="zh-CN" alt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5508104" y="1196752"/>
            <a:ext cx="248237" cy="362665"/>
            <a:chOff x="3437" y="2282"/>
            <a:chExt cx="679" cy="744"/>
          </a:xfrm>
          <a:solidFill>
            <a:srgbClr val="005A9E"/>
          </a:solidFill>
        </p:grpSpPr>
        <p:sp>
          <p:nvSpPr>
            <p:cNvPr id="65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6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3"/>
          <p:cNvGrpSpPr>
            <a:grpSpLocks noChangeAspect="1"/>
          </p:cNvGrpSpPr>
          <p:nvPr/>
        </p:nvGrpSpPr>
        <p:grpSpPr bwMode="auto">
          <a:xfrm>
            <a:off x="5508104" y="2204864"/>
            <a:ext cx="272209" cy="367231"/>
            <a:chOff x="2426" y="2781"/>
            <a:chExt cx="593" cy="600"/>
          </a:xfrm>
          <a:solidFill>
            <a:schemeClr val="bg1">
              <a:lumMod val="65000"/>
            </a:schemeClr>
          </a:solidFill>
        </p:grpSpPr>
        <p:sp>
          <p:nvSpPr>
            <p:cNvPr id="68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9" name="Group 18"/>
          <p:cNvGrpSpPr>
            <a:grpSpLocks noChangeAspect="1"/>
          </p:cNvGrpSpPr>
          <p:nvPr/>
        </p:nvGrpSpPr>
        <p:grpSpPr bwMode="auto">
          <a:xfrm>
            <a:off x="5508104" y="3140968"/>
            <a:ext cx="282767" cy="351316"/>
            <a:chOff x="3802" y="2858"/>
            <a:chExt cx="616" cy="574"/>
          </a:xfrm>
          <a:solidFill>
            <a:srgbClr val="005A9E"/>
          </a:solidFill>
        </p:grpSpPr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2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4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1" name="Group 26"/>
          <p:cNvGrpSpPr>
            <a:grpSpLocks noChangeAspect="1"/>
          </p:cNvGrpSpPr>
          <p:nvPr/>
        </p:nvGrpSpPr>
        <p:grpSpPr bwMode="auto">
          <a:xfrm>
            <a:off x="5500800" y="4246323"/>
            <a:ext cx="365920" cy="241877"/>
            <a:chOff x="5676" y="2597"/>
            <a:chExt cx="1061" cy="526"/>
          </a:xfrm>
          <a:solidFill>
            <a:srgbClr val="18478F"/>
          </a:solidFill>
        </p:grpSpPr>
        <p:sp>
          <p:nvSpPr>
            <p:cNvPr id="77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0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1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2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3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4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6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7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8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9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0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1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2" name="Freeform 108"/>
          <p:cNvSpPr>
            <a:spLocks noEditPoints="1"/>
          </p:cNvSpPr>
          <p:nvPr/>
        </p:nvSpPr>
        <p:spPr bwMode="auto">
          <a:xfrm>
            <a:off x="5508104" y="5173204"/>
            <a:ext cx="313645" cy="416036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39" tIns="45719" rIns="91439" bIns="45719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3" name="文本框 128"/>
          <p:cNvSpPr txBox="1"/>
          <p:nvPr/>
        </p:nvSpPr>
        <p:spPr>
          <a:xfrm>
            <a:off x="6372200" y="5013176"/>
            <a:ext cx="2652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Инструментарий интенсификации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оптимизации</a:t>
            </a:r>
          </a:p>
        </p:txBody>
      </p:sp>
      <p:sp>
        <p:nvSpPr>
          <p:cNvPr id="94" name="文本框 128"/>
          <p:cNvSpPr txBox="1"/>
          <p:nvPr/>
        </p:nvSpPr>
        <p:spPr>
          <a:xfrm>
            <a:off x="6491526" y="3212976"/>
            <a:ext cx="26524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способностей</a:t>
            </a:r>
          </a:p>
          <a:p>
            <a:pPr algn="ctr" fontAlgn="base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обучающихся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Диагностический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инструментарий </a:t>
            </a:r>
          </a:p>
        </p:txBody>
      </p:sp>
      <p:sp>
        <p:nvSpPr>
          <p:cNvPr id="95" name="文本框 128"/>
          <p:cNvSpPr txBox="1"/>
          <p:nvPr/>
        </p:nvSpPr>
        <p:spPr>
          <a:xfrm>
            <a:off x="6491526" y="4293096"/>
            <a:ext cx="26524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Комплект  моделей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интенсификации</a:t>
            </a:r>
            <a:endParaRPr lang="zh-CN" alt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文本框 128"/>
          <p:cNvSpPr txBox="1"/>
          <p:nvPr/>
        </p:nvSpPr>
        <p:spPr>
          <a:xfrm>
            <a:off x="6372200" y="1916832"/>
            <a:ext cx="26524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по формированию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СУМ, </a:t>
            </a:r>
            <a:r>
              <a:rPr lang="en-US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base"/>
            <a:r>
              <a:rPr lang="ru-RU" altLang="zh-C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РОН,УМ</a:t>
            </a:r>
            <a:endParaRPr lang="zh-CN" alt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683568" y="26064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Гипотеза темы исследования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2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="" xmlns:a16="http://schemas.microsoft.com/office/drawing/2014/main" id="{AF6FEC55-A32C-4307-B2C6-EA092009C662}"/>
              </a:ext>
            </a:extLst>
          </p:cNvPr>
          <p:cNvSpPr/>
          <p:nvPr/>
        </p:nvSpPr>
        <p:spPr>
          <a:xfrm rot="17152435">
            <a:off x="3246888" y="520768"/>
            <a:ext cx="2324384" cy="8506791"/>
          </a:xfrm>
          <a:custGeom>
            <a:avLst/>
            <a:gdLst>
              <a:gd name="connsiteX0" fmla="*/ 0 w 497149"/>
              <a:gd name="connsiteY0" fmla="*/ 12711530 h 12711530"/>
              <a:gd name="connsiteX1" fmla="*/ 248575 w 497149"/>
              <a:gd name="connsiteY1" fmla="*/ 0 h 12711530"/>
              <a:gd name="connsiteX2" fmla="*/ 497149 w 497149"/>
              <a:gd name="connsiteY2" fmla="*/ 12711530 h 12711530"/>
              <a:gd name="connsiteX3" fmla="*/ 0 w 497149"/>
              <a:gd name="connsiteY3" fmla="*/ 12711530 h 12711530"/>
              <a:gd name="connsiteX0" fmla="*/ 0 w 511346"/>
              <a:gd name="connsiteY0" fmla="*/ 12904160 h 12904160"/>
              <a:gd name="connsiteX1" fmla="*/ 262772 w 511346"/>
              <a:gd name="connsiteY1" fmla="*/ 0 h 12904160"/>
              <a:gd name="connsiteX2" fmla="*/ 511346 w 511346"/>
              <a:gd name="connsiteY2" fmla="*/ 12711530 h 12904160"/>
              <a:gd name="connsiteX3" fmla="*/ 0 w 511346"/>
              <a:gd name="connsiteY3" fmla="*/ 12904160 h 12904160"/>
              <a:gd name="connsiteX0" fmla="*/ 0 w 511346"/>
              <a:gd name="connsiteY0" fmla="*/ 12904160 h 12904160"/>
              <a:gd name="connsiteX1" fmla="*/ 19994 w 511346"/>
              <a:gd name="connsiteY1" fmla="*/ 12210210 h 12904160"/>
              <a:gd name="connsiteX2" fmla="*/ 262772 w 511346"/>
              <a:gd name="connsiteY2" fmla="*/ 0 h 12904160"/>
              <a:gd name="connsiteX3" fmla="*/ 511346 w 511346"/>
              <a:gd name="connsiteY3" fmla="*/ 12711530 h 12904160"/>
              <a:gd name="connsiteX4" fmla="*/ 0 w 511346"/>
              <a:gd name="connsiteY4" fmla="*/ 12904160 h 12904160"/>
              <a:gd name="connsiteX0" fmla="*/ 218817 w 491352"/>
              <a:gd name="connsiteY0" fmla="*/ 12808673 h 12808673"/>
              <a:gd name="connsiteX1" fmla="*/ 0 w 491352"/>
              <a:gd name="connsiteY1" fmla="*/ 12210210 h 12808673"/>
              <a:gd name="connsiteX2" fmla="*/ 242778 w 491352"/>
              <a:gd name="connsiteY2" fmla="*/ 0 h 12808673"/>
              <a:gd name="connsiteX3" fmla="*/ 491352 w 491352"/>
              <a:gd name="connsiteY3" fmla="*/ 12711530 h 12808673"/>
              <a:gd name="connsiteX4" fmla="*/ 218817 w 491352"/>
              <a:gd name="connsiteY4" fmla="*/ 12808673 h 12808673"/>
              <a:gd name="connsiteX0" fmla="*/ 227598 w 491352"/>
              <a:gd name="connsiteY0" fmla="*/ 12813794 h 12813794"/>
              <a:gd name="connsiteX1" fmla="*/ 0 w 491352"/>
              <a:gd name="connsiteY1" fmla="*/ 12210210 h 12813794"/>
              <a:gd name="connsiteX2" fmla="*/ 242778 w 491352"/>
              <a:gd name="connsiteY2" fmla="*/ 0 h 12813794"/>
              <a:gd name="connsiteX3" fmla="*/ 491352 w 491352"/>
              <a:gd name="connsiteY3" fmla="*/ 12711530 h 12813794"/>
              <a:gd name="connsiteX4" fmla="*/ 227598 w 491352"/>
              <a:gd name="connsiteY4" fmla="*/ 12813794 h 12813794"/>
              <a:gd name="connsiteX0" fmla="*/ 227598 w 500615"/>
              <a:gd name="connsiteY0" fmla="*/ 12813794 h 12813794"/>
              <a:gd name="connsiteX1" fmla="*/ 0 w 500615"/>
              <a:gd name="connsiteY1" fmla="*/ 12210210 h 12813794"/>
              <a:gd name="connsiteX2" fmla="*/ 242778 w 500615"/>
              <a:gd name="connsiteY2" fmla="*/ 0 h 12813794"/>
              <a:gd name="connsiteX3" fmla="*/ 500615 w 500615"/>
              <a:gd name="connsiteY3" fmla="*/ 12745676 h 12813794"/>
              <a:gd name="connsiteX4" fmla="*/ 227598 w 500615"/>
              <a:gd name="connsiteY4" fmla="*/ 12813794 h 12813794"/>
              <a:gd name="connsiteX0" fmla="*/ 163606 w 500615"/>
              <a:gd name="connsiteY0" fmla="*/ 12837482 h 12837482"/>
              <a:gd name="connsiteX1" fmla="*/ 0 w 500615"/>
              <a:gd name="connsiteY1" fmla="*/ 12210210 h 12837482"/>
              <a:gd name="connsiteX2" fmla="*/ 242778 w 500615"/>
              <a:gd name="connsiteY2" fmla="*/ 0 h 12837482"/>
              <a:gd name="connsiteX3" fmla="*/ 500615 w 500615"/>
              <a:gd name="connsiteY3" fmla="*/ 12745676 h 12837482"/>
              <a:gd name="connsiteX4" fmla="*/ 163606 w 500615"/>
              <a:gd name="connsiteY4" fmla="*/ 12837482 h 12837482"/>
              <a:gd name="connsiteX0" fmla="*/ 167716 w 504725"/>
              <a:gd name="connsiteY0" fmla="*/ 12837482 h 12837482"/>
              <a:gd name="connsiteX1" fmla="*/ 0 w 504725"/>
              <a:gd name="connsiteY1" fmla="*/ 12243730 h 12837482"/>
              <a:gd name="connsiteX2" fmla="*/ 246888 w 504725"/>
              <a:gd name="connsiteY2" fmla="*/ 0 h 12837482"/>
              <a:gd name="connsiteX3" fmla="*/ 504725 w 504725"/>
              <a:gd name="connsiteY3" fmla="*/ 12745676 h 12837482"/>
              <a:gd name="connsiteX4" fmla="*/ 167716 w 504725"/>
              <a:gd name="connsiteY4" fmla="*/ 12837482 h 12837482"/>
              <a:gd name="connsiteX0" fmla="*/ 236011 w 504725"/>
              <a:gd name="connsiteY0" fmla="*/ 12618751 h 12745676"/>
              <a:gd name="connsiteX1" fmla="*/ 0 w 504725"/>
              <a:gd name="connsiteY1" fmla="*/ 12243730 h 12745676"/>
              <a:gd name="connsiteX2" fmla="*/ 246888 w 504725"/>
              <a:gd name="connsiteY2" fmla="*/ 0 h 12745676"/>
              <a:gd name="connsiteX3" fmla="*/ 504725 w 504725"/>
              <a:gd name="connsiteY3" fmla="*/ 12745676 h 12745676"/>
              <a:gd name="connsiteX4" fmla="*/ 236011 w 504725"/>
              <a:gd name="connsiteY4" fmla="*/ 12618751 h 12745676"/>
              <a:gd name="connsiteX0" fmla="*/ 167715 w 504725"/>
              <a:gd name="connsiteY0" fmla="*/ 12837484 h 12837484"/>
              <a:gd name="connsiteX1" fmla="*/ 0 w 504725"/>
              <a:gd name="connsiteY1" fmla="*/ 12243730 h 12837484"/>
              <a:gd name="connsiteX2" fmla="*/ 246888 w 504725"/>
              <a:gd name="connsiteY2" fmla="*/ 0 h 12837484"/>
              <a:gd name="connsiteX3" fmla="*/ 504725 w 504725"/>
              <a:gd name="connsiteY3" fmla="*/ 12745676 h 12837484"/>
              <a:gd name="connsiteX4" fmla="*/ 167715 w 504725"/>
              <a:gd name="connsiteY4" fmla="*/ 12837484 h 12837484"/>
              <a:gd name="connsiteX0" fmla="*/ 168274 w 504725"/>
              <a:gd name="connsiteY0" fmla="*/ 12855771 h 12855771"/>
              <a:gd name="connsiteX1" fmla="*/ 0 w 504725"/>
              <a:gd name="connsiteY1" fmla="*/ 12243730 h 12855771"/>
              <a:gd name="connsiteX2" fmla="*/ 246888 w 504725"/>
              <a:gd name="connsiteY2" fmla="*/ 0 h 12855771"/>
              <a:gd name="connsiteX3" fmla="*/ 504725 w 504725"/>
              <a:gd name="connsiteY3" fmla="*/ 12745676 h 12855771"/>
              <a:gd name="connsiteX4" fmla="*/ 168274 w 504725"/>
              <a:gd name="connsiteY4" fmla="*/ 12855771 h 1285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725" h="12855771">
                <a:moveTo>
                  <a:pt x="168274" y="12855771"/>
                </a:moveTo>
                <a:lnTo>
                  <a:pt x="0" y="12243730"/>
                </a:lnTo>
                <a:lnTo>
                  <a:pt x="246888" y="0"/>
                </a:lnTo>
                <a:lnTo>
                  <a:pt x="504725" y="12745676"/>
                </a:lnTo>
                <a:lnTo>
                  <a:pt x="168274" y="128557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814463A-D35A-4BA9-8052-DA1586A65673}"/>
              </a:ext>
            </a:extLst>
          </p:cNvPr>
          <p:cNvSpPr/>
          <p:nvPr/>
        </p:nvSpPr>
        <p:spPr>
          <a:xfrm>
            <a:off x="7020272" y="4437112"/>
            <a:ext cx="1256736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4CEA324-95AF-4D2B-8827-80C73810DE8F}"/>
              </a:ext>
            </a:extLst>
          </p:cNvPr>
          <p:cNvSpPr/>
          <p:nvPr/>
        </p:nvSpPr>
        <p:spPr>
          <a:xfrm>
            <a:off x="3779912" y="4221088"/>
            <a:ext cx="1296144" cy="720080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B644C2AA-5B91-4DE2-98C4-BF210CEBCFE8}"/>
              </a:ext>
            </a:extLst>
          </p:cNvPr>
          <p:cNvSpPr/>
          <p:nvPr/>
        </p:nvSpPr>
        <p:spPr>
          <a:xfrm>
            <a:off x="827584" y="3645024"/>
            <a:ext cx="1224136" cy="720080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ED6800A-FD7A-47F2-83B9-4268725530FF}"/>
              </a:ext>
            </a:extLst>
          </p:cNvPr>
          <p:cNvSpPr/>
          <p:nvPr/>
        </p:nvSpPr>
        <p:spPr>
          <a:xfrm>
            <a:off x="7596336" y="3212976"/>
            <a:ext cx="121442" cy="1247465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5F56A5E0-BE8C-4B40-B64F-28D4253240EF}"/>
              </a:ext>
            </a:extLst>
          </p:cNvPr>
          <p:cNvSpPr/>
          <p:nvPr/>
        </p:nvSpPr>
        <p:spPr>
          <a:xfrm>
            <a:off x="4355976" y="2708920"/>
            <a:ext cx="82550" cy="151216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5232225-9D6C-43FA-ACB3-DC0C704C8BAA}"/>
              </a:ext>
            </a:extLst>
          </p:cNvPr>
          <p:cNvSpPr/>
          <p:nvPr/>
        </p:nvSpPr>
        <p:spPr>
          <a:xfrm>
            <a:off x="1331640" y="2564904"/>
            <a:ext cx="82550" cy="109501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0F60EF9-D04B-4D45-B6CC-6230FB64F054}"/>
              </a:ext>
            </a:extLst>
          </p:cNvPr>
          <p:cNvSpPr/>
          <p:nvPr/>
        </p:nvSpPr>
        <p:spPr>
          <a:xfrm>
            <a:off x="251520" y="980728"/>
            <a:ext cx="2376264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58199A3-8787-4B04-ABE2-7377D8EB0E1C}"/>
              </a:ext>
            </a:extLst>
          </p:cNvPr>
          <p:cNvSpPr txBox="1"/>
          <p:nvPr/>
        </p:nvSpPr>
        <p:spPr>
          <a:xfrm>
            <a:off x="611560" y="404664"/>
            <a:ext cx="138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A7E7BDC-0FE8-4FBC-BFB2-886DA2ECCD16}"/>
              </a:ext>
            </a:extLst>
          </p:cNvPr>
          <p:cNvSpPr/>
          <p:nvPr/>
        </p:nvSpPr>
        <p:spPr>
          <a:xfrm flipV="1">
            <a:off x="323528" y="2492896"/>
            <a:ext cx="2304256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79D279D1-58E0-4FA5-AC78-9B45B7956430}"/>
              </a:ext>
            </a:extLst>
          </p:cNvPr>
          <p:cNvSpPr/>
          <p:nvPr/>
        </p:nvSpPr>
        <p:spPr>
          <a:xfrm>
            <a:off x="6372200" y="1844825"/>
            <a:ext cx="2448272" cy="72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D6CEA0D-4A05-4954-907C-EA61B06BB0BC}"/>
              </a:ext>
            </a:extLst>
          </p:cNvPr>
          <p:cNvSpPr txBox="1"/>
          <p:nvPr/>
        </p:nvSpPr>
        <p:spPr>
          <a:xfrm>
            <a:off x="6876256" y="1196752"/>
            <a:ext cx="138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Noto Sans" panose="020B0502040504020204" pitchFamily="34"/>
                <a:cs typeface="Times New Roman" pitchFamily="18" charset="0"/>
              </a:rPr>
              <a:t>Региональный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Noto Sans" panose="020B0502040504020204" pitchFamily="34"/>
                <a:cs typeface="Times New Roman" pitchFamily="18" charset="0"/>
              </a:rPr>
              <a:t>уровень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Noto Sans" panose="020B0502040504020204" pitchFamily="34"/>
                <a:cs typeface="Times New Roman" pitchFamily="18" charset="0"/>
              </a:rPr>
              <a:t>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Noto Sans" panose="020B0502040504020204" pitchFamily="34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1361391-0CBD-4CF8-834E-3B0A825D1CFF}"/>
              </a:ext>
            </a:extLst>
          </p:cNvPr>
          <p:cNvSpPr/>
          <p:nvPr/>
        </p:nvSpPr>
        <p:spPr>
          <a:xfrm>
            <a:off x="6444208" y="3140968"/>
            <a:ext cx="2376264" cy="72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B50EBAE6-1DF9-485B-9020-DF3BD1609834}"/>
              </a:ext>
            </a:extLst>
          </p:cNvPr>
          <p:cNvSpPr/>
          <p:nvPr/>
        </p:nvSpPr>
        <p:spPr>
          <a:xfrm>
            <a:off x="3203848" y="1268761"/>
            <a:ext cx="2376264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15F3967-E1CA-490D-B08C-D7A05E120741}"/>
              </a:ext>
            </a:extLst>
          </p:cNvPr>
          <p:cNvSpPr txBox="1"/>
          <p:nvPr/>
        </p:nvSpPr>
        <p:spPr>
          <a:xfrm>
            <a:off x="3203848" y="1340768"/>
            <a:ext cx="2448272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23 мероприятиях всероссийского уровня (олимпиады-2; конкурсы- 21); -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: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 всероссийского уровня (Грамоты, Дипломы- место-8, 2 место-12, 3 место-1)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A4B4E00-D72B-45DB-9FC0-C14F8E586B3B}"/>
              </a:ext>
            </a:extLst>
          </p:cNvPr>
          <p:cNvSpPr txBox="1"/>
          <p:nvPr/>
        </p:nvSpPr>
        <p:spPr>
          <a:xfrm>
            <a:off x="3635896" y="620688"/>
            <a:ext cx="138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Всероссийский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уровень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Noto Sans" panose="020B0502040504020204" pitchFamily="34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2FBA1A1-12B0-44EF-9821-ECC6AC55077A}"/>
              </a:ext>
            </a:extLst>
          </p:cNvPr>
          <p:cNvSpPr/>
          <p:nvPr/>
        </p:nvSpPr>
        <p:spPr>
          <a:xfrm>
            <a:off x="3203848" y="2708920"/>
            <a:ext cx="2448272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B9505E1-2D57-468F-AC15-28BE3A99480D}"/>
              </a:ext>
            </a:extLst>
          </p:cNvPr>
          <p:cNvSpPr txBox="1"/>
          <p:nvPr/>
        </p:nvSpPr>
        <p:spPr>
          <a:xfrm>
            <a:off x="2123728" y="188640"/>
            <a:ext cx="671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 работы НМЦ за 2022-2023 учебный год 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052736"/>
            <a:ext cx="2376264" cy="1440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5 мероприятиях  международного уровня. (олимпиады-2; конкурсы- 3);</a:t>
            </a:r>
          </a:p>
          <a:p>
            <a:pPr lvl="0"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: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международного уровня (Грамоты, Дипломы-1 место-1, 3 место-1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15F3967-E1CA-490D-B08C-D7A05E120741}"/>
              </a:ext>
            </a:extLst>
          </p:cNvPr>
          <p:cNvSpPr txBox="1"/>
          <p:nvPr/>
        </p:nvSpPr>
        <p:spPr>
          <a:xfrm>
            <a:off x="6372200" y="1916832"/>
            <a:ext cx="259228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12  мероприятиях регионального уровня (конкурсы); -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: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регионального уровня  (Грамоты -1 место-2, 2 место-2, 3 место-1)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1520" y="5301208"/>
            <a:ext cx="374441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Всероссийские-5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Международные -3</a:t>
            </a:r>
          </a:p>
          <a:p>
            <a:pPr lvl="0" algn="ctr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551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3">
            <a:extLst>
              <a:ext uri="{FF2B5EF4-FFF2-40B4-BE49-F238E27FC236}">
                <a16:creationId xmlns:a16="http://schemas.microsoft.com/office/drawing/2014/main" xmlns="" id="{32C43A0C-6C52-45B6-A2AF-8959A2BF20C3}"/>
              </a:ext>
            </a:extLst>
          </p:cNvPr>
          <p:cNvGrpSpPr/>
          <p:nvPr/>
        </p:nvGrpSpPr>
        <p:grpSpPr>
          <a:xfrm>
            <a:off x="794444" y="764705"/>
            <a:ext cx="4353620" cy="2186066"/>
            <a:chOff x="2993022" y="-197391"/>
            <a:chExt cx="5806440" cy="1797312"/>
          </a:xfrm>
        </p:grpSpPr>
        <p:pic>
          <p:nvPicPr>
            <p:cNvPr id="5" name="图片 74">
              <a:extLst>
                <a:ext uri="{FF2B5EF4-FFF2-40B4-BE49-F238E27FC236}">
                  <a16:creationId xmlns:a16="http://schemas.microsoft.com/office/drawing/2014/main" xmlns="" id="{6DB5A0EA-099A-4DF8-BBFC-DB989138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022" y="-113455"/>
              <a:ext cx="5806440" cy="17133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11">
              <a:extLst>
                <a:ext uri="{FF2B5EF4-FFF2-40B4-BE49-F238E27FC236}">
                  <a16:creationId xmlns:a16="http://schemas.microsoft.com/office/drawing/2014/main" xmlns="" id="{932A7874-4A82-47CE-BC51-1000C2033D73}"/>
                </a:ext>
              </a:extLst>
            </p:cNvPr>
            <p:cNvSpPr txBox="1"/>
            <p:nvPr/>
          </p:nvSpPr>
          <p:spPr>
            <a:xfrm>
              <a:off x="3338643" y="-197391"/>
              <a:ext cx="4188301" cy="1678722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pPr algn="dist"/>
              <a:endParaRPr lang="ru-RU" altLang="zh-CN" sz="1600" b="1" dirty="0" smtClean="0">
                <a:solidFill>
                  <a:srgbClr val="D092A7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3" name="组合 78">
            <a:extLst>
              <a:ext uri="{FF2B5EF4-FFF2-40B4-BE49-F238E27FC236}">
                <a16:creationId xmlns:a16="http://schemas.microsoft.com/office/drawing/2014/main" xmlns="" id="{BF5646E3-6708-4AFC-87C0-97FE875C89E9}"/>
              </a:ext>
            </a:extLst>
          </p:cNvPr>
          <p:cNvGrpSpPr/>
          <p:nvPr/>
        </p:nvGrpSpPr>
        <p:grpSpPr>
          <a:xfrm>
            <a:off x="755576" y="2708920"/>
            <a:ext cx="5760640" cy="2182303"/>
            <a:chOff x="4440668" y="1356730"/>
            <a:chExt cx="7591452" cy="2014467"/>
          </a:xfrm>
        </p:grpSpPr>
        <p:pic>
          <p:nvPicPr>
            <p:cNvPr id="10" name="图片 79">
              <a:extLst>
                <a:ext uri="{FF2B5EF4-FFF2-40B4-BE49-F238E27FC236}">
                  <a16:creationId xmlns:a16="http://schemas.microsoft.com/office/drawing/2014/main" xmlns="" id="{8D935784-D565-469D-8B8B-78CE23CD7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0668" y="1356731"/>
              <a:ext cx="7591452" cy="17133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xmlns="" id="{F3A83BC4-0D21-44BF-9656-683D68B6EFD8}"/>
                </a:ext>
              </a:extLst>
            </p:cNvPr>
            <p:cNvSpPr txBox="1"/>
            <p:nvPr/>
          </p:nvSpPr>
          <p:spPr>
            <a:xfrm>
              <a:off x="4546441" y="1356730"/>
              <a:ext cx="5774481" cy="2014467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pPr algn="dist"/>
              <a:endParaRPr lang="zh-CN" altLang="en-US" sz="1600" b="1" dirty="0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2275A7E4-3928-4780-B8D7-183E03D20D47}"/>
              </a:ext>
            </a:extLst>
          </p:cNvPr>
          <p:cNvGrpSpPr/>
          <p:nvPr/>
        </p:nvGrpSpPr>
        <p:grpSpPr>
          <a:xfrm>
            <a:off x="1115616" y="4509120"/>
            <a:ext cx="4968552" cy="2045953"/>
            <a:chOff x="4226956" y="3327924"/>
            <a:chExt cx="5806440" cy="1713376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xmlns="" id="{593C9235-DD56-44D2-BCA1-C06E0A09E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956" y="3327924"/>
              <a:ext cx="5806440" cy="17133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" name="Group 25">
              <a:extLst>
                <a:ext uri="{FF2B5EF4-FFF2-40B4-BE49-F238E27FC236}">
                  <a16:creationId xmlns:a16="http://schemas.microsoft.com/office/drawing/2014/main" xmlns="" id="{B0BB3D1E-2E19-430F-AC59-9844950FD0B3}"/>
                </a:ext>
              </a:extLst>
            </p:cNvPr>
            <p:cNvGrpSpPr/>
            <p:nvPr/>
          </p:nvGrpSpPr>
          <p:grpSpPr>
            <a:xfrm>
              <a:off x="4899645" y="3327924"/>
              <a:ext cx="4589678" cy="1342978"/>
              <a:chOff x="3688900" y="-15130"/>
              <a:chExt cx="4589678" cy="1342978"/>
            </a:xfrm>
          </p:grpSpPr>
          <p:sp>
            <p:nvSpPr>
              <p:cNvPr id="17" name="TextBox 26">
                <a:extLst>
                  <a:ext uri="{FF2B5EF4-FFF2-40B4-BE49-F238E27FC236}">
                    <a16:creationId xmlns:a16="http://schemas.microsoft.com/office/drawing/2014/main" xmlns="" id="{53051E17-41DC-4EC0-A093-E203DEB23368}"/>
                  </a:ext>
                </a:extLst>
              </p:cNvPr>
              <p:cNvSpPr txBox="1"/>
              <p:nvPr/>
            </p:nvSpPr>
            <p:spPr>
              <a:xfrm>
                <a:off x="3688900" y="-15130"/>
                <a:ext cx="4297445" cy="1342978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pPr algn="dist"/>
                <a:endParaRPr lang="ru-RU" altLang="zh-CN" sz="1600" b="1" dirty="0" smtClean="0">
                  <a:solidFill>
                    <a:srgbClr val="2AB7AE"/>
                  </a:solidFill>
                  <a:latin typeface="Times New Roman" pitchFamily="18" charset="0"/>
                  <a:ea typeface="微软雅黑"/>
                  <a:cs typeface="Times New Roman" pitchFamily="18" charset="0"/>
                  <a:sym typeface="Arial"/>
                </a:endParaRPr>
              </a:p>
            </p:txBody>
          </p:sp>
          <p:sp>
            <p:nvSpPr>
              <p:cNvPr id="18" name="TextBox 27">
                <a:extLst>
                  <a:ext uri="{FF2B5EF4-FFF2-40B4-BE49-F238E27FC236}">
                    <a16:creationId xmlns:a16="http://schemas.microsoft.com/office/drawing/2014/main" xmlns="" id="{6D394EB2-A9CE-4014-8E38-AC8F2F79FA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87872" y="152742"/>
                <a:ext cx="4290706" cy="111489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ru-RU" altLang="zh-CN" sz="1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微软雅黑"/>
                  <a:cs typeface="+mn-ea"/>
                  <a:sym typeface="Arial"/>
                </a:endParaRPr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1619672" y="1484784"/>
            <a:ext cx="2289708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Модель интенсификации №2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2996952"/>
            <a:ext cx="223224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Модель интенсификации </a:t>
            </a:r>
            <a:r>
              <a:rPr lang="ru-RU" dirty="0" smtClean="0">
                <a:solidFill>
                  <a:prstClr val="black"/>
                </a:solidFill>
              </a:rPr>
              <a:t>№3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51720" y="5157192"/>
            <a:ext cx="266429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Модель интенсификации </a:t>
            </a:r>
            <a:r>
              <a:rPr lang="ru-RU" dirty="0" smtClean="0">
                <a:solidFill>
                  <a:prstClr val="black"/>
                </a:solidFill>
              </a:rPr>
              <a:t>№4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文本框 111"/>
          <p:cNvSpPr txBox="1"/>
          <p:nvPr/>
        </p:nvSpPr>
        <p:spPr>
          <a:xfrm>
            <a:off x="5580112" y="162880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8 студентов</a:t>
            </a:r>
            <a:endParaRPr lang="zh-CN" altLang="en-US" sz="2800" dirty="0">
              <a:solidFill>
                <a:schemeClr val="tx2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0" name="文本框 111"/>
          <p:cNvSpPr txBox="1"/>
          <p:nvPr/>
        </p:nvSpPr>
        <p:spPr>
          <a:xfrm>
            <a:off x="6516216" y="306896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800" dirty="0" smtClean="0">
                <a:solidFill>
                  <a:schemeClr val="accent6"/>
                </a:solidFill>
                <a:latin typeface="Impact" panose="020B0806030902050204" pitchFamily="34" charset="0"/>
              </a:rPr>
              <a:t>19 студентов</a:t>
            </a:r>
            <a:endParaRPr lang="zh-CN" altLang="en-US" sz="3600" dirty="0">
              <a:solidFill>
                <a:schemeClr val="accent6"/>
              </a:solidFill>
              <a:latin typeface="Impact" panose="020B0806030902050204" pitchFamily="34" charset="0"/>
            </a:endParaRPr>
          </a:p>
        </p:txBody>
      </p:sp>
      <p:sp>
        <p:nvSpPr>
          <p:cNvPr id="21" name="文本框 111"/>
          <p:cNvSpPr txBox="1"/>
          <p:nvPr/>
        </p:nvSpPr>
        <p:spPr>
          <a:xfrm>
            <a:off x="6156176" y="5085184"/>
            <a:ext cx="28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800" dirty="0" smtClean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42 студента</a:t>
            </a:r>
            <a:endParaRPr lang="zh-CN" altLang="en-US" sz="2800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результаты -2022-2023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41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="" xmlns:a16="http://schemas.microsoft.com/office/drawing/2014/main" id="{A64ACA90-E862-FA40-BD6C-8412EB190D8B}"/>
              </a:ext>
            </a:extLst>
          </p:cNvPr>
          <p:cNvGrpSpPr/>
          <p:nvPr/>
        </p:nvGrpSpPr>
        <p:grpSpPr>
          <a:xfrm>
            <a:off x="683568" y="1412776"/>
            <a:ext cx="3789267" cy="2796320"/>
            <a:chOff x="388732" y="2085286"/>
            <a:chExt cx="4585051" cy="2596807"/>
          </a:xfrm>
        </p:grpSpPr>
        <p:grpSp>
          <p:nvGrpSpPr>
            <p:cNvPr id="3" name="Group 18">
              <a:extLst>
                <a:ext uri="{FF2B5EF4-FFF2-40B4-BE49-F238E27FC236}">
                  <a16:creationId xmlns="" xmlns:a16="http://schemas.microsoft.com/office/drawing/2014/main" id="{3DA221F2-E2CA-A545-92CD-91E3B638E0EC}"/>
                </a:ext>
              </a:extLst>
            </p:cNvPr>
            <p:cNvGrpSpPr/>
            <p:nvPr/>
          </p:nvGrpSpPr>
          <p:grpSpPr>
            <a:xfrm>
              <a:off x="644383" y="2320097"/>
              <a:ext cx="4087643" cy="2056326"/>
              <a:chOff x="1176338" y="1449388"/>
              <a:chExt cx="4670426" cy="2349500"/>
            </a:xfrm>
            <a:solidFill>
              <a:schemeClr val="bg1">
                <a:lumMod val="85000"/>
              </a:schemeClr>
            </a:solidFill>
          </p:grpSpPr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B2DD583F-63A3-1E44-A393-2A0CB1306A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9326" y="2806700"/>
                <a:ext cx="2357438" cy="112713"/>
              </a:xfrm>
              <a:custGeom>
                <a:avLst/>
                <a:gdLst>
                  <a:gd name="T0" fmla="*/ 6 w 1485"/>
                  <a:gd name="T1" fmla="*/ 71 h 71"/>
                  <a:gd name="T2" fmla="*/ 24 w 1485"/>
                  <a:gd name="T3" fmla="*/ 70 h 71"/>
                  <a:gd name="T4" fmla="*/ 60 w 1485"/>
                  <a:gd name="T5" fmla="*/ 60 h 71"/>
                  <a:gd name="T6" fmla="*/ 113 w 1485"/>
                  <a:gd name="T7" fmla="*/ 57 h 71"/>
                  <a:gd name="T8" fmla="*/ 113 w 1485"/>
                  <a:gd name="T9" fmla="*/ 57 h 71"/>
                  <a:gd name="T10" fmla="*/ 151 w 1485"/>
                  <a:gd name="T11" fmla="*/ 64 h 71"/>
                  <a:gd name="T12" fmla="*/ 169 w 1485"/>
                  <a:gd name="T13" fmla="*/ 64 h 71"/>
                  <a:gd name="T14" fmla="*/ 204 w 1485"/>
                  <a:gd name="T15" fmla="*/ 54 h 71"/>
                  <a:gd name="T16" fmla="*/ 258 w 1485"/>
                  <a:gd name="T17" fmla="*/ 52 h 71"/>
                  <a:gd name="T18" fmla="*/ 258 w 1485"/>
                  <a:gd name="T19" fmla="*/ 52 h 71"/>
                  <a:gd name="T20" fmla="*/ 295 w 1485"/>
                  <a:gd name="T21" fmla="*/ 58 h 71"/>
                  <a:gd name="T22" fmla="*/ 313 w 1485"/>
                  <a:gd name="T23" fmla="*/ 58 h 71"/>
                  <a:gd name="T24" fmla="*/ 348 w 1485"/>
                  <a:gd name="T25" fmla="*/ 47 h 71"/>
                  <a:gd name="T26" fmla="*/ 402 w 1485"/>
                  <a:gd name="T27" fmla="*/ 45 h 71"/>
                  <a:gd name="T28" fmla="*/ 402 w 1485"/>
                  <a:gd name="T29" fmla="*/ 45 h 71"/>
                  <a:gd name="T30" fmla="*/ 439 w 1485"/>
                  <a:gd name="T31" fmla="*/ 53 h 71"/>
                  <a:gd name="T32" fmla="*/ 457 w 1485"/>
                  <a:gd name="T33" fmla="*/ 52 h 71"/>
                  <a:gd name="T34" fmla="*/ 492 w 1485"/>
                  <a:gd name="T35" fmla="*/ 42 h 71"/>
                  <a:gd name="T36" fmla="*/ 547 w 1485"/>
                  <a:gd name="T37" fmla="*/ 39 h 71"/>
                  <a:gd name="T38" fmla="*/ 547 w 1485"/>
                  <a:gd name="T39" fmla="*/ 39 h 71"/>
                  <a:gd name="T40" fmla="*/ 583 w 1485"/>
                  <a:gd name="T41" fmla="*/ 47 h 71"/>
                  <a:gd name="T42" fmla="*/ 601 w 1485"/>
                  <a:gd name="T43" fmla="*/ 46 h 71"/>
                  <a:gd name="T44" fmla="*/ 637 w 1485"/>
                  <a:gd name="T45" fmla="*/ 36 h 71"/>
                  <a:gd name="T46" fmla="*/ 691 w 1485"/>
                  <a:gd name="T47" fmla="*/ 34 h 71"/>
                  <a:gd name="T48" fmla="*/ 691 w 1485"/>
                  <a:gd name="T49" fmla="*/ 34 h 71"/>
                  <a:gd name="T50" fmla="*/ 727 w 1485"/>
                  <a:gd name="T51" fmla="*/ 40 h 71"/>
                  <a:gd name="T52" fmla="*/ 745 w 1485"/>
                  <a:gd name="T53" fmla="*/ 40 h 71"/>
                  <a:gd name="T54" fmla="*/ 781 w 1485"/>
                  <a:gd name="T55" fmla="*/ 29 h 71"/>
                  <a:gd name="T56" fmla="*/ 835 w 1485"/>
                  <a:gd name="T57" fmla="*/ 27 h 71"/>
                  <a:gd name="T58" fmla="*/ 835 w 1485"/>
                  <a:gd name="T59" fmla="*/ 27 h 71"/>
                  <a:gd name="T60" fmla="*/ 871 w 1485"/>
                  <a:gd name="T61" fmla="*/ 35 h 71"/>
                  <a:gd name="T62" fmla="*/ 889 w 1485"/>
                  <a:gd name="T63" fmla="*/ 34 h 71"/>
                  <a:gd name="T64" fmla="*/ 926 w 1485"/>
                  <a:gd name="T65" fmla="*/ 23 h 71"/>
                  <a:gd name="T66" fmla="*/ 980 w 1485"/>
                  <a:gd name="T67" fmla="*/ 21 h 71"/>
                  <a:gd name="T68" fmla="*/ 980 w 1485"/>
                  <a:gd name="T69" fmla="*/ 21 h 71"/>
                  <a:gd name="T70" fmla="*/ 1016 w 1485"/>
                  <a:gd name="T71" fmla="*/ 29 h 71"/>
                  <a:gd name="T72" fmla="*/ 1034 w 1485"/>
                  <a:gd name="T73" fmla="*/ 28 h 71"/>
                  <a:gd name="T74" fmla="*/ 1070 w 1485"/>
                  <a:gd name="T75" fmla="*/ 18 h 71"/>
                  <a:gd name="T76" fmla="*/ 1124 w 1485"/>
                  <a:gd name="T77" fmla="*/ 16 h 71"/>
                  <a:gd name="T78" fmla="*/ 1124 w 1485"/>
                  <a:gd name="T79" fmla="*/ 16 h 71"/>
                  <a:gd name="T80" fmla="*/ 1160 w 1485"/>
                  <a:gd name="T81" fmla="*/ 22 h 71"/>
                  <a:gd name="T82" fmla="*/ 1178 w 1485"/>
                  <a:gd name="T83" fmla="*/ 22 h 71"/>
                  <a:gd name="T84" fmla="*/ 1214 w 1485"/>
                  <a:gd name="T85" fmla="*/ 11 h 71"/>
                  <a:gd name="T86" fmla="*/ 1269 w 1485"/>
                  <a:gd name="T87" fmla="*/ 9 h 71"/>
                  <a:gd name="T88" fmla="*/ 1269 w 1485"/>
                  <a:gd name="T89" fmla="*/ 9 h 71"/>
                  <a:gd name="T90" fmla="*/ 1305 w 1485"/>
                  <a:gd name="T91" fmla="*/ 17 h 71"/>
                  <a:gd name="T92" fmla="*/ 1323 w 1485"/>
                  <a:gd name="T93" fmla="*/ 16 h 71"/>
                  <a:gd name="T94" fmla="*/ 1359 w 1485"/>
                  <a:gd name="T95" fmla="*/ 5 h 71"/>
                  <a:gd name="T96" fmla="*/ 1413 w 1485"/>
                  <a:gd name="T97" fmla="*/ 3 h 71"/>
                  <a:gd name="T98" fmla="*/ 1413 w 1485"/>
                  <a:gd name="T99" fmla="*/ 3 h 71"/>
                  <a:gd name="T100" fmla="*/ 1449 w 1485"/>
                  <a:gd name="T101" fmla="*/ 11 h 71"/>
                  <a:gd name="T102" fmla="*/ 1467 w 1485"/>
                  <a:gd name="T103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85" h="71">
                    <a:moveTo>
                      <a:pt x="6" y="62"/>
                    </a:moveTo>
                    <a:lnTo>
                      <a:pt x="0" y="62"/>
                    </a:lnTo>
                    <a:lnTo>
                      <a:pt x="0" y="71"/>
                    </a:lnTo>
                    <a:lnTo>
                      <a:pt x="6" y="71"/>
                    </a:lnTo>
                    <a:lnTo>
                      <a:pt x="6" y="62"/>
                    </a:lnTo>
                    <a:moveTo>
                      <a:pt x="42" y="60"/>
                    </a:moveTo>
                    <a:lnTo>
                      <a:pt x="24" y="61"/>
                    </a:lnTo>
                    <a:lnTo>
                      <a:pt x="24" y="70"/>
                    </a:lnTo>
                    <a:lnTo>
                      <a:pt x="42" y="69"/>
                    </a:lnTo>
                    <a:lnTo>
                      <a:pt x="42" y="60"/>
                    </a:lnTo>
                    <a:moveTo>
                      <a:pt x="78" y="58"/>
                    </a:moveTo>
                    <a:lnTo>
                      <a:pt x="60" y="60"/>
                    </a:lnTo>
                    <a:lnTo>
                      <a:pt x="60" y="69"/>
                    </a:lnTo>
                    <a:lnTo>
                      <a:pt x="78" y="68"/>
                    </a:lnTo>
                    <a:lnTo>
                      <a:pt x="78" y="58"/>
                    </a:lnTo>
                    <a:moveTo>
                      <a:pt x="113" y="57"/>
                    </a:moveTo>
                    <a:lnTo>
                      <a:pt x="96" y="57"/>
                    </a:lnTo>
                    <a:lnTo>
                      <a:pt x="96" y="66"/>
                    </a:lnTo>
                    <a:lnTo>
                      <a:pt x="114" y="66"/>
                    </a:lnTo>
                    <a:lnTo>
                      <a:pt x="113" y="57"/>
                    </a:lnTo>
                    <a:moveTo>
                      <a:pt x="149" y="56"/>
                    </a:moveTo>
                    <a:lnTo>
                      <a:pt x="131" y="56"/>
                    </a:lnTo>
                    <a:lnTo>
                      <a:pt x="132" y="65"/>
                    </a:lnTo>
                    <a:lnTo>
                      <a:pt x="151" y="64"/>
                    </a:lnTo>
                    <a:lnTo>
                      <a:pt x="149" y="56"/>
                    </a:lnTo>
                    <a:moveTo>
                      <a:pt x="186" y="54"/>
                    </a:moveTo>
                    <a:lnTo>
                      <a:pt x="167" y="55"/>
                    </a:lnTo>
                    <a:lnTo>
                      <a:pt x="169" y="64"/>
                    </a:lnTo>
                    <a:lnTo>
                      <a:pt x="187" y="63"/>
                    </a:lnTo>
                    <a:lnTo>
                      <a:pt x="186" y="54"/>
                    </a:lnTo>
                    <a:moveTo>
                      <a:pt x="222" y="53"/>
                    </a:moveTo>
                    <a:lnTo>
                      <a:pt x="204" y="54"/>
                    </a:lnTo>
                    <a:lnTo>
                      <a:pt x="205" y="63"/>
                    </a:lnTo>
                    <a:lnTo>
                      <a:pt x="223" y="62"/>
                    </a:lnTo>
                    <a:lnTo>
                      <a:pt x="222" y="53"/>
                    </a:lnTo>
                    <a:moveTo>
                      <a:pt x="258" y="52"/>
                    </a:moveTo>
                    <a:lnTo>
                      <a:pt x="240" y="52"/>
                    </a:lnTo>
                    <a:lnTo>
                      <a:pt x="241" y="61"/>
                    </a:lnTo>
                    <a:lnTo>
                      <a:pt x="259" y="61"/>
                    </a:lnTo>
                    <a:lnTo>
                      <a:pt x="258" y="52"/>
                    </a:lnTo>
                    <a:moveTo>
                      <a:pt x="294" y="49"/>
                    </a:moveTo>
                    <a:lnTo>
                      <a:pt x="276" y="51"/>
                    </a:lnTo>
                    <a:lnTo>
                      <a:pt x="277" y="60"/>
                    </a:lnTo>
                    <a:lnTo>
                      <a:pt x="295" y="58"/>
                    </a:lnTo>
                    <a:lnTo>
                      <a:pt x="294" y="49"/>
                    </a:lnTo>
                    <a:moveTo>
                      <a:pt x="330" y="48"/>
                    </a:moveTo>
                    <a:lnTo>
                      <a:pt x="312" y="49"/>
                    </a:lnTo>
                    <a:lnTo>
                      <a:pt x="313" y="58"/>
                    </a:lnTo>
                    <a:lnTo>
                      <a:pt x="331" y="57"/>
                    </a:lnTo>
                    <a:lnTo>
                      <a:pt x="330" y="48"/>
                    </a:lnTo>
                    <a:moveTo>
                      <a:pt x="366" y="47"/>
                    </a:moveTo>
                    <a:lnTo>
                      <a:pt x="348" y="47"/>
                    </a:lnTo>
                    <a:lnTo>
                      <a:pt x="349" y="56"/>
                    </a:lnTo>
                    <a:lnTo>
                      <a:pt x="367" y="56"/>
                    </a:lnTo>
                    <a:lnTo>
                      <a:pt x="366" y="47"/>
                    </a:lnTo>
                    <a:moveTo>
                      <a:pt x="402" y="45"/>
                    </a:moveTo>
                    <a:lnTo>
                      <a:pt x="384" y="46"/>
                    </a:lnTo>
                    <a:lnTo>
                      <a:pt x="385" y="55"/>
                    </a:lnTo>
                    <a:lnTo>
                      <a:pt x="403" y="54"/>
                    </a:lnTo>
                    <a:lnTo>
                      <a:pt x="402" y="45"/>
                    </a:lnTo>
                    <a:moveTo>
                      <a:pt x="438" y="44"/>
                    </a:moveTo>
                    <a:lnTo>
                      <a:pt x="420" y="45"/>
                    </a:lnTo>
                    <a:lnTo>
                      <a:pt x="421" y="54"/>
                    </a:lnTo>
                    <a:lnTo>
                      <a:pt x="439" y="53"/>
                    </a:lnTo>
                    <a:lnTo>
                      <a:pt x="438" y="44"/>
                    </a:lnTo>
                    <a:moveTo>
                      <a:pt x="474" y="43"/>
                    </a:moveTo>
                    <a:lnTo>
                      <a:pt x="456" y="43"/>
                    </a:lnTo>
                    <a:lnTo>
                      <a:pt x="457" y="52"/>
                    </a:lnTo>
                    <a:lnTo>
                      <a:pt x="475" y="52"/>
                    </a:lnTo>
                    <a:lnTo>
                      <a:pt x="474" y="43"/>
                    </a:lnTo>
                    <a:moveTo>
                      <a:pt x="510" y="40"/>
                    </a:moveTo>
                    <a:lnTo>
                      <a:pt x="492" y="42"/>
                    </a:lnTo>
                    <a:lnTo>
                      <a:pt x="494" y="51"/>
                    </a:lnTo>
                    <a:lnTo>
                      <a:pt x="512" y="49"/>
                    </a:lnTo>
                    <a:lnTo>
                      <a:pt x="510" y="40"/>
                    </a:lnTo>
                    <a:moveTo>
                      <a:pt x="547" y="39"/>
                    </a:moveTo>
                    <a:lnTo>
                      <a:pt x="528" y="40"/>
                    </a:lnTo>
                    <a:lnTo>
                      <a:pt x="530" y="49"/>
                    </a:lnTo>
                    <a:lnTo>
                      <a:pt x="547" y="48"/>
                    </a:lnTo>
                    <a:lnTo>
                      <a:pt x="547" y="39"/>
                    </a:lnTo>
                    <a:moveTo>
                      <a:pt x="583" y="38"/>
                    </a:moveTo>
                    <a:lnTo>
                      <a:pt x="565" y="38"/>
                    </a:lnTo>
                    <a:lnTo>
                      <a:pt x="565" y="47"/>
                    </a:lnTo>
                    <a:lnTo>
                      <a:pt x="583" y="47"/>
                    </a:lnTo>
                    <a:lnTo>
                      <a:pt x="583" y="38"/>
                    </a:lnTo>
                    <a:moveTo>
                      <a:pt x="619" y="36"/>
                    </a:moveTo>
                    <a:lnTo>
                      <a:pt x="601" y="37"/>
                    </a:lnTo>
                    <a:lnTo>
                      <a:pt x="601" y="46"/>
                    </a:lnTo>
                    <a:lnTo>
                      <a:pt x="619" y="45"/>
                    </a:lnTo>
                    <a:lnTo>
                      <a:pt x="619" y="36"/>
                    </a:lnTo>
                    <a:moveTo>
                      <a:pt x="655" y="35"/>
                    </a:moveTo>
                    <a:lnTo>
                      <a:pt x="637" y="36"/>
                    </a:lnTo>
                    <a:lnTo>
                      <a:pt x="637" y="45"/>
                    </a:lnTo>
                    <a:lnTo>
                      <a:pt x="655" y="44"/>
                    </a:lnTo>
                    <a:lnTo>
                      <a:pt x="655" y="35"/>
                    </a:lnTo>
                    <a:moveTo>
                      <a:pt x="691" y="34"/>
                    </a:moveTo>
                    <a:lnTo>
                      <a:pt x="673" y="34"/>
                    </a:lnTo>
                    <a:lnTo>
                      <a:pt x="673" y="43"/>
                    </a:lnTo>
                    <a:lnTo>
                      <a:pt x="691" y="43"/>
                    </a:lnTo>
                    <a:lnTo>
                      <a:pt x="691" y="34"/>
                    </a:lnTo>
                    <a:moveTo>
                      <a:pt x="727" y="31"/>
                    </a:moveTo>
                    <a:lnTo>
                      <a:pt x="709" y="33"/>
                    </a:lnTo>
                    <a:lnTo>
                      <a:pt x="709" y="42"/>
                    </a:lnTo>
                    <a:lnTo>
                      <a:pt x="727" y="40"/>
                    </a:lnTo>
                    <a:lnTo>
                      <a:pt x="727" y="31"/>
                    </a:lnTo>
                    <a:moveTo>
                      <a:pt x="763" y="30"/>
                    </a:moveTo>
                    <a:lnTo>
                      <a:pt x="745" y="31"/>
                    </a:lnTo>
                    <a:lnTo>
                      <a:pt x="745" y="40"/>
                    </a:lnTo>
                    <a:lnTo>
                      <a:pt x="763" y="39"/>
                    </a:lnTo>
                    <a:lnTo>
                      <a:pt x="763" y="30"/>
                    </a:lnTo>
                    <a:moveTo>
                      <a:pt x="799" y="29"/>
                    </a:moveTo>
                    <a:lnTo>
                      <a:pt x="781" y="29"/>
                    </a:lnTo>
                    <a:lnTo>
                      <a:pt x="781" y="38"/>
                    </a:lnTo>
                    <a:lnTo>
                      <a:pt x="799" y="38"/>
                    </a:lnTo>
                    <a:lnTo>
                      <a:pt x="799" y="29"/>
                    </a:lnTo>
                    <a:moveTo>
                      <a:pt x="835" y="27"/>
                    </a:moveTo>
                    <a:lnTo>
                      <a:pt x="817" y="28"/>
                    </a:lnTo>
                    <a:lnTo>
                      <a:pt x="817" y="37"/>
                    </a:lnTo>
                    <a:lnTo>
                      <a:pt x="835" y="36"/>
                    </a:lnTo>
                    <a:lnTo>
                      <a:pt x="835" y="27"/>
                    </a:lnTo>
                    <a:moveTo>
                      <a:pt x="871" y="26"/>
                    </a:moveTo>
                    <a:lnTo>
                      <a:pt x="853" y="27"/>
                    </a:lnTo>
                    <a:lnTo>
                      <a:pt x="853" y="36"/>
                    </a:lnTo>
                    <a:lnTo>
                      <a:pt x="871" y="35"/>
                    </a:lnTo>
                    <a:lnTo>
                      <a:pt x="871" y="26"/>
                    </a:lnTo>
                    <a:moveTo>
                      <a:pt x="908" y="25"/>
                    </a:moveTo>
                    <a:lnTo>
                      <a:pt x="889" y="25"/>
                    </a:lnTo>
                    <a:lnTo>
                      <a:pt x="889" y="34"/>
                    </a:lnTo>
                    <a:lnTo>
                      <a:pt x="908" y="34"/>
                    </a:lnTo>
                    <a:lnTo>
                      <a:pt x="908" y="25"/>
                    </a:lnTo>
                    <a:moveTo>
                      <a:pt x="944" y="22"/>
                    </a:moveTo>
                    <a:lnTo>
                      <a:pt x="926" y="23"/>
                    </a:lnTo>
                    <a:lnTo>
                      <a:pt x="926" y="33"/>
                    </a:lnTo>
                    <a:lnTo>
                      <a:pt x="944" y="31"/>
                    </a:lnTo>
                    <a:lnTo>
                      <a:pt x="944" y="22"/>
                    </a:lnTo>
                    <a:moveTo>
                      <a:pt x="980" y="21"/>
                    </a:moveTo>
                    <a:lnTo>
                      <a:pt x="962" y="22"/>
                    </a:lnTo>
                    <a:lnTo>
                      <a:pt x="962" y="31"/>
                    </a:lnTo>
                    <a:lnTo>
                      <a:pt x="980" y="30"/>
                    </a:lnTo>
                    <a:lnTo>
                      <a:pt x="980" y="21"/>
                    </a:lnTo>
                    <a:moveTo>
                      <a:pt x="1016" y="20"/>
                    </a:moveTo>
                    <a:lnTo>
                      <a:pt x="998" y="20"/>
                    </a:lnTo>
                    <a:lnTo>
                      <a:pt x="998" y="29"/>
                    </a:lnTo>
                    <a:lnTo>
                      <a:pt x="1016" y="29"/>
                    </a:lnTo>
                    <a:lnTo>
                      <a:pt x="1016" y="20"/>
                    </a:lnTo>
                    <a:moveTo>
                      <a:pt x="1052" y="18"/>
                    </a:moveTo>
                    <a:lnTo>
                      <a:pt x="1034" y="19"/>
                    </a:lnTo>
                    <a:lnTo>
                      <a:pt x="1034" y="28"/>
                    </a:lnTo>
                    <a:lnTo>
                      <a:pt x="1052" y="27"/>
                    </a:lnTo>
                    <a:lnTo>
                      <a:pt x="1052" y="18"/>
                    </a:lnTo>
                    <a:moveTo>
                      <a:pt x="1088" y="17"/>
                    </a:moveTo>
                    <a:lnTo>
                      <a:pt x="1070" y="18"/>
                    </a:lnTo>
                    <a:lnTo>
                      <a:pt x="1070" y="27"/>
                    </a:lnTo>
                    <a:lnTo>
                      <a:pt x="1088" y="26"/>
                    </a:lnTo>
                    <a:lnTo>
                      <a:pt x="1088" y="17"/>
                    </a:lnTo>
                    <a:moveTo>
                      <a:pt x="1124" y="16"/>
                    </a:moveTo>
                    <a:lnTo>
                      <a:pt x="1106" y="16"/>
                    </a:lnTo>
                    <a:lnTo>
                      <a:pt x="1106" y="25"/>
                    </a:lnTo>
                    <a:lnTo>
                      <a:pt x="1124" y="25"/>
                    </a:lnTo>
                    <a:lnTo>
                      <a:pt x="1124" y="16"/>
                    </a:lnTo>
                    <a:moveTo>
                      <a:pt x="1160" y="13"/>
                    </a:moveTo>
                    <a:lnTo>
                      <a:pt x="1142" y="14"/>
                    </a:lnTo>
                    <a:lnTo>
                      <a:pt x="1142" y="23"/>
                    </a:lnTo>
                    <a:lnTo>
                      <a:pt x="1160" y="22"/>
                    </a:lnTo>
                    <a:lnTo>
                      <a:pt x="1160" y="13"/>
                    </a:lnTo>
                    <a:moveTo>
                      <a:pt x="1196" y="12"/>
                    </a:moveTo>
                    <a:lnTo>
                      <a:pt x="1178" y="13"/>
                    </a:lnTo>
                    <a:lnTo>
                      <a:pt x="1178" y="22"/>
                    </a:lnTo>
                    <a:lnTo>
                      <a:pt x="1196" y="21"/>
                    </a:lnTo>
                    <a:lnTo>
                      <a:pt x="1196" y="12"/>
                    </a:lnTo>
                    <a:moveTo>
                      <a:pt x="1232" y="11"/>
                    </a:moveTo>
                    <a:lnTo>
                      <a:pt x="1214" y="11"/>
                    </a:lnTo>
                    <a:lnTo>
                      <a:pt x="1214" y="20"/>
                    </a:lnTo>
                    <a:lnTo>
                      <a:pt x="1232" y="20"/>
                    </a:lnTo>
                    <a:lnTo>
                      <a:pt x="1232" y="11"/>
                    </a:lnTo>
                    <a:moveTo>
                      <a:pt x="1269" y="9"/>
                    </a:moveTo>
                    <a:lnTo>
                      <a:pt x="1251" y="10"/>
                    </a:lnTo>
                    <a:lnTo>
                      <a:pt x="1251" y="19"/>
                    </a:lnTo>
                    <a:lnTo>
                      <a:pt x="1269" y="18"/>
                    </a:lnTo>
                    <a:lnTo>
                      <a:pt x="1269" y="9"/>
                    </a:lnTo>
                    <a:moveTo>
                      <a:pt x="1305" y="8"/>
                    </a:moveTo>
                    <a:lnTo>
                      <a:pt x="1287" y="9"/>
                    </a:lnTo>
                    <a:lnTo>
                      <a:pt x="1287" y="18"/>
                    </a:lnTo>
                    <a:lnTo>
                      <a:pt x="1305" y="17"/>
                    </a:lnTo>
                    <a:lnTo>
                      <a:pt x="1305" y="8"/>
                    </a:lnTo>
                    <a:moveTo>
                      <a:pt x="1341" y="7"/>
                    </a:moveTo>
                    <a:lnTo>
                      <a:pt x="1323" y="7"/>
                    </a:lnTo>
                    <a:lnTo>
                      <a:pt x="1323" y="16"/>
                    </a:lnTo>
                    <a:lnTo>
                      <a:pt x="1341" y="16"/>
                    </a:lnTo>
                    <a:lnTo>
                      <a:pt x="1341" y="7"/>
                    </a:lnTo>
                    <a:moveTo>
                      <a:pt x="1377" y="4"/>
                    </a:moveTo>
                    <a:lnTo>
                      <a:pt x="1359" y="5"/>
                    </a:lnTo>
                    <a:lnTo>
                      <a:pt x="1359" y="14"/>
                    </a:lnTo>
                    <a:lnTo>
                      <a:pt x="1377" y="13"/>
                    </a:lnTo>
                    <a:lnTo>
                      <a:pt x="1377" y="4"/>
                    </a:lnTo>
                    <a:moveTo>
                      <a:pt x="1413" y="3"/>
                    </a:moveTo>
                    <a:lnTo>
                      <a:pt x="1395" y="4"/>
                    </a:lnTo>
                    <a:lnTo>
                      <a:pt x="1395" y="13"/>
                    </a:lnTo>
                    <a:lnTo>
                      <a:pt x="1413" y="12"/>
                    </a:lnTo>
                    <a:lnTo>
                      <a:pt x="1413" y="3"/>
                    </a:lnTo>
                    <a:moveTo>
                      <a:pt x="1448" y="2"/>
                    </a:moveTo>
                    <a:lnTo>
                      <a:pt x="1430" y="2"/>
                    </a:lnTo>
                    <a:lnTo>
                      <a:pt x="1431" y="11"/>
                    </a:lnTo>
                    <a:lnTo>
                      <a:pt x="1449" y="11"/>
                    </a:lnTo>
                    <a:lnTo>
                      <a:pt x="1448" y="2"/>
                    </a:lnTo>
                    <a:moveTo>
                      <a:pt x="1484" y="0"/>
                    </a:moveTo>
                    <a:lnTo>
                      <a:pt x="1466" y="1"/>
                    </a:lnTo>
                    <a:lnTo>
                      <a:pt x="1467" y="10"/>
                    </a:lnTo>
                    <a:lnTo>
                      <a:pt x="1485" y="9"/>
                    </a:lnTo>
                    <a:lnTo>
                      <a:pt x="1484" y="0"/>
                    </a:lnTo>
                  </a:path>
                </a:pathLst>
              </a:custGeom>
              <a:ln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grpSp>
            <p:nvGrpSpPr>
              <p:cNvPr id="4" name="Group 38">
                <a:extLst>
                  <a:ext uri="{FF2B5EF4-FFF2-40B4-BE49-F238E27FC236}">
                    <a16:creationId xmlns="" xmlns:a16="http://schemas.microsoft.com/office/drawing/2014/main" id="{834C178D-1781-CF44-9674-99B7B00B07C8}"/>
                  </a:ext>
                </a:extLst>
              </p:cNvPr>
              <p:cNvGrpSpPr/>
              <p:nvPr/>
            </p:nvGrpSpPr>
            <p:grpSpPr>
              <a:xfrm>
                <a:off x="1176338" y="1449388"/>
                <a:ext cx="4670426" cy="2349500"/>
                <a:chOff x="1176338" y="1449388"/>
                <a:chExt cx="4670426" cy="2349500"/>
              </a:xfrm>
              <a:grpFill/>
            </p:grpSpPr>
            <p:sp>
              <p:nvSpPr>
                <p:cNvPr id="26" name="Freeform 5">
                  <a:extLst>
                    <a:ext uri="{FF2B5EF4-FFF2-40B4-BE49-F238E27FC236}">
                      <a16:creationId xmlns="" xmlns:a16="http://schemas.microsoft.com/office/drawing/2014/main" id="{9F082FD2-D6F2-944B-8217-C67FEFF97C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74776" y="1581150"/>
                  <a:ext cx="4300538" cy="2200275"/>
                </a:xfrm>
                <a:custGeom>
                  <a:avLst/>
                  <a:gdLst>
                    <a:gd name="T0" fmla="*/ 2684 w 2709"/>
                    <a:gd name="T1" fmla="*/ 1343 h 1386"/>
                    <a:gd name="T2" fmla="*/ 2658 w 2709"/>
                    <a:gd name="T3" fmla="*/ 1275 h 1386"/>
                    <a:gd name="T4" fmla="*/ 2633 w 2709"/>
                    <a:gd name="T5" fmla="*/ 1207 h 1386"/>
                    <a:gd name="T6" fmla="*/ 2607 w 2709"/>
                    <a:gd name="T7" fmla="*/ 1140 h 1386"/>
                    <a:gd name="T8" fmla="*/ 2583 w 2709"/>
                    <a:gd name="T9" fmla="*/ 1072 h 1386"/>
                    <a:gd name="T10" fmla="*/ 2557 w 2709"/>
                    <a:gd name="T11" fmla="*/ 1004 h 1386"/>
                    <a:gd name="T12" fmla="*/ 2532 w 2709"/>
                    <a:gd name="T13" fmla="*/ 937 h 1386"/>
                    <a:gd name="T14" fmla="*/ 2506 w 2709"/>
                    <a:gd name="T15" fmla="*/ 869 h 1386"/>
                    <a:gd name="T16" fmla="*/ 2481 w 2709"/>
                    <a:gd name="T17" fmla="*/ 802 h 1386"/>
                    <a:gd name="T18" fmla="*/ 2455 w 2709"/>
                    <a:gd name="T19" fmla="*/ 735 h 1386"/>
                    <a:gd name="T20" fmla="*/ 2429 w 2709"/>
                    <a:gd name="T21" fmla="*/ 667 h 1386"/>
                    <a:gd name="T22" fmla="*/ 2404 w 2709"/>
                    <a:gd name="T23" fmla="*/ 599 h 1386"/>
                    <a:gd name="T24" fmla="*/ 2378 w 2709"/>
                    <a:gd name="T25" fmla="*/ 531 h 1386"/>
                    <a:gd name="T26" fmla="*/ 2353 w 2709"/>
                    <a:gd name="T27" fmla="*/ 464 h 1386"/>
                    <a:gd name="T28" fmla="*/ 2340 w 2709"/>
                    <a:gd name="T29" fmla="*/ 403 h 1386"/>
                    <a:gd name="T30" fmla="*/ 2273 w 2709"/>
                    <a:gd name="T31" fmla="*/ 385 h 1386"/>
                    <a:gd name="T32" fmla="*/ 2207 w 2709"/>
                    <a:gd name="T33" fmla="*/ 358 h 1386"/>
                    <a:gd name="T34" fmla="*/ 2139 w 2709"/>
                    <a:gd name="T35" fmla="*/ 331 h 1386"/>
                    <a:gd name="T36" fmla="*/ 2073 w 2709"/>
                    <a:gd name="T37" fmla="*/ 303 h 1386"/>
                    <a:gd name="T38" fmla="*/ 2006 w 2709"/>
                    <a:gd name="T39" fmla="*/ 276 h 1386"/>
                    <a:gd name="T40" fmla="*/ 1938 w 2709"/>
                    <a:gd name="T41" fmla="*/ 249 h 1386"/>
                    <a:gd name="T42" fmla="*/ 1872 w 2709"/>
                    <a:gd name="T43" fmla="*/ 222 h 1386"/>
                    <a:gd name="T44" fmla="*/ 1805 w 2709"/>
                    <a:gd name="T45" fmla="*/ 195 h 1386"/>
                    <a:gd name="T46" fmla="*/ 1738 w 2709"/>
                    <a:gd name="T47" fmla="*/ 168 h 1386"/>
                    <a:gd name="T48" fmla="*/ 1671 w 2709"/>
                    <a:gd name="T49" fmla="*/ 141 h 1386"/>
                    <a:gd name="T50" fmla="*/ 1604 w 2709"/>
                    <a:gd name="T51" fmla="*/ 114 h 1386"/>
                    <a:gd name="T52" fmla="*/ 1538 w 2709"/>
                    <a:gd name="T53" fmla="*/ 87 h 1386"/>
                    <a:gd name="T54" fmla="*/ 1470 w 2709"/>
                    <a:gd name="T55" fmla="*/ 60 h 1386"/>
                    <a:gd name="T56" fmla="*/ 1404 w 2709"/>
                    <a:gd name="T57" fmla="*/ 33 h 1386"/>
                    <a:gd name="T58" fmla="*/ 1339 w 2709"/>
                    <a:gd name="T59" fmla="*/ 9 h 1386"/>
                    <a:gd name="T60" fmla="*/ 1272 w 2709"/>
                    <a:gd name="T61" fmla="*/ 34 h 1386"/>
                    <a:gd name="T62" fmla="*/ 1204 w 2709"/>
                    <a:gd name="T63" fmla="*/ 59 h 1386"/>
                    <a:gd name="T64" fmla="*/ 1136 w 2709"/>
                    <a:gd name="T65" fmla="*/ 83 h 1386"/>
                    <a:gd name="T66" fmla="*/ 1069 w 2709"/>
                    <a:gd name="T67" fmla="*/ 108 h 1386"/>
                    <a:gd name="T68" fmla="*/ 1001 w 2709"/>
                    <a:gd name="T69" fmla="*/ 133 h 1386"/>
                    <a:gd name="T70" fmla="*/ 933 w 2709"/>
                    <a:gd name="T71" fmla="*/ 158 h 1386"/>
                    <a:gd name="T72" fmla="*/ 865 w 2709"/>
                    <a:gd name="T73" fmla="*/ 183 h 1386"/>
                    <a:gd name="T74" fmla="*/ 798 w 2709"/>
                    <a:gd name="T75" fmla="*/ 208 h 1386"/>
                    <a:gd name="T76" fmla="*/ 730 w 2709"/>
                    <a:gd name="T77" fmla="*/ 232 h 1386"/>
                    <a:gd name="T78" fmla="*/ 662 w 2709"/>
                    <a:gd name="T79" fmla="*/ 257 h 1386"/>
                    <a:gd name="T80" fmla="*/ 595 w 2709"/>
                    <a:gd name="T81" fmla="*/ 283 h 1386"/>
                    <a:gd name="T82" fmla="*/ 527 w 2709"/>
                    <a:gd name="T83" fmla="*/ 308 h 1386"/>
                    <a:gd name="T84" fmla="*/ 459 w 2709"/>
                    <a:gd name="T85" fmla="*/ 333 h 1386"/>
                    <a:gd name="T86" fmla="*/ 392 w 2709"/>
                    <a:gd name="T87" fmla="*/ 358 h 1386"/>
                    <a:gd name="T88" fmla="*/ 356 w 2709"/>
                    <a:gd name="T89" fmla="*/ 410 h 1386"/>
                    <a:gd name="T90" fmla="*/ 331 w 2709"/>
                    <a:gd name="T91" fmla="*/ 477 h 1386"/>
                    <a:gd name="T92" fmla="*/ 306 w 2709"/>
                    <a:gd name="T93" fmla="*/ 545 h 1386"/>
                    <a:gd name="T94" fmla="*/ 280 w 2709"/>
                    <a:gd name="T95" fmla="*/ 613 h 1386"/>
                    <a:gd name="T96" fmla="*/ 255 w 2709"/>
                    <a:gd name="T97" fmla="*/ 680 h 1386"/>
                    <a:gd name="T98" fmla="*/ 229 w 2709"/>
                    <a:gd name="T99" fmla="*/ 748 h 1386"/>
                    <a:gd name="T100" fmla="*/ 204 w 2709"/>
                    <a:gd name="T101" fmla="*/ 816 h 1386"/>
                    <a:gd name="T102" fmla="*/ 180 w 2709"/>
                    <a:gd name="T103" fmla="*/ 884 h 1386"/>
                    <a:gd name="T104" fmla="*/ 154 w 2709"/>
                    <a:gd name="T105" fmla="*/ 951 h 1386"/>
                    <a:gd name="T106" fmla="*/ 129 w 2709"/>
                    <a:gd name="T107" fmla="*/ 1019 h 1386"/>
                    <a:gd name="T108" fmla="*/ 104 w 2709"/>
                    <a:gd name="T109" fmla="*/ 1087 h 1386"/>
                    <a:gd name="T110" fmla="*/ 78 w 2709"/>
                    <a:gd name="T111" fmla="*/ 1154 h 1386"/>
                    <a:gd name="T112" fmla="*/ 53 w 2709"/>
                    <a:gd name="T113" fmla="*/ 1222 h 1386"/>
                    <a:gd name="T114" fmla="*/ 28 w 2709"/>
                    <a:gd name="T115" fmla="*/ 1290 h 1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709" h="1386">
                      <a:moveTo>
                        <a:pt x="2696" y="1377"/>
                      </a:moveTo>
                      <a:lnTo>
                        <a:pt x="2701" y="1386"/>
                      </a:lnTo>
                      <a:lnTo>
                        <a:pt x="2709" y="1383"/>
                      </a:lnTo>
                      <a:lnTo>
                        <a:pt x="2705" y="1373"/>
                      </a:lnTo>
                      <a:lnTo>
                        <a:pt x="2696" y="1377"/>
                      </a:lnTo>
                      <a:close/>
                      <a:moveTo>
                        <a:pt x="2684" y="1343"/>
                      </a:moveTo>
                      <a:lnTo>
                        <a:pt x="2691" y="1360"/>
                      </a:lnTo>
                      <a:lnTo>
                        <a:pt x="2699" y="1356"/>
                      </a:lnTo>
                      <a:lnTo>
                        <a:pt x="2692" y="1339"/>
                      </a:lnTo>
                      <a:lnTo>
                        <a:pt x="2684" y="1343"/>
                      </a:lnTo>
                      <a:close/>
                      <a:moveTo>
                        <a:pt x="2672" y="1309"/>
                      </a:moveTo>
                      <a:lnTo>
                        <a:pt x="2677" y="1326"/>
                      </a:lnTo>
                      <a:lnTo>
                        <a:pt x="2686" y="1323"/>
                      </a:lnTo>
                      <a:lnTo>
                        <a:pt x="2680" y="1306"/>
                      </a:lnTo>
                      <a:lnTo>
                        <a:pt x="2672" y="1309"/>
                      </a:lnTo>
                      <a:close/>
                      <a:moveTo>
                        <a:pt x="2658" y="1275"/>
                      </a:moveTo>
                      <a:lnTo>
                        <a:pt x="2665" y="1292"/>
                      </a:lnTo>
                      <a:lnTo>
                        <a:pt x="2674" y="1289"/>
                      </a:lnTo>
                      <a:lnTo>
                        <a:pt x="2667" y="1272"/>
                      </a:lnTo>
                      <a:lnTo>
                        <a:pt x="2658" y="1275"/>
                      </a:lnTo>
                      <a:close/>
                      <a:moveTo>
                        <a:pt x="2646" y="1241"/>
                      </a:moveTo>
                      <a:lnTo>
                        <a:pt x="2652" y="1258"/>
                      </a:lnTo>
                      <a:lnTo>
                        <a:pt x="2660" y="1255"/>
                      </a:lnTo>
                      <a:lnTo>
                        <a:pt x="2655" y="1238"/>
                      </a:lnTo>
                      <a:lnTo>
                        <a:pt x="2646" y="1241"/>
                      </a:lnTo>
                      <a:close/>
                      <a:moveTo>
                        <a:pt x="2633" y="1207"/>
                      </a:moveTo>
                      <a:lnTo>
                        <a:pt x="2639" y="1224"/>
                      </a:lnTo>
                      <a:lnTo>
                        <a:pt x="2648" y="1221"/>
                      </a:lnTo>
                      <a:lnTo>
                        <a:pt x="2641" y="1204"/>
                      </a:lnTo>
                      <a:lnTo>
                        <a:pt x="2633" y="1207"/>
                      </a:lnTo>
                      <a:close/>
                      <a:moveTo>
                        <a:pt x="2621" y="1174"/>
                      </a:moveTo>
                      <a:lnTo>
                        <a:pt x="2626" y="1190"/>
                      </a:lnTo>
                      <a:lnTo>
                        <a:pt x="2636" y="1187"/>
                      </a:lnTo>
                      <a:lnTo>
                        <a:pt x="2629" y="1170"/>
                      </a:lnTo>
                      <a:lnTo>
                        <a:pt x="2621" y="1174"/>
                      </a:lnTo>
                      <a:close/>
                      <a:moveTo>
                        <a:pt x="2607" y="1140"/>
                      </a:moveTo>
                      <a:lnTo>
                        <a:pt x="2614" y="1157"/>
                      </a:lnTo>
                      <a:lnTo>
                        <a:pt x="2622" y="1153"/>
                      </a:lnTo>
                      <a:lnTo>
                        <a:pt x="2616" y="1136"/>
                      </a:lnTo>
                      <a:lnTo>
                        <a:pt x="2607" y="1140"/>
                      </a:lnTo>
                      <a:close/>
                      <a:moveTo>
                        <a:pt x="2595" y="1106"/>
                      </a:moveTo>
                      <a:lnTo>
                        <a:pt x="2602" y="1123"/>
                      </a:lnTo>
                      <a:lnTo>
                        <a:pt x="2610" y="1119"/>
                      </a:lnTo>
                      <a:lnTo>
                        <a:pt x="2604" y="1102"/>
                      </a:lnTo>
                      <a:lnTo>
                        <a:pt x="2595" y="1106"/>
                      </a:lnTo>
                      <a:close/>
                      <a:moveTo>
                        <a:pt x="2583" y="1072"/>
                      </a:moveTo>
                      <a:lnTo>
                        <a:pt x="2588" y="1089"/>
                      </a:lnTo>
                      <a:lnTo>
                        <a:pt x="2597" y="1086"/>
                      </a:lnTo>
                      <a:lnTo>
                        <a:pt x="2590" y="1069"/>
                      </a:lnTo>
                      <a:lnTo>
                        <a:pt x="2583" y="1072"/>
                      </a:lnTo>
                      <a:close/>
                      <a:moveTo>
                        <a:pt x="2569" y="1038"/>
                      </a:moveTo>
                      <a:lnTo>
                        <a:pt x="2576" y="1055"/>
                      </a:lnTo>
                      <a:lnTo>
                        <a:pt x="2585" y="1052"/>
                      </a:lnTo>
                      <a:lnTo>
                        <a:pt x="2578" y="1035"/>
                      </a:lnTo>
                      <a:lnTo>
                        <a:pt x="2569" y="1038"/>
                      </a:lnTo>
                      <a:close/>
                      <a:moveTo>
                        <a:pt x="2557" y="1004"/>
                      </a:moveTo>
                      <a:lnTo>
                        <a:pt x="2563" y="1021"/>
                      </a:lnTo>
                      <a:lnTo>
                        <a:pt x="2571" y="1018"/>
                      </a:lnTo>
                      <a:lnTo>
                        <a:pt x="2566" y="1001"/>
                      </a:lnTo>
                      <a:lnTo>
                        <a:pt x="2557" y="1004"/>
                      </a:lnTo>
                      <a:close/>
                      <a:moveTo>
                        <a:pt x="2544" y="970"/>
                      </a:moveTo>
                      <a:lnTo>
                        <a:pt x="2551" y="987"/>
                      </a:lnTo>
                      <a:lnTo>
                        <a:pt x="2559" y="984"/>
                      </a:lnTo>
                      <a:lnTo>
                        <a:pt x="2552" y="967"/>
                      </a:lnTo>
                      <a:lnTo>
                        <a:pt x="2544" y="970"/>
                      </a:lnTo>
                      <a:close/>
                      <a:moveTo>
                        <a:pt x="2532" y="937"/>
                      </a:moveTo>
                      <a:lnTo>
                        <a:pt x="2537" y="953"/>
                      </a:lnTo>
                      <a:lnTo>
                        <a:pt x="2546" y="950"/>
                      </a:lnTo>
                      <a:lnTo>
                        <a:pt x="2540" y="934"/>
                      </a:lnTo>
                      <a:lnTo>
                        <a:pt x="2532" y="937"/>
                      </a:lnTo>
                      <a:close/>
                      <a:moveTo>
                        <a:pt x="2518" y="903"/>
                      </a:moveTo>
                      <a:lnTo>
                        <a:pt x="2525" y="920"/>
                      </a:lnTo>
                      <a:lnTo>
                        <a:pt x="2533" y="917"/>
                      </a:lnTo>
                      <a:lnTo>
                        <a:pt x="2527" y="900"/>
                      </a:lnTo>
                      <a:lnTo>
                        <a:pt x="2518" y="903"/>
                      </a:lnTo>
                      <a:close/>
                      <a:moveTo>
                        <a:pt x="2506" y="869"/>
                      </a:moveTo>
                      <a:lnTo>
                        <a:pt x="2513" y="886"/>
                      </a:lnTo>
                      <a:lnTo>
                        <a:pt x="2520" y="884"/>
                      </a:lnTo>
                      <a:lnTo>
                        <a:pt x="2515" y="867"/>
                      </a:lnTo>
                      <a:lnTo>
                        <a:pt x="2506" y="869"/>
                      </a:lnTo>
                      <a:close/>
                      <a:moveTo>
                        <a:pt x="2493" y="835"/>
                      </a:moveTo>
                      <a:lnTo>
                        <a:pt x="2499" y="852"/>
                      </a:lnTo>
                      <a:lnTo>
                        <a:pt x="2508" y="850"/>
                      </a:lnTo>
                      <a:lnTo>
                        <a:pt x="2501" y="833"/>
                      </a:lnTo>
                      <a:lnTo>
                        <a:pt x="2493" y="835"/>
                      </a:lnTo>
                      <a:close/>
                      <a:moveTo>
                        <a:pt x="2481" y="802"/>
                      </a:moveTo>
                      <a:lnTo>
                        <a:pt x="2487" y="819"/>
                      </a:lnTo>
                      <a:lnTo>
                        <a:pt x="2496" y="816"/>
                      </a:lnTo>
                      <a:lnTo>
                        <a:pt x="2489" y="799"/>
                      </a:lnTo>
                      <a:lnTo>
                        <a:pt x="2481" y="802"/>
                      </a:lnTo>
                      <a:close/>
                      <a:moveTo>
                        <a:pt x="2467" y="768"/>
                      </a:moveTo>
                      <a:lnTo>
                        <a:pt x="2474" y="785"/>
                      </a:lnTo>
                      <a:lnTo>
                        <a:pt x="2482" y="782"/>
                      </a:lnTo>
                      <a:lnTo>
                        <a:pt x="2476" y="765"/>
                      </a:lnTo>
                      <a:lnTo>
                        <a:pt x="2467" y="768"/>
                      </a:lnTo>
                      <a:close/>
                      <a:moveTo>
                        <a:pt x="2455" y="735"/>
                      </a:moveTo>
                      <a:lnTo>
                        <a:pt x="2462" y="751"/>
                      </a:lnTo>
                      <a:lnTo>
                        <a:pt x="2470" y="748"/>
                      </a:lnTo>
                      <a:lnTo>
                        <a:pt x="2463" y="731"/>
                      </a:lnTo>
                      <a:lnTo>
                        <a:pt x="2455" y="735"/>
                      </a:lnTo>
                      <a:close/>
                      <a:moveTo>
                        <a:pt x="2443" y="701"/>
                      </a:moveTo>
                      <a:lnTo>
                        <a:pt x="2448" y="718"/>
                      </a:lnTo>
                      <a:lnTo>
                        <a:pt x="2457" y="714"/>
                      </a:lnTo>
                      <a:lnTo>
                        <a:pt x="2451" y="697"/>
                      </a:lnTo>
                      <a:lnTo>
                        <a:pt x="2443" y="701"/>
                      </a:lnTo>
                      <a:close/>
                      <a:moveTo>
                        <a:pt x="2429" y="667"/>
                      </a:moveTo>
                      <a:lnTo>
                        <a:pt x="2436" y="684"/>
                      </a:lnTo>
                      <a:lnTo>
                        <a:pt x="2445" y="680"/>
                      </a:lnTo>
                      <a:lnTo>
                        <a:pt x="2438" y="663"/>
                      </a:lnTo>
                      <a:lnTo>
                        <a:pt x="2429" y="667"/>
                      </a:lnTo>
                      <a:close/>
                      <a:moveTo>
                        <a:pt x="2417" y="633"/>
                      </a:moveTo>
                      <a:lnTo>
                        <a:pt x="2423" y="650"/>
                      </a:lnTo>
                      <a:lnTo>
                        <a:pt x="2431" y="647"/>
                      </a:lnTo>
                      <a:lnTo>
                        <a:pt x="2426" y="630"/>
                      </a:lnTo>
                      <a:lnTo>
                        <a:pt x="2417" y="633"/>
                      </a:lnTo>
                      <a:close/>
                      <a:moveTo>
                        <a:pt x="2404" y="599"/>
                      </a:moveTo>
                      <a:lnTo>
                        <a:pt x="2411" y="616"/>
                      </a:lnTo>
                      <a:lnTo>
                        <a:pt x="2419" y="613"/>
                      </a:lnTo>
                      <a:lnTo>
                        <a:pt x="2412" y="596"/>
                      </a:lnTo>
                      <a:lnTo>
                        <a:pt x="2404" y="599"/>
                      </a:lnTo>
                      <a:close/>
                      <a:moveTo>
                        <a:pt x="2392" y="565"/>
                      </a:moveTo>
                      <a:lnTo>
                        <a:pt x="2397" y="582"/>
                      </a:lnTo>
                      <a:lnTo>
                        <a:pt x="2407" y="579"/>
                      </a:lnTo>
                      <a:lnTo>
                        <a:pt x="2400" y="562"/>
                      </a:lnTo>
                      <a:lnTo>
                        <a:pt x="2392" y="565"/>
                      </a:lnTo>
                      <a:close/>
                      <a:moveTo>
                        <a:pt x="2378" y="531"/>
                      </a:moveTo>
                      <a:lnTo>
                        <a:pt x="2385" y="548"/>
                      </a:lnTo>
                      <a:lnTo>
                        <a:pt x="2393" y="545"/>
                      </a:lnTo>
                      <a:lnTo>
                        <a:pt x="2387" y="528"/>
                      </a:lnTo>
                      <a:lnTo>
                        <a:pt x="2378" y="531"/>
                      </a:lnTo>
                      <a:close/>
                      <a:moveTo>
                        <a:pt x="2366" y="498"/>
                      </a:moveTo>
                      <a:lnTo>
                        <a:pt x="2373" y="514"/>
                      </a:lnTo>
                      <a:lnTo>
                        <a:pt x="2381" y="511"/>
                      </a:lnTo>
                      <a:lnTo>
                        <a:pt x="2375" y="494"/>
                      </a:lnTo>
                      <a:lnTo>
                        <a:pt x="2366" y="498"/>
                      </a:lnTo>
                      <a:close/>
                      <a:moveTo>
                        <a:pt x="2353" y="464"/>
                      </a:moveTo>
                      <a:lnTo>
                        <a:pt x="2359" y="481"/>
                      </a:lnTo>
                      <a:lnTo>
                        <a:pt x="2368" y="477"/>
                      </a:lnTo>
                      <a:lnTo>
                        <a:pt x="2361" y="460"/>
                      </a:lnTo>
                      <a:lnTo>
                        <a:pt x="2353" y="464"/>
                      </a:lnTo>
                      <a:close/>
                      <a:moveTo>
                        <a:pt x="2341" y="430"/>
                      </a:moveTo>
                      <a:lnTo>
                        <a:pt x="2347" y="447"/>
                      </a:lnTo>
                      <a:lnTo>
                        <a:pt x="2356" y="443"/>
                      </a:lnTo>
                      <a:lnTo>
                        <a:pt x="2349" y="426"/>
                      </a:lnTo>
                      <a:lnTo>
                        <a:pt x="2341" y="430"/>
                      </a:lnTo>
                      <a:close/>
                      <a:moveTo>
                        <a:pt x="2323" y="405"/>
                      </a:moveTo>
                      <a:lnTo>
                        <a:pt x="2333" y="410"/>
                      </a:lnTo>
                      <a:lnTo>
                        <a:pt x="2334" y="413"/>
                      </a:lnTo>
                      <a:lnTo>
                        <a:pt x="2342" y="410"/>
                      </a:lnTo>
                      <a:lnTo>
                        <a:pt x="2340" y="403"/>
                      </a:lnTo>
                      <a:lnTo>
                        <a:pt x="2326" y="397"/>
                      </a:lnTo>
                      <a:lnTo>
                        <a:pt x="2323" y="405"/>
                      </a:lnTo>
                      <a:lnTo>
                        <a:pt x="2323" y="405"/>
                      </a:lnTo>
                      <a:close/>
                      <a:moveTo>
                        <a:pt x="2290" y="391"/>
                      </a:moveTo>
                      <a:lnTo>
                        <a:pt x="2307" y="398"/>
                      </a:lnTo>
                      <a:lnTo>
                        <a:pt x="2311" y="390"/>
                      </a:lnTo>
                      <a:lnTo>
                        <a:pt x="2294" y="384"/>
                      </a:lnTo>
                      <a:lnTo>
                        <a:pt x="2290" y="391"/>
                      </a:lnTo>
                      <a:close/>
                      <a:moveTo>
                        <a:pt x="2256" y="378"/>
                      </a:moveTo>
                      <a:lnTo>
                        <a:pt x="2273" y="385"/>
                      </a:lnTo>
                      <a:lnTo>
                        <a:pt x="2277" y="377"/>
                      </a:lnTo>
                      <a:lnTo>
                        <a:pt x="2260" y="370"/>
                      </a:lnTo>
                      <a:lnTo>
                        <a:pt x="2256" y="378"/>
                      </a:lnTo>
                      <a:close/>
                      <a:moveTo>
                        <a:pt x="2223" y="364"/>
                      </a:moveTo>
                      <a:lnTo>
                        <a:pt x="2240" y="371"/>
                      </a:lnTo>
                      <a:lnTo>
                        <a:pt x="2243" y="363"/>
                      </a:lnTo>
                      <a:lnTo>
                        <a:pt x="2226" y="356"/>
                      </a:lnTo>
                      <a:lnTo>
                        <a:pt x="2223" y="364"/>
                      </a:lnTo>
                      <a:close/>
                      <a:moveTo>
                        <a:pt x="2190" y="351"/>
                      </a:moveTo>
                      <a:lnTo>
                        <a:pt x="2207" y="358"/>
                      </a:lnTo>
                      <a:lnTo>
                        <a:pt x="2210" y="350"/>
                      </a:lnTo>
                      <a:lnTo>
                        <a:pt x="2193" y="343"/>
                      </a:lnTo>
                      <a:lnTo>
                        <a:pt x="2190" y="351"/>
                      </a:lnTo>
                      <a:close/>
                      <a:moveTo>
                        <a:pt x="2156" y="337"/>
                      </a:moveTo>
                      <a:lnTo>
                        <a:pt x="2173" y="344"/>
                      </a:lnTo>
                      <a:lnTo>
                        <a:pt x="2176" y="336"/>
                      </a:lnTo>
                      <a:lnTo>
                        <a:pt x="2159" y="329"/>
                      </a:lnTo>
                      <a:lnTo>
                        <a:pt x="2156" y="337"/>
                      </a:lnTo>
                      <a:close/>
                      <a:moveTo>
                        <a:pt x="2122" y="324"/>
                      </a:moveTo>
                      <a:lnTo>
                        <a:pt x="2139" y="331"/>
                      </a:lnTo>
                      <a:lnTo>
                        <a:pt x="2143" y="323"/>
                      </a:lnTo>
                      <a:lnTo>
                        <a:pt x="2126" y="316"/>
                      </a:lnTo>
                      <a:lnTo>
                        <a:pt x="2122" y="324"/>
                      </a:lnTo>
                      <a:close/>
                      <a:moveTo>
                        <a:pt x="2089" y="310"/>
                      </a:moveTo>
                      <a:lnTo>
                        <a:pt x="2106" y="317"/>
                      </a:lnTo>
                      <a:lnTo>
                        <a:pt x="2110" y="309"/>
                      </a:lnTo>
                      <a:lnTo>
                        <a:pt x="2093" y="302"/>
                      </a:lnTo>
                      <a:lnTo>
                        <a:pt x="2089" y="310"/>
                      </a:lnTo>
                      <a:close/>
                      <a:moveTo>
                        <a:pt x="2056" y="297"/>
                      </a:moveTo>
                      <a:lnTo>
                        <a:pt x="2073" y="303"/>
                      </a:lnTo>
                      <a:lnTo>
                        <a:pt x="2076" y="296"/>
                      </a:lnTo>
                      <a:lnTo>
                        <a:pt x="2059" y="289"/>
                      </a:lnTo>
                      <a:lnTo>
                        <a:pt x="2056" y="297"/>
                      </a:lnTo>
                      <a:close/>
                      <a:moveTo>
                        <a:pt x="2022" y="283"/>
                      </a:moveTo>
                      <a:lnTo>
                        <a:pt x="2039" y="290"/>
                      </a:lnTo>
                      <a:lnTo>
                        <a:pt x="2042" y="282"/>
                      </a:lnTo>
                      <a:lnTo>
                        <a:pt x="2025" y="275"/>
                      </a:lnTo>
                      <a:lnTo>
                        <a:pt x="2022" y="283"/>
                      </a:lnTo>
                      <a:close/>
                      <a:moveTo>
                        <a:pt x="1989" y="270"/>
                      </a:moveTo>
                      <a:lnTo>
                        <a:pt x="2006" y="276"/>
                      </a:lnTo>
                      <a:lnTo>
                        <a:pt x="2009" y="268"/>
                      </a:lnTo>
                      <a:lnTo>
                        <a:pt x="1992" y="262"/>
                      </a:lnTo>
                      <a:lnTo>
                        <a:pt x="1989" y="270"/>
                      </a:lnTo>
                      <a:close/>
                      <a:moveTo>
                        <a:pt x="1955" y="256"/>
                      </a:moveTo>
                      <a:lnTo>
                        <a:pt x="1972" y="263"/>
                      </a:lnTo>
                      <a:lnTo>
                        <a:pt x="1976" y="255"/>
                      </a:lnTo>
                      <a:lnTo>
                        <a:pt x="1959" y="248"/>
                      </a:lnTo>
                      <a:lnTo>
                        <a:pt x="1955" y="256"/>
                      </a:lnTo>
                      <a:close/>
                      <a:moveTo>
                        <a:pt x="1923" y="242"/>
                      </a:moveTo>
                      <a:lnTo>
                        <a:pt x="1938" y="249"/>
                      </a:lnTo>
                      <a:lnTo>
                        <a:pt x="1942" y="241"/>
                      </a:lnTo>
                      <a:lnTo>
                        <a:pt x="1926" y="235"/>
                      </a:lnTo>
                      <a:lnTo>
                        <a:pt x="1923" y="242"/>
                      </a:lnTo>
                      <a:close/>
                      <a:moveTo>
                        <a:pt x="1889" y="229"/>
                      </a:moveTo>
                      <a:lnTo>
                        <a:pt x="1906" y="236"/>
                      </a:lnTo>
                      <a:lnTo>
                        <a:pt x="1909" y="228"/>
                      </a:lnTo>
                      <a:lnTo>
                        <a:pt x="1892" y="221"/>
                      </a:lnTo>
                      <a:lnTo>
                        <a:pt x="1889" y="229"/>
                      </a:lnTo>
                      <a:close/>
                      <a:moveTo>
                        <a:pt x="1855" y="215"/>
                      </a:moveTo>
                      <a:lnTo>
                        <a:pt x="1872" y="222"/>
                      </a:lnTo>
                      <a:lnTo>
                        <a:pt x="1875" y="214"/>
                      </a:lnTo>
                      <a:lnTo>
                        <a:pt x="1858" y="208"/>
                      </a:lnTo>
                      <a:lnTo>
                        <a:pt x="1855" y="215"/>
                      </a:lnTo>
                      <a:close/>
                      <a:moveTo>
                        <a:pt x="1822" y="202"/>
                      </a:moveTo>
                      <a:lnTo>
                        <a:pt x="1838" y="209"/>
                      </a:lnTo>
                      <a:lnTo>
                        <a:pt x="1841" y="201"/>
                      </a:lnTo>
                      <a:lnTo>
                        <a:pt x="1826" y="194"/>
                      </a:lnTo>
                      <a:lnTo>
                        <a:pt x="1822" y="202"/>
                      </a:lnTo>
                      <a:close/>
                      <a:moveTo>
                        <a:pt x="1788" y="188"/>
                      </a:moveTo>
                      <a:lnTo>
                        <a:pt x="1805" y="195"/>
                      </a:lnTo>
                      <a:lnTo>
                        <a:pt x="1809" y="187"/>
                      </a:lnTo>
                      <a:lnTo>
                        <a:pt x="1792" y="180"/>
                      </a:lnTo>
                      <a:lnTo>
                        <a:pt x="1788" y="188"/>
                      </a:lnTo>
                      <a:close/>
                      <a:moveTo>
                        <a:pt x="1754" y="175"/>
                      </a:moveTo>
                      <a:lnTo>
                        <a:pt x="1771" y="182"/>
                      </a:lnTo>
                      <a:lnTo>
                        <a:pt x="1775" y="174"/>
                      </a:lnTo>
                      <a:lnTo>
                        <a:pt x="1758" y="166"/>
                      </a:lnTo>
                      <a:lnTo>
                        <a:pt x="1754" y="175"/>
                      </a:lnTo>
                      <a:close/>
                      <a:moveTo>
                        <a:pt x="1722" y="161"/>
                      </a:moveTo>
                      <a:lnTo>
                        <a:pt x="1738" y="168"/>
                      </a:lnTo>
                      <a:lnTo>
                        <a:pt x="1741" y="159"/>
                      </a:lnTo>
                      <a:lnTo>
                        <a:pt x="1725" y="152"/>
                      </a:lnTo>
                      <a:lnTo>
                        <a:pt x="1722" y="161"/>
                      </a:lnTo>
                      <a:close/>
                      <a:moveTo>
                        <a:pt x="1688" y="148"/>
                      </a:moveTo>
                      <a:lnTo>
                        <a:pt x="1705" y="154"/>
                      </a:lnTo>
                      <a:lnTo>
                        <a:pt x="1708" y="145"/>
                      </a:lnTo>
                      <a:lnTo>
                        <a:pt x="1691" y="139"/>
                      </a:lnTo>
                      <a:lnTo>
                        <a:pt x="1688" y="148"/>
                      </a:lnTo>
                      <a:close/>
                      <a:moveTo>
                        <a:pt x="1654" y="134"/>
                      </a:moveTo>
                      <a:lnTo>
                        <a:pt x="1671" y="141"/>
                      </a:lnTo>
                      <a:lnTo>
                        <a:pt x="1674" y="132"/>
                      </a:lnTo>
                      <a:lnTo>
                        <a:pt x="1657" y="125"/>
                      </a:lnTo>
                      <a:lnTo>
                        <a:pt x="1654" y="134"/>
                      </a:lnTo>
                      <a:close/>
                      <a:moveTo>
                        <a:pt x="1621" y="121"/>
                      </a:moveTo>
                      <a:lnTo>
                        <a:pt x="1637" y="127"/>
                      </a:lnTo>
                      <a:lnTo>
                        <a:pt x="1640" y="118"/>
                      </a:lnTo>
                      <a:lnTo>
                        <a:pt x="1625" y="112"/>
                      </a:lnTo>
                      <a:lnTo>
                        <a:pt x="1621" y="121"/>
                      </a:lnTo>
                      <a:close/>
                      <a:moveTo>
                        <a:pt x="1587" y="107"/>
                      </a:moveTo>
                      <a:lnTo>
                        <a:pt x="1604" y="114"/>
                      </a:lnTo>
                      <a:lnTo>
                        <a:pt x="1608" y="105"/>
                      </a:lnTo>
                      <a:lnTo>
                        <a:pt x="1591" y="98"/>
                      </a:lnTo>
                      <a:lnTo>
                        <a:pt x="1587" y="107"/>
                      </a:lnTo>
                      <a:close/>
                      <a:moveTo>
                        <a:pt x="1554" y="94"/>
                      </a:moveTo>
                      <a:lnTo>
                        <a:pt x="1571" y="100"/>
                      </a:lnTo>
                      <a:lnTo>
                        <a:pt x="1574" y="91"/>
                      </a:lnTo>
                      <a:lnTo>
                        <a:pt x="1557" y="84"/>
                      </a:lnTo>
                      <a:lnTo>
                        <a:pt x="1554" y="94"/>
                      </a:lnTo>
                      <a:close/>
                      <a:moveTo>
                        <a:pt x="1521" y="80"/>
                      </a:moveTo>
                      <a:lnTo>
                        <a:pt x="1538" y="87"/>
                      </a:lnTo>
                      <a:lnTo>
                        <a:pt x="1541" y="78"/>
                      </a:lnTo>
                      <a:lnTo>
                        <a:pt x="1524" y="71"/>
                      </a:lnTo>
                      <a:lnTo>
                        <a:pt x="1521" y="80"/>
                      </a:lnTo>
                      <a:close/>
                      <a:moveTo>
                        <a:pt x="1487" y="66"/>
                      </a:moveTo>
                      <a:lnTo>
                        <a:pt x="1504" y="73"/>
                      </a:lnTo>
                      <a:lnTo>
                        <a:pt x="1507" y="64"/>
                      </a:lnTo>
                      <a:lnTo>
                        <a:pt x="1490" y="57"/>
                      </a:lnTo>
                      <a:lnTo>
                        <a:pt x="1487" y="66"/>
                      </a:lnTo>
                      <a:close/>
                      <a:moveTo>
                        <a:pt x="1453" y="53"/>
                      </a:moveTo>
                      <a:lnTo>
                        <a:pt x="1470" y="60"/>
                      </a:lnTo>
                      <a:lnTo>
                        <a:pt x="1474" y="51"/>
                      </a:lnTo>
                      <a:lnTo>
                        <a:pt x="1457" y="44"/>
                      </a:lnTo>
                      <a:lnTo>
                        <a:pt x="1453" y="53"/>
                      </a:lnTo>
                      <a:close/>
                      <a:moveTo>
                        <a:pt x="1420" y="39"/>
                      </a:moveTo>
                      <a:lnTo>
                        <a:pt x="1437" y="46"/>
                      </a:lnTo>
                      <a:lnTo>
                        <a:pt x="1441" y="37"/>
                      </a:lnTo>
                      <a:lnTo>
                        <a:pt x="1424" y="30"/>
                      </a:lnTo>
                      <a:lnTo>
                        <a:pt x="1420" y="39"/>
                      </a:lnTo>
                      <a:close/>
                      <a:moveTo>
                        <a:pt x="1387" y="26"/>
                      </a:moveTo>
                      <a:lnTo>
                        <a:pt x="1404" y="33"/>
                      </a:lnTo>
                      <a:lnTo>
                        <a:pt x="1407" y="24"/>
                      </a:lnTo>
                      <a:lnTo>
                        <a:pt x="1390" y="17"/>
                      </a:lnTo>
                      <a:lnTo>
                        <a:pt x="1387" y="26"/>
                      </a:lnTo>
                      <a:close/>
                      <a:moveTo>
                        <a:pt x="1353" y="12"/>
                      </a:moveTo>
                      <a:lnTo>
                        <a:pt x="1370" y="19"/>
                      </a:lnTo>
                      <a:lnTo>
                        <a:pt x="1373" y="10"/>
                      </a:lnTo>
                      <a:lnTo>
                        <a:pt x="1356" y="3"/>
                      </a:lnTo>
                      <a:lnTo>
                        <a:pt x="1353" y="12"/>
                      </a:lnTo>
                      <a:close/>
                      <a:moveTo>
                        <a:pt x="1322" y="15"/>
                      </a:moveTo>
                      <a:lnTo>
                        <a:pt x="1339" y="9"/>
                      </a:lnTo>
                      <a:lnTo>
                        <a:pt x="1337" y="0"/>
                      </a:lnTo>
                      <a:lnTo>
                        <a:pt x="1320" y="7"/>
                      </a:lnTo>
                      <a:lnTo>
                        <a:pt x="1322" y="15"/>
                      </a:lnTo>
                      <a:close/>
                      <a:moveTo>
                        <a:pt x="1288" y="27"/>
                      </a:moveTo>
                      <a:lnTo>
                        <a:pt x="1305" y="21"/>
                      </a:lnTo>
                      <a:lnTo>
                        <a:pt x="1303" y="12"/>
                      </a:lnTo>
                      <a:lnTo>
                        <a:pt x="1286" y="19"/>
                      </a:lnTo>
                      <a:lnTo>
                        <a:pt x="1288" y="27"/>
                      </a:lnTo>
                      <a:close/>
                      <a:moveTo>
                        <a:pt x="1255" y="39"/>
                      </a:moveTo>
                      <a:lnTo>
                        <a:pt x="1272" y="34"/>
                      </a:lnTo>
                      <a:lnTo>
                        <a:pt x="1269" y="25"/>
                      </a:lnTo>
                      <a:lnTo>
                        <a:pt x="1252" y="31"/>
                      </a:lnTo>
                      <a:lnTo>
                        <a:pt x="1255" y="39"/>
                      </a:lnTo>
                      <a:close/>
                      <a:moveTo>
                        <a:pt x="1221" y="52"/>
                      </a:moveTo>
                      <a:lnTo>
                        <a:pt x="1238" y="46"/>
                      </a:lnTo>
                      <a:lnTo>
                        <a:pt x="1235" y="37"/>
                      </a:lnTo>
                      <a:lnTo>
                        <a:pt x="1219" y="44"/>
                      </a:lnTo>
                      <a:lnTo>
                        <a:pt x="1221" y="52"/>
                      </a:lnTo>
                      <a:close/>
                      <a:moveTo>
                        <a:pt x="1187" y="64"/>
                      </a:moveTo>
                      <a:lnTo>
                        <a:pt x="1204" y="59"/>
                      </a:lnTo>
                      <a:lnTo>
                        <a:pt x="1202" y="50"/>
                      </a:lnTo>
                      <a:lnTo>
                        <a:pt x="1185" y="56"/>
                      </a:lnTo>
                      <a:lnTo>
                        <a:pt x="1187" y="64"/>
                      </a:lnTo>
                      <a:close/>
                      <a:moveTo>
                        <a:pt x="1153" y="77"/>
                      </a:moveTo>
                      <a:lnTo>
                        <a:pt x="1170" y="71"/>
                      </a:lnTo>
                      <a:lnTo>
                        <a:pt x="1168" y="62"/>
                      </a:lnTo>
                      <a:lnTo>
                        <a:pt x="1151" y="69"/>
                      </a:lnTo>
                      <a:lnTo>
                        <a:pt x="1153" y="77"/>
                      </a:lnTo>
                      <a:close/>
                      <a:moveTo>
                        <a:pt x="1119" y="89"/>
                      </a:moveTo>
                      <a:lnTo>
                        <a:pt x="1136" y="83"/>
                      </a:lnTo>
                      <a:lnTo>
                        <a:pt x="1133" y="74"/>
                      </a:lnTo>
                      <a:lnTo>
                        <a:pt x="1116" y="81"/>
                      </a:lnTo>
                      <a:lnTo>
                        <a:pt x="1119" y="89"/>
                      </a:lnTo>
                      <a:close/>
                      <a:moveTo>
                        <a:pt x="1085" y="101"/>
                      </a:moveTo>
                      <a:lnTo>
                        <a:pt x="1102" y="96"/>
                      </a:lnTo>
                      <a:lnTo>
                        <a:pt x="1099" y="87"/>
                      </a:lnTo>
                      <a:lnTo>
                        <a:pt x="1082" y="94"/>
                      </a:lnTo>
                      <a:lnTo>
                        <a:pt x="1085" y="101"/>
                      </a:lnTo>
                      <a:close/>
                      <a:moveTo>
                        <a:pt x="1052" y="114"/>
                      </a:moveTo>
                      <a:lnTo>
                        <a:pt x="1069" y="108"/>
                      </a:lnTo>
                      <a:lnTo>
                        <a:pt x="1065" y="99"/>
                      </a:lnTo>
                      <a:lnTo>
                        <a:pt x="1048" y="106"/>
                      </a:lnTo>
                      <a:lnTo>
                        <a:pt x="1052" y="114"/>
                      </a:lnTo>
                      <a:close/>
                      <a:moveTo>
                        <a:pt x="1018" y="126"/>
                      </a:moveTo>
                      <a:lnTo>
                        <a:pt x="1035" y="121"/>
                      </a:lnTo>
                      <a:lnTo>
                        <a:pt x="1031" y="112"/>
                      </a:lnTo>
                      <a:lnTo>
                        <a:pt x="1014" y="118"/>
                      </a:lnTo>
                      <a:lnTo>
                        <a:pt x="1018" y="126"/>
                      </a:lnTo>
                      <a:close/>
                      <a:moveTo>
                        <a:pt x="984" y="140"/>
                      </a:moveTo>
                      <a:lnTo>
                        <a:pt x="1001" y="133"/>
                      </a:lnTo>
                      <a:lnTo>
                        <a:pt x="997" y="125"/>
                      </a:lnTo>
                      <a:lnTo>
                        <a:pt x="981" y="131"/>
                      </a:lnTo>
                      <a:lnTo>
                        <a:pt x="984" y="140"/>
                      </a:lnTo>
                      <a:close/>
                      <a:moveTo>
                        <a:pt x="950" y="152"/>
                      </a:moveTo>
                      <a:lnTo>
                        <a:pt x="967" y="145"/>
                      </a:lnTo>
                      <a:lnTo>
                        <a:pt x="964" y="138"/>
                      </a:lnTo>
                      <a:lnTo>
                        <a:pt x="947" y="143"/>
                      </a:lnTo>
                      <a:lnTo>
                        <a:pt x="950" y="152"/>
                      </a:lnTo>
                      <a:close/>
                      <a:moveTo>
                        <a:pt x="916" y="165"/>
                      </a:moveTo>
                      <a:lnTo>
                        <a:pt x="933" y="158"/>
                      </a:lnTo>
                      <a:lnTo>
                        <a:pt x="930" y="150"/>
                      </a:lnTo>
                      <a:lnTo>
                        <a:pt x="913" y="156"/>
                      </a:lnTo>
                      <a:lnTo>
                        <a:pt x="916" y="165"/>
                      </a:lnTo>
                      <a:close/>
                      <a:moveTo>
                        <a:pt x="882" y="177"/>
                      </a:moveTo>
                      <a:lnTo>
                        <a:pt x="899" y="170"/>
                      </a:lnTo>
                      <a:lnTo>
                        <a:pt x="896" y="162"/>
                      </a:lnTo>
                      <a:lnTo>
                        <a:pt x="879" y="168"/>
                      </a:lnTo>
                      <a:lnTo>
                        <a:pt x="882" y="177"/>
                      </a:lnTo>
                      <a:close/>
                      <a:moveTo>
                        <a:pt x="849" y="189"/>
                      </a:moveTo>
                      <a:lnTo>
                        <a:pt x="865" y="183"/>
                      </a:lnTo>
                      <a:lnTo>
                        <a:pt x="862" y="175"/>
                      </a:lnTo>
                      <a:lnTo>
                        <a:pt x="845" y="180"/>
                      </a:lnTo>
                      <a:lnTo>
                        <a:pt x="849" y="189"/>
                      </a:lnTo>
                      <a:close/>
                      <a:moveTo>
                        <a:pt x="815" y="202"/>
                      </a:moveTo>
                      <a:lnTo>
                        <a:pt x="832" y="195"/>
                      </a:lnTo>
                      <a:lnTo>
                        <a:pt x="828" y="187"/>
                      </a:lnTo>
                      <a:lnTo>
                        <a:pt x="811" y="193"/>
                      </a:lnTo>
                      <a:lnTo>
                        <a:pt x="815" y="202"/>
                      </a:lnTo>
                      <a:close/>
                      <a:moveTo>
                        <a:pt x="781" y="214"/>
                      </a:moveTo>
                      <a:lnTo>
                        <a:pt x="798" y="208"/>
                      </a:lnTo>
                      <a:lnTo>
                        <a:pt x="794" y="200"/>
                      </a:lnTo>
                      <a:lnTo>
                        <a:pt x="777" y="205"/>
                      </a:lnTo>
                      <a:lnTo>
                        <a:pt x="781" y="214"/>
                      </a:lnTo>
                      <a:close/>
                      <a:moveTo>
                        <a:pt x="747" y="227"/>
                      </a:moveTo>
                      <a:lnTo>
                        <a:pt x="764" y="220"/>
                      </a:lnTo>
                      <a:lnTo>
                        <a:pt x="761" y="212"/>
                      </a:lnTo>
                      <a:lnTo>
                        <a:pt x="744" y="218"/>
                      </a:lnTo>
                      <a:lnTo>
                        <a:pt x="747" y="227"/>
                      </a:lnTo>
                      <a:close/>
                      <a:moveTo>
                        <a:pt x="713" y="239"/>
                      </a:moveTo>
                      <a:lnTo>
                        <a:pt x="730" y="232"/>
                      </a:lnTo>
                      <a:lnTo>
                        <a:pt x="727" y="224"/>
                      </a:lnTo>
                      <a:lnTo>
                        <a:pt x="710" y="230"/>
                      </a:lnTo>
                      <a:lnTo>
                        <a:pt x="713" y="239"/>
                      </a:lnTo>
                      <a:close/>
                      <a:moveTo>
                        <a:pt x="679" y="252"/>
                      </a:moveTo>
                      <a:lnTo>
                        <a:pt x="696" y="245"/>
                      </a:lnTo>
                      <a:lnTo>
                        <a:pt x="693" y="237"/>
                      </a:lnTo>
                      <a:lnTo>
                        <a:pt x="676" y="242"/>
                      </a:lnTo>
                      <a:lnTo>
                        <a:pt x="679" y="252"/>
                      </a:lnTo>
                      <a:close/>
                      <a:moveTo>
                        <a:pt x="645" y="264"/>
                      </a:moveTo>
                      <a:lnTo>
                        <a:pt x="662" y="257"/>
                      </a:lnTo>
                      <a:lnTo>
                        <a:pt x="659" y="249"/>
                      </a:lnTo>
                      <a:lnTo>
                        <a:pt x="642" y="255"/>
                      </a:lnTo>
                      <a:lnTo>
                        <a:pt x="645" y="264"/>
                      </a:lnTo>
                      <a:close/>
                      <a:moveTo>
                        <a:pt x="612" y="276"/>
                      </a:moveTo>
                      <a:lnTo>
                        <a:pt x="629" y="270"/>
                      </a:lnTo>
                      <a:lnTo>
                        <a:pt x="625" y="262"/>
                      </a:lnTo>
                      <a:lnTo>
                        <a:pt x="608" y="268"/>
                      </a:lnTo>
                      <a:lnTo>
                        <a:pt x="612" y="276"/>
                      </a:lnTo>
                      <a:close/>
                      <a:moveTo>
                        <a:pt x="578" y="289"/>
                      </a:moveTo>
                      <a:lnTo>
                        <a:pt x="595" y="283"/>
                      </a:lnTo>
                      <a:lnTo>
                        <a:pt x="591" y="274"/>
                      </a:lnTo>
                      <a:lnTo>
                        <a:pt x="574" y="281"/>
                      </a:lnTo>
                      <a:lnTo>
                        <a:pt x="578" y="289"/>
                      </a:lnTo>
                      <a:close/>
                      <a:moveTo>
                        <a:pt x="544" y="301"/>
                      </a:moveTo>
                      <a:lnTo>
                        <a:pt x="561" y="296"/>
                      </a:lnTo>
                      <a:lnTo>
                        <a:pt x="557" y="287"/>
                      </a:lnTo>
                      <a:lnTo>
                        <a:pt x="541" y="293"/>
                      </a:lnTo>
                      <a:lnTo>
                        <a:pt x="544" y="301"/>
                      </a:lnTo>
                      <a:close/>
                      <a:moveTo>
                        <a:pt x="510" y="314"/>
                      </a:moveTo>
                      <a:lnTo>
                        <a:pt x="527" y="308"/>
                      </a:lnTo>
                      <a:lnTo>
                        <a:pt x="524" y="299"/>
                      </a:lnTo>
                      <a:lnTo>
                        <a:pt x="507" y="306"/>
                      </a:lnTo>
                      <a:lnTo>
                        <a:pt x="510" y="314"/>
                      </a:lnTo>
                      <a:close/>
                      <a:moveTo>
                        <a:pt x="476" y="326"/>
                      </a:moveTo>
                      <a:lnTo>
                        <a:pt x="493" y="320"/>
                      </a:lnTo>
                      <a:lnTo>
                        <a:pt x="490" y="311"/>
                      </a:lnTo>
                      <a:lnTo>
                        <a:pt x="473" y="318"/>
                      </a:lnTo>
                      <a:lnTo>
                        <a:pt x="476" y="326"/>
                      </a:lnTo>
                      <a:close/>
                      <a:moveTo>
                        <a:pt x="442" y="338"/>
                      </a:moveTo>
                      <a:lnTo>
                        <a:pt x="459" y="333"/>
                      </a:lnTo>
                      <a:lnTo>
                        <a:pt x="456" y="324"/>
                      </a:lnTo>
                      <a:lnTo>
                        <a:pt x="439" y="331"/>
                      </a:lnTo>
                      <a:lnTo>
                        <a:pt x="442" y="338"/>
                      </a:lnTo>
                      <a:close/>
                      <a:moveTo>
                        <a:pt x="409" y="351"/>
                      </a:moveTo>
                      <a:lnTo>
                        <a:pt x="425" y="345"/>
                      </a:lnTo>
                      <a:lnTo>
                        <a:pt x="422" y="336"/>
                      </a:lnTo>
                      <a:lnTo>
                        <a:pt x="405" y="343"/>
                      </a:lnTo>
                      <a:lnTo>
                        <a:pt x="409" y="351"/>
                      </a:lnTo>
                      <a:close/>
                      <a:moveTo>
                        <a:pt x="374" y="363"/>
                      </a:moveTo>
                      <a:lnTo>
                        <a:pt x="392" y="358"/>
                      </a:lnTo>
                      <a:lnTo>
                        <a:pt x="388" y="349"/>
                      </a:lnTo>
                      <a:lnTo>
                        <a:pt x="371" y="355"/>
                      </a:lnTo>
                      <a:lnTo>
                        <a:pt x="374" y="363"/>
                      </a:lnTo>
                      <a:close/>
                      <a:moveTo>
                        <a:pt x="362" y="393"/>
                      </a:moveTo>
                      <a:lnTo>
                        <a:pt x="368" y="376"/>
                      </a:lnTo>
                      <a:lnTo>
                        <a:pt x="360" y="372"/>
                      </a:lnTo>
                      <a:lnTo>
                        <a:pt x="353" y="389"/>
                      </a:lnTo>
                      <a:lnTo>
                        <a:pt x="362" y="393"/>
                      </a:lnTo>
                      <a:close/>
                      <a:moveTo>
                        <a:pt x="350" y="426"/>
                      </a:moveTo>
                      <a:lnTo>
                        <a:pt x="356" y="410"/>
                      </a:lnTo>
                      <a:lnTo>
                        <a:pt x="348" y="406"/>
                      </a:lnTo>
                      <a:lnTo>
                        <a:pt x="341" y="423"/>
                      </a:lnTo>
                      <a:lnTo>
                        <a:pt x="350" y="426"/>
                      </a:lnTo>
                      <a:close/>
                      <a:moveTo>
                        <a:pt x="336" y="460"/>
                      </a:moveTo>
                      <a:lnTo>
                        <a:pt x="343" y="443"/>
                      </a:lnTo>
                      <a:lnTo>
                        <a:pt x="335" y="440"/>
                      </a:lnTo>
                      <a:lnTo>
                        <a:pt x="328" y="457"/>
                      </a:lnTo>
                      <a:lnTo>
                        <a:pt x="336" y="460"/>
                      </a:lnTo>
                      <a:close/>
                      <a:moveTo>
                        <a:pt x="324" y="494"/>
                      </a:moveTo>
                      <a:lnTo>
                        <a:pt x="331" y="477"/>
                      </a:lnTo>
                      <a:lnTo>
                        <a:pt x="322" y="474"/>
                      </a:lnTo>
                      <a:lnTo>
                        <a:pt x="316" y="491"/>
                      </a:lnTo>
                      <a:lnTo>
                        <a:pt x="324" y="494"/>
                      </a:lnTo>
                      <a:close/>
                      <a:moveTo>
                        <a:pt x="312" y="528"/>
                      </a:moveTo>
                      <a:lnTo>
                        <a:pt x="318" y="511"/>
                      </a:lnTo>
                      <a:lnTo>
                        <a:pt x="309" y="508"/>
                      </a:lnTo>
                      <a:lnTo>
                        <a:pt x="304" y="525"/>
                      </a:lnTo>
                      <a:lnTo>
                        <a:pt x="312" y="528"/>
                      </a:lnTo>
                      <a:close/>
                      <a:moveTo>
                        <a:pt x="299" y="562"/>
                      </a:moveTo>
                      <a:lnTo>
                        <a:pt x="306" y="545"/>
                      </a:lnTo>
                      <a:lnTo>
                        <a:pt x="297" y="542"/>
                      </a:lnTo>
                      <a:lnTo>
                        <a:pt x="290" y="558"/>
                      </a:lnTo>
                      <a:lnTo>
                        <a:pt x="299" y="562"/>
                      </a:lnTo>
                      <a:close/>
                      <a:moveTo>
                        <a:pt x="287" y="596"/>
                      </a:moveTo>
                      <a:lnTo>
                        <a:pt x="292" y="579"/>
                      </a:lnTo>
                      <a:lnTo>
                        <a:pt x="284" y="575"/>
                      </a:lnTo>
                      <a:lnTo>
                        <a:pt x="278" y="592"/>
                      </a:lnTo>
                      <a:lnTo>
                        <a:pt x="287" y="596"/>
                      </a:lnTo>
                      <a:close/>
                      <a:moveTo>
                        <a:pt x="274" y="630"/>
                      </a:moveTo>
                      <a:lnTo>
                        <a:pt x="280" y="613"/>
                      </a:lnTo>
                      <a:lnTo>
                        <a:pt x="272" y="609"/>
                      </a:lnTo>
                      <a:lnTo>
                        <a:pt x="265" y="626"/>
                      </a:lnTo>
                      <a:lnTo>
                        <a:pt x="274" y="630"/>
                      </a:lnTo>
                      <a:close/>
                      <a:moveTo>
                        <a:pt x="261" y="663"/>
                      </a:moveTo>
                      <a:lnTo>
                        <a:pt x="268" y="647"/>
                      </a:lnTo>
                      <a:lnTo>
                        <a:pt x="258" y="643"/>
                      </a:lnTo>
                      <a:lnTo>
                        <a:pt x="253" y="660"/>
                      </a:lnTo>
                      <a:lnTo>
                        <a:pt x="261" y="663"/>
                      </a:lnTo>
                      <a:close/>
                      <a:moveTo>
                        <a:pt x="248" y="697"/>
                      </a:moveTo>
                      <a:lnTo>
                        <a:pt x="255" y="680"/>
                      </a:lnTo>
                      <a:lnTo>
                        <a:pt x="246" y="677"/>
                      </a:lnTo>
                      <a:lnTo>
                        <a:pt x="240" y="694"/>
                      </a:lnTo>
                      <a:lnTo>
                        <a:pt x="248" y="697"/>
                      </a:lnTo>
                      <a:close/>
                      <a:moveTo>
                        <a:pt x="236" y="731"/>
                      </a:moveTo>
                      <a:lnTo>
                        <a:pt x="243" y="714"/>
                      </a:lnTo>
                      <a:lnTo>
                        <a:pt x="234" y="711"/>
                      </a:lnTo>
                      <a:lnTo>
                        <a:pt x="228" y="728"/>
                      </a:lnTo>
                      <a:lnTo>
                        <a:pt x="236" y="731"/>
                      </a:lnTo>
                      <a:close/>
                      <a:moveTo>
                        <a:pt x="224" y="765"/>
                      </a:moveTo>
                      <a:lnTo>
                        <a:pt x="229" y="748"/>
                      </a:lnTo>
                      <a:lnTo>
                        <a:pt x="221" y="745"/>
                      </a:lnTo>
                      <a:lnTo>
                        <a:pt x="214" y="762"/>
                      </a:lnTo>
                      <a:lnTo>
                        <a:pt x="224" y="765"/>
                      </a:lnTo>
                      <a:close/>
                      <a:moveTo>
                        <a:pt x="211" y="799"/>
                      </a:moveTo>
                      <a:lnTo>
                        <a:pt x="217" y="782"/>
                      </a:lnTo>
                      <a:lnTo>
                        <a:pt x="209" y="779"/>
                      </a:lnTo>
                      <a:lnTo>
                        <a:pt x="202" y="795"/>
                      </a:lnTo>
                      <a:lnTo>
                        <a:pt x="211" y="799"/>
                      </a:lnTo>
                      <a:close/>
                      <a:moveTo>
                        <a:pt x="199" y="833"/>
                      </a:moveTo>
                      <a:lnTo>
                        <a:pt x="204" y="816"/>
                      </a:lnTo>
                      <a:lnTo>
                        <a:pt x="196" y="812"/>
                      </a:lnTo>
                      <a:lnTo>
                        <a:pt x="190" y="829"/>
                      </a:lnTo>
                      <a:lnTo>
                        <a:pt x="199" y="833"/>
                      </a:lnTo>
                      <a:close/>
                      <a:moveTo>
                        <a:pt x="185" y="867"/>
                      </a:moveTo>
                      <a:lnTo>
                        <a:pt x="192" y="850"/>
                      </a:lnTo>
                      <a:lnTo>
                        <a:pt x="183" y="846"/>
                      </a:lnTo>
                      <a:lnTo>
                        <a:pt x="177" y="863"/>
                      </a:lnTo>
                      <a:lnTo>
                        <a:pt x="185" y="867"/>
                      </a:lnTo>
                      <a:close/>
                      <a:moveTo>
                        <a:pt x="173" y="900"/>
                      </a:moveTo>
                      <a:lnTo>
                        <a:pt x="180" y="884"/>
                      </a:lnTo>
                      <a:lnTo>
                        <a:pt x="170" y="880"/>
                      </a:lnTo>
                      <a:lnTo>
                        <a:pt x="165" y="897"/>
                      </a:lnTo>
                      <a:lnTo>
                        <a:pt x="173" y="900"/>
                      </a:lnTo>
                      <a:close/>
                      <a:moveTo>
                        <a:pt x="160" y="934"/>
                      </a:moveTo>
                      <a:lnTo>
                        <a:pt x="167" y="917"/>
                      </a:lnTo>
                      <a:lnTo>
                        <a:pt x="158" y="914"/>
                      </a:lnTo>
                      <a:lnTo>
                        <a:pt x="151" y="931"/>
                      </a:lnTo>
                      <a:lnTo>
                        <a:pt x="160" y="934"/>
                      </a:lnTo>
                      <a:close/>
                      <a:moveTo>
                        <a:pt x="148" y="968"/>
                      </a:moveTo>
                      <a:lnTo>
                        <a:pt x="154" y="951"/>
                      </a:lnTo>
                      <a:lnTo>
                        <a:pt x="146" y="948"/>
                      </a:lnTo>
                      <a:lnTo>
                        <a:pt x="139" y="965"/>
                      </a:lnTo>
                      <a:lnTo>
                        <a:pt x="148" y="968"/>
                      </a:lnTo>
                      <a:close/>
                      <a:moveTo>
                        <a:pt x="136" y="1002"/>
                      </a:moveTo>
                      <a:lnTo>
                        <a:pt x="141" y="985"/>
                      </a:lnTo>
                      <a:lnTo>
                        <a:pt x="133" y="982"/>
                      </a:lnTo>
                      <a:lnTo>
                        <a:pt x="126" y="999"/>
                      </a:lnTo>
                      <a:lnTo>
                        <a:pt x="136" y="1002"/>
                      </a:lnTo>
                      <a:close/>
                      <a:moveTo>
                        <a:pt x="122" y="1036"/>
                      </a:moveTo>
                      <a:lnTo>
                        <a:pt x="129" y="1019"/>
                      </a:lnTo>
                      <a:lnTo>
                        <a:pt x="121" y="1016"/>
                      </a:lnTo>
                      <a:lnTo>
                        <a:pt x="114" y="1032"/>
                      </a:lnTo>
                      <a:lnTo>
                        <a:pt x="122" y="1036"/>
                      </a:lnTo>
                      <a:close/>
                      <a:moveTo>
                        <a:pt x="110" y="1070"/>
                      </a:moveTo>
                      <a:lnTo>
                        <a:pt x="116" y="1053"/>
                      </a:lnTo>
                      <a:lnTo>
                        <a:pt x="107" y="1049"/>
                      </a:lnTo>
                      <a:lnTo>
                        <a:pt x="102" y="1066"/>
                      </a:lnTo>
                      <a:lnTo>
                        <a:pt x="110" y="1070"/>
                      </a:lnTo>
                      <a:close/>
                      <a:moveTo>
                        <a:pt x="97" y="1104"/>
                      </a:moveTo>
                      <a:lnTo>
                        <a:pt x="104" y="1087"/>
                      </a:lnTo>
                      <a:lnTo>
                        <a:pt x="95" y="1083"/>
                      </a:lnTo>
                      <a:lnTo>
                        <a:pt x="89" y="1100"/>
                      </a:lnTo>
                      <a:lnTo>
                        <a:pt x="97" y="1104"/>
                      </a:lnTo>
                      <a:close/>
                      <a:moveTo>
                        <a:pt x="85" y="1137"/>
                      </a:moveTo>
                      <a:lnTo>
                        <a:pt x="90" y="1121"/>
                      </a:lnTo>
                      <a:lnTo>
                        <a:pt x="82" y="1117"/>
                      </a:lnTo>
                      <a:lnTo>
                        <a:pt x="76" y="1134"/>
                      </a:lnTo>
                      <a:lnTo>
                        <a:pt x="85" y="1137"/>
                      </a:lnTo>
                      <a:close/>
                      <a:moveTo>
                        <a:pt x="72" y="1171"/>
                      </a:moveTo>
                      <a:lnTo>
                        <a:pt x="78" y="1154"/>
                      </a:lnTo>
                      <a:lnTo>
                        <a:pt x="70" y="1151"/>
                      </a:lnTo>
                      <a:lnTo>
                        <a:pt x="63" y="1168"/>
                      </a:lnTo>
                      <a:lnTo>
                        <a:pt x="72" y="1171"/>
                      </a:lnTo>
                      <a:close/>
                      <a:moveTo>
                        <a:pt x="60" y="1205"/>
                      </a:moveTo>
                      <a:lnTo>
                        <a:pt x="66" y="1188"/>
                      </a:lnTo>
                      <a:lnTo>
                        <a:pt x="58" y="1185"/>
                      </a:lnTo>
                      <a:lnTo>
                        <a:pt x="51" y="1202"/>
                      </a:lnTo>
                      <a:lnTo>
                        <a:pt x="60" y="1205"/>
                      </a:lnTo>
                      <a:close/>
                      <a:moveTo>
                        <a:pt x="46" y="1239"/>
                      </a:moveTo>
                      <a:lnTo>
                        <a:pt x="53" y="1222"/>
                      </a:lnTo>
                      <a:lnTo>
                        <a:pt x="44" y="1219"/>
                      </a:lnTo>
                      <a:lnTo>
                        <a:pt x="38" y="1236"/>
                      </a:lnTo>
                      <a:lnTo>
                        <a:pt x="46" y="1239"/>
                      </a:lnTo>
                      <a:close/>
                      <a:moveTo>
                        <a:pt x="34" y="1273"/>
                      </a:moveTo>
                      <a:lnTo>
                        <a:pt x="41" y="1256"/>
                      </a:lnTo>
                      <a:lnTo>
                        <a:pt x="32" y="1253"/>
                      </a:lnTo>
                      <a:lnTo>
                        <a:pt x="26" y="1269"/>
                      </a:lnTo>
                      <a:lnTo>
                        <a:pt x="34" y="1273"/>
                      </a:lnTo>
                      <a:close/>
                      <a:moveTo>
                        <a:pt x="22" y="1307"/>
                      </a:moveTo>
                      <a:lnTo>
                        <a:pt x="28" y="1290"/>
                      </a:lnTo>
                      <a:lnTo>
                        <a:pt x="19" y="1286"/>
                      </a:lnTo>
                      <a:lnTo>
                        <a:pt x="14" y="1303"/>
                      </a:lnTo>
                      <a:lnTo>
                        <a:pt x="22" y="1307"/>
                      </a:lnTo>
                      <a:close/>
                      <a:moveTo>
                        <a:pt x="9" y="1341"/>
                      </a:moveTo>
                      <a:lnTo>
                        <a:pt x="15" y="1324"/>
                      </a:lnTo>
                      <a:lnTo>
                        <a:pt x="7" y="1320"/>
                      </a:lnTo>
                      <a:lnTo>
                        <a:pt x="0" y="1337"/>
                      </a:lnTo>
                      <a:lnTo>
                        <a:pt x="9" y="1341"/>
                      </a:ln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6">
                  <a:extLst>
                    <a:ext uri="{FF2B5EF4-FFF2-40B4-BE49-F238E27FC236}">
                      <a16:creationId xmlns="" xmlns:a16="http://schemas.microsoft.com/office/drawing/2014/main" id="{59347F4F-6282-EB45-B6DC-C26B2D8F88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28738" y="2227263"/>
                  <a:ext cx="2179638" cy="1544638"/>
                </a:xfrm>
                <a:custGeom>
                  <a:avLst/>
                  <a:gdLst>
                    <a:gd name="T0" fmla="*/ 51 w 1373"/>
                    <a:gd name="T1" fmla="*/ 944 h 973"/>
                    <a:gd name="T2" fmla="*/ 67 w 1373"/>
                    <a:gd name="T3" fmla="*/ 938 h 973"/>
                    <a:gd name="T4" fmla="*/ 105 w 1373"/>
                    <a:gd name="T5" fmla="*/ 932 h 973"/>
                    <a:gd name="T6" fmla="*/ 154 w 1373"/>
                    <a:gd name="T7" fmla="*/ 913 h 973"/>
                    <a:gd name="T8" fmla="*/ 185 w 1373"/>
                    <a:gd name="T9" fmla="*/ 891 h 973"/>
                    <a:gd name="T10" fmla="*/ 253 w 1373"/>
                    <a:gd name="T11" fmla="*/ 865 h 973"/>
                    <a:gd name="T12" fmla="*/ 268 w 1373"/>
                    <a:gd name="T13" fmla="*/ 858 h 973"/>
                    <a:gd name="T14" fmla="*/ 306 w 1373"/>
                    <a:gd name="T15" fmla="*/ 853 h 973"/>
                    <a:gd name="T16" fmla="*/ 356 w 1373"/>
                    <a:gd name="T17" fmla="*/ 833 h 973"/>
                    <a:gd name="T18" fmla="*/ 387 w 1373"/>
                    <a:gd name="T19" fmla="*/ 812 h 973"/>
                    <a:gd name="T20" fmla="*/ 453 w 1373"/>
                    <a:gd name="T21" fmla="*/ 785 h 973"/>
                    <a:gd name="T22" fmla="*/ 470 w 1373"/>
                    <a:gd name="T23" fmla="*/ 779 h 973"/>
                    <a:gd name="T24" fmla="*/ 507 w 1373"/>
                    <a:gd name="T25" fmla="*/ 773 h 973"/>
                    <a:gd name="T26" fmla="*/ 557 w 1373"/>
                    <a:gd name="T27" fmla="*/ 754 h 973"/>
                    <a:gd name="T28" fmla="*/ 588 w 1373"/>
                    <a:gd name="T29" fmla="*/ 732 h 973"/>
                    <a:gd name="T30" fmla="*/ 655 w 1373"/>
                    <a:gd name="T31" fmla="*/ 706 h 973"/>
                    <a:gd name="T32" fmla="*/ 672 w 1373"/>
                    <a:gd name="T33" fmla="*/ 699 h 973"/>
                    <a:gd name="T34" fmla="*/ 708 w 1373"/>
                    <a:gd name="T35" fmla="*/ 694 h 973"/>
                    <a:gd name="T36" fmla="*/ 759 w 1373"/>
                    <a:gd name="T37" fmla="*/ 674 h 973"/>
                    <a:gd name="T38" fmla="*/ 790 w 1373"/>
                    <a:gd name="T39" fmla="*/ 653 h 973"/>
                    <a:gd name="T40" fmla="*/ 856 w 1373"/>
                    <a:gd name="T41" fmla="*/ 625 h 973"/>
                    <a:gd name="T42" fmla="*/ 873 w 1373"/>
                    <a:gd name="T43" fmla="*/ 620 h 973"/>
                    <a:gd name="T44" fmla="*/ 910 w 1373"/>
                    <a:gd name="T45" fmla="*/ 614 h 973"/>
                    <a:gd name="T46" fmla="*/ 961 w 1373"/>
                    <a:gd name="T47" fmla="*/ 595 h 973"/>
                    <a:gd name="T48" fmla="*/ 990 w 1373"/>
                    <a:gd name="T49" fmla="*/ 572 h 973"/>
                    <a:gd name="T50" fmla="*/ 1058 w 1373"/>
                    <a:gd name="T51" fmla="*/ 546 h 973"/>
                    <a:gd name="T52" fmla="*/ 1075 w 1373"/>
                    <a:gd name="T53" fmla="*/ 540 h 973"/>
                    <a:gd name="T54" fmla="*/ 1111 w 1373"/>
                    <a:gd name="T55" fmla="*/ 535 h 973"/>
                    <a:gd name="T56" fmla="*/ 1162 w 1373"/>
                    <a:gd name="T57" fmla="*/ 515 h 973"/>
                    <a:gd name="T58" fmla="*/ 1192 w 1373"/>
                    <a:gd name="T59" fmla="*/ 493 h 973"/>
                    <a:gd name="T60" fmla="*/ 1259 w 1373"/>
                    <a:gd name="T61" fmla="*/ 466 h 973"/>
                    <a:gd name="T62" fmla="*/ 1276 w 1373"/>
                    <a:gd name="T63" fmla="*/ 461 h 973"/>
                    <a:gd name="T64" fmla="*/ 1313 w 1373"/>
                    <a:gd name="T65" fmla="*/ 455 h 973"/>
                    <a:gd name="T66" fmla="*/ 1359 w 1373"/>
                    <a:gd name="T67" fmla="*/ 427 h 973"/>
                    <a:gd name="T68" fmla="*/ 1327 w 1373"/>
                    <a:gd name="T69" fmla="*/ 419 h 973"/>
                    <a:gd name="T70" fmla="*/ 1311 w 1373"/>
                    <a:gd name="T71" fmla="*/ 411 h 973"/>
                    <a:gd name="T72" fmla="*/ 1281 w 1373"/>
                    <a:gd name="T73" fmla="*/ 387 h 973"/>
                    <a:gd name="T74" fmla="*/ 1233 w 1373"/>
                    <a:gd name="T75" fmla="*/ 364 h 973"/>
                    <a:gd name="T76" fmla="*/ 1197 w 1373"/>
                    <a:gd name="T77" fmla="*/ 356 h 973"/>
                    <a:gd name="T78" fmla="*/ 1131 w 1373"/>
                    <a:gd name="T79" fmla="*/ 324 h 973"/>
                    <a:gd name="T80" fmla="*/ 1116 w 1373"/>
                    <a:gd name="T81" fmla="*/ 316 h 973"/>
                    <a:gd name="T82" fmla="*/ 1087 w 1373"/>
                    <a:gd name="T83" fmla="*/ 293 h 973"/>
                    <a:gd name="T84" fmla="*/ 1039 w 1373"/>
                    <a:gd name="T85" fmla="*/ 269 h 973"/>
                    <a:gd name="T86" fmla="*/ 1002 w 1373"/>
                    <a:gd name="T87" fmla="*/ 261 h 973"/>
                    <a:gd name="T88" fmla="*/ 937 w 1373"/>
                    <a:gd name="T89" fmla="*/ 229 h 973"/>
                    <a:gd name="T90" fmla="*/ 920 w 1373"/>
                    <a:gd name="T91" fmla="*/ 221 h 973"/>
                    <a:gd name="T92" fmla="*/ 892 w 1373"/>
                    <a:gd name="T93" fmla="*/ 198 h 973"/>
                    <a:gd name="T94" fmla="*/ 844 w 1373"/>
                    <a:gd name="T95" fmla="*/ 174 h 973"/>
                    <a:gd name="T96" fmla="*/ 808 w 1373"/>
                    <a:gd name="T97" fmla="*/ 166 h 973"/>
                    <a:gd name="T98" fmla="*/ 742 w 1373"/>
                    <a:gd name="T99" fmla="*/ 135 h 973"/>
                    <a:gd name="T100" fmla="*/ 726 w 1373"/>
                    <a:gd name="T101" fmla="*/ 127 h 973"/>
                    <a:gd name="T102" fmla="*/ 697 w 1373"/>
                    <a:gd name="T103" fmla="*/ 103 h 973"/>
                    <a:gd name="T104" fmla="*/ 649 w 1373"/>
                    <a:gd name="T105" fmla="*/ 79 h 973"/>
                    <a:gd name="T106" fmla="*/ 612 w 1373"/>
                    <a:gd name="T107" fmla="*/ 71 h 973"/>
                    <a:gd name="T108" fmla="*/ 547 w 1373"/>
                    <a:gd name="T109" fmla="*/ 40 h 973"/>
                    <a:gd name="T110" fmla="*/ 531 w 1373"/>
                    <a:gd name="T111" fmla="*/ 32 h 973"/>
                    <a:gd name="T112" fmla="*/ 503 w 1373"/>
                    <a:gd name="T113" fmla="*/ 8 h 9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73" h="973">
                      <a:moveTo>
                        <a:pt x="17" y="957"/>
                      </a:moveTo>
                      <a:lnTo>
                        <a:pt x="0" y="964"/>
                      </a:lnTo>
                      <a:lnTo>
                        <a:pt x="3" y="973"/>
                      </a:lnTo>
                      <a:lnTo>
                        <a:pt x="20" y="966"/>
                      </a:lnTo>
                      <a:lnTo>
                        <a:pt x="17" y="957"/>
                      </a:lnTo>
                      <a:close/>
                      <a:moveTo>
                        <a:pt x="51" y="944"/>
                      </a:moveTo>
                      <a:lnTo>
                        <a:pt x="34" y="951"/>
                      </a:lnTo>
                      <a:lnTo>
                        <a:pt x="37" y="960"/>
                      </a:lnTo>
                      <a:lnTo>
                        <a:pt x="54" y="953"/>
                      </a:lnTo>
                      <a:lnTo>
                        <a:pt x="51" y="944"/>
                      </a:lnTo>
                      <a:close/>
                      <a:moveTo>
                        <a:pt x="84" y="931"/>
                      </a:moveTo>
                      <a:lnTo>
                        <a:pt x="67" y="938"/>
                      </a:lnTo>
                      <a:lnTo>
                        <a:pt x="71" y="946"/>
                      </a:lnTo>
                      <a:lnTo>
                        <a:pt x="88" y="939"/>
                      </a:lnTo>
                      <a:lnTo>
                        <a:pt x="84" y="931"/>
                      </a:lnTo>
                      <a:close/>
                      <a:moveTo>
                        <a:pt x="118" y="918"/>
                      </a:moveTo>
                      <a:lnTo>
                        <a:pt x="101" y="925"/>
                      </a:lnTo>
                      <a:lnTo>
                        <a:pt x="105" y="932"/>
                      </a:lnTo>
                      <a:lnTo>
                        <a:pt x="121" y="926"/>
                      </a:lnTo>
                      <a:lnTo>
                        <a:pt x="118" y="918"/>
                      </a:lnTo>
                      <a:close/>
                      <a:moveTo>
                        <a:pt x="151" y="904"/>
                      </a:moveTo>
                      <a:lnTo>
                        <a:pt x="134" y="911"/>
                      </a:lnTo>
                      <a:lnTo>
                        <a:pt x="137" y="920"/>
                      </a:lnTo>
                      <a:lnTo>
                        <a:pt x="154" y="913"/>
                      </a:lnTo>
                      <a:lnTo>
                        <a:pt x="151" y="904"/>
                      </a:lnTo>
                      <a:close/>
                      <a:moveTo>
                        <a:pt x="185" y="891"/>
                      </a:moveTo>
                      <a:lnTo>
                        <a:pt x="168" y="897"/>
                      </a:lnTo>
                      <a:lnTo>
                        <a:pt x="171" y="907"/>
                      </a:lnTo>
                      <a:lnTo>
                        <a:pt x="188" y="900"/>
                      </a:lnTo>
                      <a:lnTo>
                        <a:pt x="185" y="891"/>
                      </a:lnTo>
                      <a:close/>
                      <a:moveTo>
                        <a:pt x="219" y="878"/>
                      </a:moveTo>
                      <a:lnTo>
                        <a:pt x="202" y="885"/>
                      </a:lnTo>
                      <a:lnTo>
                        <a:pt x="205" y="893"/>
                      </a:lnTo>
                      <a:lnTo>
                        <a:pt x="222" y="886"/>
                      </a:lnTo>
                      <a:lnTo>
                        <a:pt x="219" y="878"/>
                      </a:lnTo>
                      <a:close/>
                      <a:moveTo>
                        <a:pt x="253" y="865"/>
                      </a:moveTo>
                      <a:lnTo>
                        <a:pt x="236" y="872"/>
                      </a:lnTo>
                      <a:lnTo>
                        <a:pt x="239" y="879"/>
                      </a:lnTo>
                      <a:lnTo>
                        <a:pt x="256" y="873"/>
                      </a:lnTo>
                      <a:lnTo>
                        <a:pt x="253" y="865"/>
                      </a:lnTo>
                      <a:close/>
                      <a:moveTo>
                        <a:pt x="285" y="851"/>
                      </a:moveTo>
                      <a:lnTo>
                        <a:pt x="268" y="858"/>
                      </a:lnTo>
                      <a:lnTo>
                        <a:pt x="272" y="867"/>
                      </a:lnTo>
                      <a:lnTo>
                        <a:pt x="289" y="860"/>
                      </a:lnTo>
                      <a:lnTo>
                        <a:pt x="285" y="851"/>
                      </a:lnTo>
                      <a:close/>
                      <a:moveTo>
                        <a:pt x="319" y="838"/>
                      </a:moveTo>
                      <a:lnTo>
                        <a:pt x="302" y="844"/>
                      </a:lnTo>
                      <a:lnTo>
                        <a:pt x="306" y="853"/>
                      </a:lnTo>
                      <a:lnTo>
                        <a:pt x="322" y="847"/>
                      </a:lnTo>
                      <a:lnTo>
                        <a:pt x="319" y="838"/>
                      </a:lnTo>
                      <a:close/>
                      <a:moveTo>
                        <a:pt x="353" y="825"/>
                      </a:moveTo>
                      <a:lnTo>
                        <a:pt x="336" y="832"/>
                      </a:lnTo>
                      <a:lnTo>
                        <a:pt x="339" y="840"/>
                      </a:lnTo>
                      <a:lnTo>
                        <a:pt x="356" y="833"/>
                      </a:lnTo>
                      <a:lnTo>
                        <a:pt x="353" y="825"/>
                      </a:lnTo>
                      <a:close/>
                      <a:moveTo>
                        <a:pt x="387" y="812"/>
                      </a:moveTo>
                      <a:lnTo>
                        <a:pt x="370" y="818"/>
                      </a:lnTo>
                      <a:lnTo>
                        <a:pt x="373" y="826"/>
                      </a:lnTo>
                      <a:lnTo>
                        <a:pt x="390" y="820"/>
                      </a:lnTo>
                      <a:lnTo>
                        <a:pt x="387" y="812"/>
                      </a:lnTo>
                      <a:close/>
                      <a:moveTo>
                        <a:pt x="419" y="798"/>
                      </a:moveTo>
                      <a:lnTo>
                        <a:pt x="404" y="805"/>
                      </a:lnTo>
                      <a:lnTo>
                        <a:pt x="406" y="814"/>
                      </a:lnTo>
                      <a:lnTo>
                        <a:pt x="423" y="807"/>
                      </a:lnTo>
                      <a:lnTo>
                        <a:pt x="419" y="798"/>
                      </a:lnTo>
                      <a:close/>
                      <a:moveTo>
                        <a:pt x="453" y="785"/>
                      </a:moveTo>
                      <a:lnTo>
                        <a:pt x="436" y="791"/>
                      </a:lnTo>
                      <a:lnTo>
                        <a:pt x="440" y="800"/>
                      </a:lnTo>
                      <a:lnTo>
                        <a:pt x="457" y="794"/>
                      </a:lnTo>
                      <a:lnTo>
                        <a:pt x="453" y="785"/>
                      </a:lnTo>
                      <a:close/>
                      <a:moveTo>
                        <a:pt x="487" y="772"/>
                      </a:moveTo>
                      <a:lnTo>
                        <a:pt x="470" y="779"/>
                      </a:lnTo>
                      <a:lnTo>
                        <a:pt x="474" y="787"/>
                      </a:lnTo>
                      <a:lnTo>
                        <a:pt x="491" y="780"/>
                      </a:lnTo>
                      <a:lnTo>
                        <a:pt x="487" y="772"/>
                      </a:lnTo>
                      <a:close/>
                      <a:moveTo>
                        <a:pt x="521" y="759"/>
                      </a:moveTo>
                      <a:lnTo>
                        <a:pt x="504" y="765"/>
                      </a:lnTo>
                      <a:lnTo>
                        <a:pt x="507" y="773"/>
                      </a:lnTo>
                      <a:lnTo>
                        <a:pt x="524" y="767"/>
                      </a:lnTo>
                      <a:lnTo>
                        <a:pt x="521" y="759"/>
                      </a:lnTo>
                      <a:close/>
                      <a:moveTo>
                        <a:pt x="554" y="745"/>
                      </a:moveTo>
                      <a:lnTo>
                        <a:pt x="538" y="752"/>
                      </a:lnTo>
                      <a:lnTo>
                        <a:pt x="540" y="760"/>
                      </a:lnTo>
                      <a:lnTo>
                        <a:pt x="557" y="754"/>
                      </a:lnTo>
                      <a:lnTo>
                        <a:pt x="554" y="745"/>
                      </a:lnTo>
                      <a:close/>
                      <a:moveTo>
                        <a:pt x="588" y="732"/>
                      </a:moveTo>
                      <a:lnTo>
                        <a:pt x="571" y="738"/>
                      </a:lnTo>
                      <a:lnTo>
                        <a:pt x="574" y="747"/>
                      </a:lnTo>
                      <a:lnTo>
                        <a:pt x="591" y="741"/>
                      </a:lnTo>
                      <a:lnTo>
                        <a:pt x="588" y="732"/>
                      </a:lnTo>
                      <a:close/>
                      <a:moveTo>
                        <a:pt x="621" y="719"/>
                      </a:moveTo>
                      <a:lnTo>
                        <a:pt x="605" y="726"/>
                      </a:lnTo>
                      <a:lnTo>
                        <a:pt x="608" y="734"/>
                      </a:lnTo>
                      <a:lnTo>
                        <a:pt x="625" y="727"/>
                      </a:lnTo>
                      <a:lnTo>
                        <a:pt x="621" y="719"/>
                      </a:lnTo>
                      <a:close/>
                      <a:moveTo>
                        <a:pt x="655" y="706"/>
                      </a:moveTo>
                      <a:lnTo>
                        <a:pt x="638" y="712"/>
                      </a:lnTo>
                      <a:lnTo>
                        <a:pt x="642" y="720"/>
                      </a:lnTo>
                      <a:lnTo>
                        <a:pt x="659" y="714"/>
                      </a:lnTo>
                      <a:lnTo>
                        <a:pt x="655" y="706"/>
                      </a:lnTo>
                      <a:close/>
                      <a:moveTo>
                        <a:pt x="688" y="692"/>
                      </a:moveTo>
                      <a:lnTo>
                        <a:pt x="672" y="699"/>
                      </a:lnTo>
                      <a:lnTo>
                        <a:pt x="676" y="707"/>
                      </a:lnTo>
                      <a:lnTo>
                        <a:pt x="691" y="701"/>
                      </a:lnTo>
                      <a:lnTo>
                        <a:pt x="688" y="692"/>
                      </a:lnTo>
                      <a:close/>
                      <a:moveTo>
                        <a:pt x="722" y="679"/>
                      </a:moveTo>
                      <a:lnTo>
                        <a:pt x="705" y="685"/>
                      </a:lnTo>
                      <a:lnTo>
                        <a:pt x="708" y="694"/>
                      </a:lnTo>
                      <a:lnTo>
                        <a:pt x="725" y="688"/>
                      </a:lnTo>
                      <a:lnTo>
                        <a:pt x="722" y="679"/>
                      </a:lnTo>
                      <a:close/>
                      <a:moveTo>
                        <a:pt x="756" y="666"/>
                      </a:moveTo>
                      <a:lnTo>
                        <a:pt x="739" y="673"/>
                      </a:lnTo>
                      <a:lnTo>
                        <a:pt x="742" y="681"/>
                      </a:lnTo>
                      <a:lnTo>
                        <a:pt x="759" y="674"/>
                      </a:lnTo>
                      <a:lnTo>
                        <a:pt x="756" y="666"/>
                      </a:lnTo>
                      <a:close/>
                      <a:moveTo>
                        <a:pt x="790" y="653"/>
                      </a:moveTo>
                      <a:lnTo>
                        <a:pt x="773" y="659"/>
                      </a:lnTo>
                      <a:lnTo>
                        <a:pt x="776" y="667"/>
                      </a:lnTo>
                      <a:lnTo>
                        <a:pt x="793" y="660"/>
                      </a:lnTo>
                      <a:lnTo>
                        <a:pt x="790" y="653"/>
                      </a:lnTo>
                      <a:close/>
                      <a:moveTo>
                        <a:pt x="823" y="639"/>
                      </a:moveTo>
                      <a:lnTo>
                        <a:pt x="806" y="646"/>
                      </a:lnTo>
                      <a:lnTo>
                        <a:pt x="810" y="654"/>
                      </a:lnTo>
                      <a:lnTo>
                        <a:pt x="826" y="648"/>
                      </a:lnTo>
                      <a:lnTo>
                        <a:pt x="823" y="639"/>
                      </a:lnTo>
                      <a:close/>
                      <a:moveTo>
                        <a:pt x="856" y="625"/>
                      </a:moveTo>
                      <a:lnTo>
                        <a:pt x="839" y="632"/>
                      </a:lnTo>
                      <a:lnTo>
                        <a:pt x="843" y="641"/>
                      </a:lnTo>
                      <a:lnTo>
                        <a:pt x="859" y="635"/>
                      </a:lnTo>
                      <a:lnTo>
                        <a:pt x="856" y="625"/>
                      </a:lnTo>
                      <a:close/>
                      <a:moveTo>
                        <a:pt x="890" y="613"/>
                      </a:moveTo>
                      <a:lnTo>
                        <a:pt x="873" y="620"/>
                      </a:lnTo>
                      <a:lnTo>
                        <a:pt x="876" y="628"/>
                      </a:lnTo>
                      <a:lnTo>
                        <a:pt x="893" y="621"/>
                      </a:lnTo>
                      <a:lnTo>
                        <a:pt x="890" y="613"/>
                      </a:lnTo>
                      <a:close/>
                      <a:moveTo>
                        <a:pt x="924" y="600"/>
                      </a:moveTo>
                      <a:lnTo>
                        <a:pt x="907" y="606"/>
                      </a:lnTo>
                      <a:lnTo>
                        <a:pt x="910" y="614"/>
                      </a:lnTo>
                      <a:lnTo>
                        <a:pt x="927" y="607"/>
                      </a:lnTo>
                      <a:lnTo>
                        <a:pt x="924" y="600"/>
                      </a:lnTo>
                      <a:close/>
                      <a:moveTo>
                        <a:pt x="958" y="586"/>
                      </a:moveTo>
                      <a:lnTo>
                        <a:pt x="941" y="593"/>
                      </a:lnTo>
                      <a:lnTo>
                        <a:pt x="944" y="601"/>
                      </a:lnTo>
                      <a:lnTo>
                        <a:pt x="961" y="595"/>
                      </a:lnTo>
                      <a:lnTo>
                        <a:pt x="958" y="586"/>
                      </a:lnTo>
                      <a:close/>
                      <a:moveTo>
                        <a:pt x="990" y="572"/>
                      </a:moveTo>
                      <a:lnTo>
                        <a:pt x="973" y="579"/>
                      </a:lnTo>
                      <a:lnTo>
                        <a:pt x="977" y="588"/>
                      </a:lnTo>
                      <a:lnTo>
                        <a:pt x="994" y="581"/>
                      </a:lnTo>
                      <a:lnTo>
                        <a:pt x="990" y="572"/>
                      </a:lnTo>
                      <a:close/>
                      <a:moveTo>
                        <a:pt x="1024" y="560"/>
                      </a:moveTo>
                      <a:lnTo>
                        <a:pt x="1007" y="567"/>
                      </a:lnTo>
                      <a:lnTo>
                        <a:pt x="1011" y="575"/>
                      </a:lnTo>
                      <a:lnTo>
                        <a:pt x="1028" y="568"/>
                      </a:lnTo>
                      <a:lnTo>
                        <a:pt x="1024" y="560"/>
                      </a:lnTo>
                      <a:close/>
                      <a:moveTo>
                        <a:pt x="1058" y="546"/>
                      </a:moveTo>
                      <a:lnTo>
                        <a:pt x="1041" y="553"/>
                      </a:lnTo>
                      <a:lnTo>
                        <a:pt x="1044" y="561"/>
                      </a:lnTo>
                      <a:lnTo>
                        <a:pt x="1061" y="554"/>
                      </a:lnTo>
                      <a:lnTo>
                        <a:pt x="1058" y="546"/>
                      </a:lnTo>
                      <a:close/>
                      <a:moveTo>
                        <a:pt x="1092" y="533"/>
                      </a:moveTo>
                      <a:lnTo>
                        <a:pt x="1075" y="540"/>
                      </a:lnTo>
                      <a:lnTo>
                        <a:pt x="1078" y="548"/>
                      </a:lnTo>
                      <a:lnTo>
                        <a:pt x="1095" y="542"/>
                      </a:lnTo>
                      <a:lnTo>
                        <a:pt x="1092" y="533"/>
                      </a:lnTo>
                      <a:close/>
                      <a:moveTo>
                        <a:pt x="1125" y="519"/>
                      </a:moveTo>
                      <a:lnTo>
                        <a:pt x="1109" y="526"/>
                      </a:lnTo>
                      <a:lnTo>
                        <a:pt x="1111" y="535"/>
                      </a:lnTo>
                      <a:lnTo>
                        <a:pt x="1128" y="528"/>
                      </a:lnTo>
                      <a:lnTo>
                        <a:pt x="1125" y="519"/>
                      </a:lnTo>
                      <a:close/>
                      <a:moveTo>
                        <a:pt x="1158" y="507"/>
                      </a:moveTo>
                      <a:lnTo>
                        <a:pt x="1142" y="514"/>
                      </a:lnTo>
                      <a:lnTo>
                        <a:pt x="1145" y="522"/>
                      </a:lnTo>
                      <a:lnTo>
                        <a:pt x="1162" y="515"/>
                      </a:lnTo>
                      <a:lnTo>
                        <a:pt x="1158" y="507"/>
                      </a:lnTo>
                      <a:close/>
                      <a:moveTo>
                        <a:pt x="1192" y="493"/>
                      </a:moveTo>
                      <a:lnTo>
                        <a:pt x="1175" y="500"/>
                      </a:lnTo>
                      <a:lnTo>
                        <a:pt x="1179" y="508"/>
                      </a:lnTo>
                      <a:lnTo>
                        <a:pt x="1196" y="501"/>
                      </a:lnTo>
                      <a:lnTo>
                        <a:pt x="1192" y="493"/>
                      </a:lnTo>
                      <a:close/>
                      <a:moveTo>
                        <a:pt x="1226" y="480"/>
                      </a:moveTo>
                      <a:lnTo>
                        <a:pt x="1209" y="487"/>
                      </a:lnTo>
                      <a:lnTo>
                        <a:pt x="1213" y="495"/>
                      </a:lnTo>
                      <a:lnTo>
                        <a:pt x="1230" y="489"/>
                      </a:lnTo>
                      <a:lnTo>
                        <a:pt x="1226" y="480"/>
                      </a:lnTo>
                      <a:close/>
                      <a:moveTo>
                        <a:pt x="1259" y="466"/>
                      </a:moveTo>
                      <a:lnTo>
                        <a:pt x="1243" y="473"/>
                      </a:lnTo>
                      <a:lnTo>
                        <a:pt x="1246" y="482"/>
                      </a:lnTo>
                      <a:lnTo>
                        <a:pt x="1262" y="475"/>
                      </a:lnTo>
                      <a:lnTo>
                        <a:pt x="1259" y="466"/>
                      </a:lnTo>
                      <a:close/>
                      <a:moveTo>
                        <a:pt x="1293" y="454"/>
                      </a:moveTo>
                      <a:lnTo>
                        <a:pt x="1276" y="461"/>
                      </a:lnTo>
                      <a:lnTo>
                        <a:pt x="1279" y="469"/>
                      </a:lnTo>
                      <a:lnTo>
                        <a:pt x="1296" y="462"/>
                      </a:lnTo>
                      <a:lnTo>
                        <a:pt x="1293" y="454"/>
                      </a:lnTo>
                      <a:close/>
                      <a:moveTo>
                        <a:pt x="1327" y="440"/>
                      </a:moveTo>
                      <a:lnTo>
                        <a:pt x="1310" y="447"/>
                      </a:lnTo>
                      <a:lnTo>
                        <a:pt x="1313" y="455"/>
                      </a:lnTo>
                      <a:lnTo>
                        <a:pt x="1330" y="448"/>
                      </a:lnTo>
                      <a:lnTo>
                        <a:pt x="1327" y="440"/>
                      </a:lnTo>
                      <a:close/>
                      <a:moveTo>
                        <a:pt x="1359" y="435"/>
                      </a:moveTo>
                      <a:lnTo>
                        <a:pt x="1359" y="436"/>
                      </a:lnTo>
                      <a:lnTo>
                        <a:pt x="1361" y="431"/>
                      </a:lnTo>
                      <a:lnTo>
                        <a:pt x="1359" y="427"/>
                      </a:lnTo>
                      <a:lnTo>
                        <a:pt x="1343" y="434"/>
                      </a:lnTo>
                      <a:lnTo>
                        <a:pt x="1347" y="442"/>
                      </a:lnTo>
                      <a:lnTo>
                        <a:pt x="1373" y="431"/>
                      </a:lnTo>
                      <a:lnTo>
                        <a:pt x="1363" y="427"/>
                      </a:lnTo>
                      <a:lnTo>
                        <a:pt x="1359" y="435"/>
                      </a:lnTo>
                      <a:close/>
                      <a:moveTo>
                        <a:pt x="1327" y="419"/>
                      </a:moveTo>
                      <a:lnTo>
                        <a:pt x="1342" y="427"/>
                      </a:lnTo>
                      <a:lnTo>
                        <a:pt x="1347" y="419"/>
                      </a:lnTo>
                      <a:lnTo>
                        <a:pt x="1331" y="411"/>
                      </a:lnTo>
                      <a:lnTo>
                        <a:pt x="1327" y="419"/>
                      </a:lnTo>
                      <a:close/>
                      <a:moveTo>
                        <a:pt x="1294" y="403"/>
                      </a:moveTo>
                      <a:lnTo>
                        <a:pt x="1311" y="411"/>
                      </a:lnTo>
                      <a:lnTo>
                        <a:pt x="1314" y="403"/>
                      </a:lnTo>
                      <a:lnTo>
                        <a:pt x="1298" y="395"/>
                      </a:lnTo>
                      <a:lnTo>
                        <a:pt x="1294" y="403"/>
                      </a:lnTo>
                      <a:close/>
                      <a:moveTo>
                        <a:pt x="1261" y="387"/>
                      </a:moveTo>
                      <a:lnTo>
                        <a:pt x="1278" y="395"/>
                      </a:lnTo>
                      <a:lnTo>
                        <a:pt x="1281" y="387"/>
                      </a:lnTo>
                      <a:lnTo>
                        <a:pt x="1266" y="379"/>
                      </a:lnTo>
                      <a:lnTo>
                        <a:pt x="1261" y="387"/>
                      </a:lnTo>
                      <a:close/>
                      <a:moveTo>
                        <a:pt x="1230" y="372"/>
                      </a:moveTo>
                      <a:lnTo>
                        <a:pt x="1245" y="379"/>
                      </a:lnTo>
                      <a:lnTo>
                        <a:pt x="1250" y="372"/>
                      </a:lnTo>
                      <a:lnTo>
                        <a:pt x="1233" y="364"/>
                      </a:lnTo>
                      <a:lnTo>
                        <a:pt x="1230" y="372"/>
                      </a:lnTo>
                      <a:close/>
                      <a:moveTo>
                        <a:pt x="1197" y="356"/>
                      </a:moveTo>
                      <a:lnTo>
                        <a:pt x="1213" y="364"/>
                      </a:lnTo>
                      <a:lnTo>
                        <a:pt x="1217" y="356"/>
                      </a:lnTo>
                      <a:lnTo>
                        <a:pt x="1200" y="348"/>
                      </a:lnTo>
                      <a:lnTo>
                        <a:pt x="1197" y="356"/>
                      </a:lnTo>
                      <a:close/>
                      <a:moveTo>
                        <a:pt x="1164" y="340"/>
                      </a:moveTo>
                      <a:lnTo>
                        <a:pt x="1181" y="348"/>
                      </a:lnTo>
                      <a:lnTo>
                        <a:pt x="1184" y="340"/>
                      </a:lnTo>
                      <a:lnTo>
                        <a:pt x="1169" y="332"/>
                      </a:lnTo>
                      <a:lnTo>
                        <a:pt x="1164" y="340"/>
                      </a:lnTo>
                      <a:close/>
                      <a:moveTo>
                        <a:pt x="1131" y="324"/>
                      </a:moveTo>
                      <a:lnTo>
                        <a:pt x="1148" y="332"/>
                      </a:lnTo>
                      <a:lnTo>
                        <a:pt x="1152" y="324"/>
                      </a:lnTo>
                      <a:lnTo>
                        <a:pt x="1136" y="316"/>
                      </a:lnTo>
                      <a:lnTo>
                        <a:pt x="1131" y="324"/>
                      </a:lnTo>
                      <a:close/>
                      <a:moveTo>
                        <a:pt x="1100" y="308"/>
                      </a:moveTo>
                      <a:lnTo>
                        <a:pt x="1116" y="316"/>
                      </a:lnTo>
                      <a:lnTo>
                        <a:pt x="1119" y="308"/>
                      </a:lnTo>
                      <a:lnTo>
                        <a:pt x="1103" y="300"/>
                      </a:lnTo>
                      <a:lnTo>
                        <a:pt x="1100" y="308"/>
                      </a:lnTo>
                      <a:close/>
                      <a:moveTo>
                        <a:pt x="1067" y="293"/>
                      </a:moveTo>
                      <a:lnTo>
                        <a:pt x="1083" y="300"/>
                      </a:lnTo>
                      <a:lnTo>
                        <a:pt x="1087" y="293"/>
                      </a:lnTo>
                      <a:lnTo>
                        <a:pt x="1070" y="285"/>
                      </a:lnTo>
                      <a:lnTo>
                        <a:pt x="1067" y="293"/>
                      </a:lnTo>
                      <a:close/>
                      <a:moveTo>
                        <a:pt x="1034" y="277"/>
                      </a:moveTo>
                      <a:lnTo>
                        <a:pt x="1050" y="285"/>
                      </a:lnTo>
                      <a:lnTo>
                        <a:pt x="1055" y="277"/>
                      </a:lnTo>
                      <a:lnTo>
                        <a:pt x="1039" y="269"/>
                      </a:lnTo>
                      <a:lnTo>
                        <a:pt x="1034" y="277"/>
                      </a:lnTo>
                      <a:close/>
                      <a:moveTo>
                        <a:pt x="1002" y="261"/>
                      </a:moveTo>
                      <a:lnTo>
                        <a:pt x="1019" y="269"/>
                      </a:lnTo>
                      <a:lnTo>
                        <a:pt x="1022" y="261"/>
                      </a:lnTo>
                      <a:lnTo>
                        <a:pt x="1006" y="253"/>
                      </a:lnTo>
                      <a:lnTo>
                        <a:pt x="1002" y="261"/>
                      </a:lnTo>
                      <a:close/>
                      <a:moveTo>
                        <a:pt x="970" y="245"/>
                      </a:moveTo>
                      <a:lnTo>
                        <a:pt x="986" y="253"/>
                      </a:lnTo>
                      <a:lnTo>
                        <a:pt x="989" y="245"/>
                      </a:lnTo>
                      <a:lnTo>
                        <a:pt x="973" y="237"/>
                      </a:lnTo>
                      <a:lnTo>
                        <a:pt x="970" y="245"/>
                      </a:lnTo>
                      <a:close/>
                      <a:moveTo>
                        <a:pt x="937" y="229"/>
                      </a:moveTo>
                      <a:lnTo>
                        <a:pt x="953" y="237"/>
                      </a:lnTo>
                      <a:lnTo>
                        <a:pt x="958" y="229"/>
                      </a:lnTo>
                      <a:lnTo>
                        <a:pt x="941" y="221"/>
                      </a:lnTo>
                      <a:lnTo>
                        <a:pt x="937" y="229"/>
                      </a:lnTo>
                      <a:close/>
                      <a:moveTo>
                        <a:pt x="905" y="214"/>
                      </a:moveTo>
                      <a:lnTo>
                        <a:pt x="920" y="221"/>
                      </a:lnTo>
                      <a:lnTo>
                        <a:pt x="925" y="214"/>
                      </a:lnTo>
                      <a:lnTo>
                        <a:pt x="908" y="206"/>
                      </a:lnTo>
                      <a:lnTo>
                        <a:pt x="905" y="214"/>
                      </a:lnTo>
                      <a:close/>
                      <a:moveTo>
                        <a:pt x="872" y="198"/>
                      </a:moveTo>
                      <a:lnTo>
                        <a:pt x="889" y="206"/>
                      </a:lnTo>
                      <a:lnTo>
                        <a:pt x="892" y="198"/>
                      </a:lnTo>
                      <a:lnTo>
                        <a:pt x="876" y="190"/>
                      </a:lnTo>
                      <a:lnTo>
                        <a:pt x="872" y="198"/>
                      </a:lnTo>
                      <a:close/>
                      <a:moveTo>
                        <a:pt x="839" y="182"/>
                      </a:moveTo>
                      <a:lnTo>
                        <a:pt x="856" y="190"/>
                      </a:lnTo>
                      <a:lnTo>
                        <a:pt x="859" y="182"/>
                      </a:lnTo>
                      <a:lnTo>
                        <a:pt x="844" y="174"/>
                      </a:lnTo>
                      <a:lnTo>
                        <a:pt x="839" y="182"/>
                      </a:lnTo>
                      <a:close/>
                      <a:moveTo>
                        <a:pt x="808" y="166"/>
                      </a:moveTo>
                      <a:lnTo>
                        <a:pt x="823" y="174"/>
                      </a:lnTo>
                      <a:lnTo>
                        <a:pt x="828" y="166"/>
                      </a:lnTo>
                      <a:lnTo>
                        <a:pt x="811" y="158"/>
                      </a:lnTo>
                      <a:lnTo>
                        <a:pt x="808" y="166"/>
                      </a:lnTo>
                      <a:close/>
                      <a:moveTo>
                        <a:pt x="775" y="150"/>
                      </a:moveTo>
                      <a:lnTo>
                        <a:pt x="791" y="158"/>
                      </a:lnTo>
                      <a:lnTo>
                        <a:pt x="795" y="150"/>
                      </a:lnTo>
                      <a:lnTo>
                        <a:pt x="778" y="142"/>
                      </a:lnTo>
                      <a:lnTo>
                        <a:pt x="775" y="150"/>
                      </a:lnTo>
                      <a:close/>
                      <a:moveTo>
                        <a:pt x="742" y="135"/>
                      </a:moveTo>
                      <a:lnTo>
                        <a:pt x="758" y="142"/>
                      </a:lnTo>
                      <a:lnTo>
                        <a:pt x="762" y="135"/>
                      </a:lnTo>
                      <a:lnTo>
                        <a:pt x="747" y="127"/>
                      </a:lnTo>
                      <a:lnTo>
                        <a:pt x="742" y="135"/>
                      </a:lnTo>
                      <a:close/>
                      <a:moveTo>
                        <a:pt x="709" y="119"/>
                      </a:moveTo>
                      <a:lnTo>
                        <a:pt x="726" y="127"/>
                      </a:lnTo>
                      <a:lnTo>
                        <a:pt x="730" y="119"/>
                      </a:lnTo>
                      <a:lnTo>
                        <a:pt x="714" y="111"/>
                      </a:lnTo>
                      <a:lnTo>
                        <a:pt x="709" y="119"/>
                      </a:lnTo>
                      <a:close/>
                      <a:moveTo>
                        <a:pt x="678" y="103"/>
                      </a:moveTo>
                      <a:lnTo>
                        <a:pt x="694" y="111"/>
                      </a:lnTo>
                      <a:lnTo>
                        <a:pt x="697" y="103"/>
                      </a:lnTo>
                      <a:lnTo>
                        <a:pt x="681" y="95"/>
                      </a:lnTo>
                      <a:lnTo>
                        <a:pt x="678" y="103"/>
                      </a:lnTo>
                      <a:close/>
                      <a:moveTo>
                        <a:pt x="645" y="87"/>
                      </a:moveTo>
                      <a:lnTo>
                        <a:pt x="661" y="95"/>
                      </a:lnTo>
                      <a:lnTo>
                        <a:pt x="665" y="87"/>
                      </a:lnTo>
                      <a:lnTo>
                        <a:pt x="649" y="79"/>
                      </a:lnTo>
                      <a:lnTo>
                        <a:pt x="645" y="87"/>
                      </a:lnTo>
                      <a:close/>
                      <a:moveTo>
                        <a:pt x="612" y="71"/>
                      </a:moveTo>
                      <a:lnTo>
                        <a:pt x="628" y="79"/>
                      </a:lnTo>
                      <a:lnTo>
                        <a:pt x="633" y="71"/>
                      </a:lnTo>
                      <a:lnTo>
                        <a:pt x="616" y="63"/>
                      </a:lnTo>
                      <a:lnTo>
                        <a:pt x="612" y="71"/>
                      </a:lnTo>
                      <a:close/>
                      <a:moveTo>
                        <a:pt x="580" y="56"/>
                      </a:moveTo>
                      <a:lnTo>
                        <a:pt x="597" y="63"/>
                      </a:lnTo>
                      <a:lnTo>
                        <a:pt x="600" y="56"/>
                      </a:lnTo>
                      <a:lnTo>
                        <a:pt x="584" y="48"/>
                      </a:lnTo>
                      <a:lnTo>
                        <a:pt x="580" y="56"/>
                      </a:lnTo>
                      <a:close/>
                      <a:moveTo>
                        <a:pt x="547" y="40"/>
                      </a:moveTo>
                      <a:lnTo>
                        <a:pt x="564" y="48"/>
                      </a:lnTo>
                      <a:lnTo>
                        <a:pt x="567" y="40"/>
                      </a:lnTo>
                      <a:lnTo>
                        <a:pt x="551" y="32"/>
                      </a:lnTo>
                      <a:lnTo>
                        <a:pt x="547" y="40"/>
                      </a:lnTo>
                      <a:close/>
                      <a:moveTo>
                        <a:pt x="515" y="24"/>
                      </a:moveTo>
                      <a:lnTo>
                        <a:pt x="531" y="32"/>
                      </a:lnTo>
                      <a:lnTo>
                        <a:pt x="536" y="24"/>
                      </a:lnTo>
                      <a:lnTo>
                        <a:pt x="519" y="16"/>
                      </a:lnTo>
                      <a:lnTo>
                        <a:pt x="515" y="24"/>
                      </a:lnTo>
                      <a:close/>
                      <a:moveTo>
                        <a:pt x="483" y="8"/>
                      </a:moveTo>
                      <a:lnTo>
                        <a:pt x="498" y="16"/>
                      </a:lnTo>
                      <a:lnTo>
                        <a:pt x="503" y="8"/>
                      </a:lnTo>
                      <a:lnTo>
                        <a:pt x="486" y="0"/>
                      </a:lnTo>
                      <a:lnTo>
                        <a:pt x="483" y="8"/>
                      </a:ln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7">
                  <a:extLst>
                    <a:ext uri="{FF2B5EF4-FFF2-40B4-BE49-F238E27FC236}">
                      <a16:creationId xmlns="" xmlns:a16="http://schemas.microsoft.com/office/drawing/2014/main" id="{C7E97139-DF7F-8B44-924E-65F8FCDE69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82976" y="1589088"/>
                  <a:ext cx="1731963" cy="1333500"/>
                </a:xfrm>
                <a:custGeom>
                  <a:avLst/>
                  <a:gdLst>
                    <a:gd name="T0" fmla="*/ 43 w 1091"/>
                    <a:gd name="T1" fmla="*/ 20 h 840"/>
                    <a:gd name="T2" fmla="*/ 41 w 1091"/>
                    <a:gd name="T3" fmla="*/ 56 h 840"/>
                    <a:gd name="T4" fmla="*/ 39 w 1091"/>
                    <a:gd name="T5" fmla="*/ 92 h 840"/>
                    <a:gd name="T6" fmla="*/ 38 w 1091"/>
                    <a:gd name="T7" fmla="*/ 128 h 840"/>
                    <a:gd name="T8" fmla="*/ 36 w 1091"/>
                    <a:gd name="T9" fmla="*/ 164 h 840"/>
                    <a:gd name="T10" fmla="*/ 35 w 1091"/>
                    <a:gd name="T11" fmla="*/ 200 h 840"/>
                    <a:gd name="T12" fmla="*/ 34 w 1091"/>
                    <a:gd name="T13" fmla="*/ 236 h 840"/>
                    <a:gd name="T14" fmla="*/ 32 w 1091"/>
                    <a:gd name="T15" fmla="*/ 271 h 840"/>
                    <a:gd name="T16" fmla="*/ 30 w 1091"/>
                    <a:gd name="T17" fmla="*/ 307 h 840"/>
                    <a:gd name="T18" fmla="*/ 29 w 1091"/>
                    <a:gd name="T19" fmla="*/ 344 h 840"/>
                    <a:gd name="T20" fmla="*/ 27 w 1091"/>
                    <a:gd name="T21" fmla="*/ 380 h 840"/>
                    <a:gd name="T22" fmla="*/ 26 w 1091"/>
                    <a:gd name="T23" fmla="*/ 416 h 840"/>
                    <a:gd name="T24" fmla="*/ 25 w 1091"/>
                    <a:gd name="T25" fmla="*/ 452 h 840"/>
                    <a:gd name="T26" fmla="*/ 23 w 1091"/>
                    <a:gd name="T27" fmla="*/ 488 h 840"/>
                    <a:gd name="T28" fmla="*/ 21 w 1091"/>
                    <a:gd name="T29" fmla="*/ 524 h 840"/>
                    <a:gd name="T30" fmla="*/ 20 w 1091"/>
                    <a:gd name="T31" fmla="*/ 560 h 840"/>
                    <a:gd name="T32" fmla="*/ 19 w 1091"/>
                    <a:gd name="T33" fmla="*/ 596 h 840"/>
                    <a:gd name="T34" fmla="*/ 17 w 1091"/>
                    <a:gd name="T35" fmla="*/ 632 h 840"/>
                    <a:gd name="T36" fmla="*/ 16 w 1091"/>
                    <a:gd name="T37" fmla="*/ 669 h 840"/>
                    <a:gd name="T38" fmla="*/ 15 w 1091"/>
                    <a:gd name="T39" fmla="*/ 705 h 840"/>
                    <a:gd name="T40" fmla="*/ 12 w 1091"/>
                    <a:gd name="T41" fmla="*/ 741 h 840"/>
                    <a:gd name="T42" fmla="*/ 11 w 1091"/>
                    <a:gd name="T43" fmla="*/ 777 h 840"/>
                    <a:gd name="T44" fmla="*/ 10 w 1091"/>
                    <a:gd name="T45" fmla="*/ 813 h 840"/>
                    <a:gd name="T46" fmla="*/ 9 w 1091"/>
                    <a:gd name="T47" fmla="*/ 831 h 840"/>
                    <a:gd name="T48" fmla="*/ 17 w 1091"/>
                    <a:gd name="T49" fmla="*/ 823 h 840"/>
                    <a:gd name="T50" fmla="*/ 51 w 1091"/>
                    <a:gd name="T51" fmla="*/ 810 h 840"/>
                    <a:gd name="T52" fmla="*/ 85 w 1091"/>
                    <a:gd name="T53" fmla="*/ 796 h 840"/>
                    <a:gd name="T54" fmla="*/ 117 w 1091"/>
                    <a:gd name="T55" fmla="*/ 783 h 840"/>
                    <a:gd name="T56" fmla="*/ 151 w 1091"/>
                    <a:gd name="T57" fmla="*/ 769 h 840"/>
                    <a:gd name="T58" fmla="*/ 184 w 1091"/>
                    <a:gd name="T59" fmla="*/ 756 h 840"/>
                    <a:gd name="T60" fmla="*/ 218 w 1091"/>
                    <a:gd name="T61" fmla="*/ 742 h 840"/>
                    <a:gd name="T62" fmla="*/ 252 w 1091"/>
                    <a:gd name="T63" fmla="*/ 727 h 840"/>
                    <a:gd name="T64" fmla="*/ 284 w 1091"/>
                    <a:gd name="T65" fmla="*/ 714 h 840"/>
                    <a:gd name="T66" fmla="*/ 318 w 1091"/>
                    <a:gd name="T67" fmla="*/ 700 h 840"/>
                    <a:gd name="T68" fmla="*/ 352 w 1091"/>
                    <a:gd name="T69" fmla="*/ 687 h 840"/>
                    <a:gd name="T70" fmla="*/ 385 w 1091"/>
                    <a:gd name="T71" fmla="*/ 673 h 840"/>
                    <a:gd name="T72" fmla="*/ 419 w 1091"/>
                    <a:gd name="T73" fmla="*/ 660 h 840"/>
                    <a:gd name="T74" fmla="*/ 451 w 1091"/>
                    <a:gd name="T75" fmla="*/ 646 h 840"/>
                    <a:gd name="T76" fmla="*/ 485 w 1091"/>
                    <a:gd name="T77" fmla="*/ 632 h 840"/>
                    <a:gd name="T78" fmla="*/ 519 w 1091"/>
                    <a:gd name="T79" fmla="*/ 619 h 840"/>
                    <a:gd name="T80" fmla="*/ 552 w 1091"/>
                    <a:gd name="T81" fmla="*/ 605 h 840"/>
                    <a:gd name="T82" fmla="*/ 586 w 1091"/>
                    <a:gd name="T83" fmla="*/ 592 h 840"/>
                    <a:gd name="T84" fmla="*/ 619 w 1091"/>
                    <a:gd name="T85" fmla="*/ 578 h 840"/>
                    <a:gd name="T86" fmla="*/ 652 w 1091"/>
                    <a:gd name="T87" fmla="*/ 564 h 840"/>
                    <a:gd name="T88" fmla="*/ 686 w 1091"/>
                    <a:gd name="T89" fmla="*/ 550 h 840"/>
                    <a:gd name="T90" fmla="*/ 720 w 1091"/>
                    <a:gd name="T91" fmla="*/ 537 h 840"/>
                    <a:gd name="T92" fmla="*/ 752 w 1091"/>
                    <a:gd name="T93" fmla="*/ 523 h 840"/>
                    <a:gd name="T94" fmla="*/ 786 w 1091"/>
                    <a:gd name="T95" fmla="*/ 509 h 840"/>
                    <a:gd name="T96" fmla="*/ 819 w 1091"/>
                    <a:gd name="T97" fmla="*/ 496 h 840"/>
                    <a:gd name="T98" fmla="*/ 853 w 1091"/>
                    <a:gd name="T99" fmla="*/ 482 h 840"/>
                    <a:gd name="T100" fmla="*/ 887 w 1091"/>
                    <a:gd name="T101" fmla="*/ 469 h 840"/>
                    <a:gd name="T102" fmla="*/ 919 w 1091"/>
                    <a:gd name="T103" fmla="*/ 455 h 840"/>
                    <a:gd name="T104" fmla="*/ 953 w 1091"/>
                    <a:gd name="T105" fmla="*/ 442 h 840"/>
                    <a:gd name="T106" fmla="*/ 987 w 1091"/>
                    <a:gd name="T107" fmla="*/ 428 h 840"/>
                    <a:gd name="T108" fmla="*/ 1020 w 1091"/>
                    <a:gd name="T109" fmla="*/ 415 h 840"/>
                    <a:gd name="T110" fmla="*/ 1054 w 1091"/>
                    <a:gd name="T111" fmla="*/ 401 h 840"/>
                    <a:gd name="T112" fmla="*/ 1086 w 1091"/>
                    <a:gd name="T113" fmla="*/ 38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91" h="840">
                      <a:moveTo>
                        <a:pt x="43" y="20"/>
                      </a:moveTo>
                      <a:lnTo>
                        <a:pt x="43" y="2"/>
                      </a:lnTo>
                      <a:lnTo>
                        <a:pt x="34" y="0"/>
                      </a:lnTo>
                      <a:lnTo>
                        <a:pt x="34" y="19"/>
                      </a:lnTo>
                      <a:lnTo>
                        <a:pt x="43" y="20"/>
                      </a:lnTo>
                      <a:close/>
                      <a:moveTo>
                        <a:pt x="41" y="56"/>
                      </a:moveTo>
                      <a:lnTo>
                        <a:pt x="42" y="38"/>
                      </a:lnTo>
                      <a:lnTo>
                        <a:pt x="33" y="37"/>
                      </a:lnTo>
                      <a:lnTo>
                        <a:pt x="32" y="55"/>
                      </a:lnTo>
                      <a:lnTo>
                        <a:pt x="41" y="56"/>
                      </a:lnTo>
                      <a:close/>
                      <a:moveTo>
                        <a:pt x="39" y="92"/>
                      </a:moveTo>
                      <a:lnTo>
                        <a:pt x="41" y="74"/>
                      </a:lnTo>
                      <a:lnTo>
                        <a:pt x="32" y="73"/>
                      </a:lnTo>
                      <a:lnTo>
                        <a:pt x="30" y="91"/>
                      </a:lnTo>
                      <a:lnTo>
                        <a:pt x="39" y="92"/>
                      </a:lnTo>
                      <a:close/>
                      <a:moveTo>
                        <a:pt x="38" y="128"/>
                      </a:moveTo>
                      <a:lnTo>
                        <a:pt x="38" y="110"/>
                      </a:lnTo>
                      <a:lnTo>
                        <a:pt x="29" y="109"/>
                      </a:lnTo>
                      <a:lnTo>
                        <a:pt x="29" y="127"/>
                      </a:lnTo>
                      <a:lnTo>
                        <a:pt x="38" y="128"/>
                      </a:lnTo>
                      <a:close/>
                      <a:moveTo>
                        <a:pt x="36" y="164"/>
                      </a:moveTo>
                      <a:lnTo>
                        <a:pt x="37" y="146"/>
                      </a:lnTo>
                      <a:lnTo>
                        <a:pt x="28" y="145"/>
                      </a:lnTo>
                      <a:lnTo>
                        <a:pt x="27" y="163"/>
                      </a:lnTo>
                      <a:lnTo>
                        <a:pt x="36" y="164"/>
                      </a:lnTo>
                      <a:close/>
                      <a:moveTo>
                        <a:pt x="35" y="200"/>
                      </a:moveTo>
                      <a:lnTo>
                        <a:pt x="36" y="182"/>
                      </a:lnTo>
                      <a:lnTo>
                        <a:pt x="27" y="181"/>
                      </a:lnTo>
                      <a:lnTo>
                        <a:pt x="26" y="199"/>
                      </a:lnTo>
                      <a:lnTo>
                        <a:pt x="35" y="200"/>
                      </a:lnTo>
                      <a:close/>
                      <a:moveTo>
                        <a:pt x="34" y="236"/>
                      </a:moveTo>
                      <a:lnTo>
                        <a:pt x="34" y="218"/>
                      </a:lnTo>
                      <a:lnTo>
                        <a:pt x="25" y="217"/>
                      </a:lnTo>
                      <a:lnTo>
                        <a:pt x="25" y="235"/>
                      </a:lnTo>
                      <a:lnTo>
                        <a:pt x="34" y="236"/>
                      </a:lnTo>
                      <a:close/>
                      <a:moveTo>
                        <a:pt x="32" y="271"/>
                      </a:moveTo>
                      <a:lnTo>
                        <a:pt x="33" y="254"/>
                      </a:lnTo>
                      <a:lnTo>
                        <a:pt x="24" y="253"/>
                      </a:lnTo>
                      <a:lnTo>
                        <a:pt x="23" y="271"/>
                      </a:lnTo>
                      <a:lnTo>
                        <a:pt x="32" y="271"/>
                      </a:lnTo>
                      <a:close/>
                      <a:moveTo>
                        <a:pt x="30" y="307"/>
                      </a:moveTo>
                      <a:lnTo>
                        <a:pt x="32" y="289"/>
                      </a:lnTo>
                      <a:lnTo>
                        <a:pt x="23" y="289"/>
                      </a:lnTo>
                      <a:lnTo>
                        <a:pt x="21" y="307"/>
                      </a:lnTo>
                      <a:lnTo>
                        <a:pt x="30" y="307"/>
                      </a:lnTo>
                      <a:close/>
                      <a:moveTo>
                        <a:pt x="29" y="344"/>
                      </a:moveTo>
                      <a:lnTo>
                        <a:pt x="29" y="326"/>
                      </a:lnTo>
                      <a:lnTo>
                        <a:pt x="20" y="326"/>
                      </a:lnTo>
                      <a:lnTo>
                        <a:pt x="20" y="344"/>
                      </a:lnTo>
                      <a:lnTo>
                        <a:pt x="29" y="344"/>
                      </a:lnTo>
                      <a:close/>
                      <a:moveTo>
                        <a:pt x="27" y="380"/>
                      </a:moveTo>
                      <a:lnTo>
                        <a:pt x="28" y="362"/>
                      </a:lnTo>
                      <a:lnTo>
                        <a:pt x="19" y="362"/>
                      </a:lnTo>
                      <a:lnTo>
                        <a:pt x="18" y="380"/>
                      </a:lnTo>
                      <a:lnTo>
                        <a:pt x="27" y="380"/>
                      </a:lnTo>
                      <a:close/>
                      <a:moveTo>
                        <a:pt x="26" y="416"/>
                      </a:moveTo>
                      <a:lnTo>
                        <a:pt x="27" y="398"/>
                      </a:lnTo>
                      <a:lnTo>
                        <a:pt x="18" y="398"/>
                      </a:lnTo>
                      <a:lnTo>
                        <a:pt x="17" y="416"/>
                      </a:lnTo>
                      <a:lnTo>
                        <a:pt x="26" y="416"/>
                      </a:lnTo>
                      <a:close/>
                      <a:moveTo>
                        <a:pt x="25" y="452"/>
                      </a:moveTo>
                      <a:lnTo>
                        <a:pt x="25" y="434"/>
                      </a:lnTo>
                      <a:lnTo>
                        <a:pt x="16" y="434"/>
                      </a:lnTo>
                      <a:lnTo>
                        <a:pt x="16" y="452"/>
                      </a:lnTo>
                      <a:lnTo>
                        <a:pt x="25" y="452"/>
                      </a:lnTo>
                      <a:close/>
                      <a:moveTo>
                        <a:pt x="23" y="488"/>
                      </a:moveTo>
                      <a:lnTo>
                        <a:pt x="24" y="470"/>
                      </a:lnTo>
                      <a:lnTo>
                        <a:pt x="15" y="470"/>
                      </a:lnTo>
                      <a:lnTo>
                        <a:pt x="14" y="488"/>
                      </a:lnTo>
                      <a:lnTo>
                        <a:pt x="23" y="488"/>
                      </a:lnTo>
                      <a:close/>
                      <a:moveTo>
                        <a:pt x="21" y="524"/>
                      </a:moveTo>
                      <a:lnTo>
                        <a:pt x="23" y="506"/>
                      </a:lnTo>
                      <a:lnTo>
                        <a:pt x="14" y="506"/>
                      </a:lnTo>
                      <a:lnTo>
                        <a:pt x="12" y="524"/>
                      </a:lnTo>
                      <a:lnTo>
                        <a:pt x="21" y="524"/>
                      </a:lnTo>
                      <a:close/>
                      <a:moveTo>
                        <a:pt x="20" y="560"/>
                      </a:moveTo>
                      <a:lnTo>
                        <a:pt x="20" y="542"/>
                      </a:lnTo>
                      <a:lnTo>
                        <a:pt x="11" y="542"/>
                      </a:lnTo>
                      <a:lnTo>
                        <a:pt x="11" y="560"/>
                      </a:lnTo>
                      <a:lnTo>
                        <a:pt x="20" y="560"/>
                      </a:lnTo>
                      <a:close/>
                      <a:moveTo>
                        <a:pt x="19" y="596"/>
                      </a:moveTo>
                      <a:lnTo>
                        <a:pt x="19" y="578"/>
                      </a:lnTo>
                      <a:lnTo>
                        <a:pt x="10" y="578"/>
                      </a:lnTo>
                      <a:lnTo>
                        <a:pt x="10" y="596"/>
                      </a:lnTo>
                      <a:lnTo>
                        <a:pt x="19" y="596"/>
                      </a:lnTo>
                      <a:close/>
                      <a:moveTo>
                        <a:pt x="17" y="632"/>
                      </a:moveTo>
                      <a:lnTo>
                        <a:pt x="18" y="614"/>
                      </a:lnTo>
                      <a:lnTo>
                        <a:pt x="9" y="614"/>
                      </a:lnTo>
                      <a:lnTo>
                        <a:pt x="8" y="632"/>
                      </a:lnTo>
                      <a:lnTo>
                        <a:pt x="17" y="632"/>
                      </a:lnTo>
                      <a:close/>
                      <a:moveTo>
                        <a:pt x="16" y="669"/>
                      </a:moveTo>
                      <a:lnTo>
                        <a:pt x="17" y="651"/>
                      </a:lnTo>
                      <a:lnTo>
                        <a:pt x="8" y="651"/>
                      </a:lnTo>
                      <a:lnTo>
                        <a:pt x="7" y="669"/>
                      </a:lnTo>
                      <a:lnTo>
                        <a:pt x="16" y="669"/>
                      </a:lnTo>
                      <a:close/>
                      <a:moveTo>
                        <a:pt x="15" y="705"/>
                      </a:moveTo>
                      <a:lnTo>
                        <a:pt x="15" y="687"/>
                      </a:lnTo>
                      <a:lnTo>
                        <a:pt x="6" y="687"/>
                      </a:lnTo>
                      <a:lnTo>
                        <a:pt x="6" y="705"/>
                      </a:lnTo>
                      <a:lnTo>
                        <a:pt x="15" y="705"/>
                      </a:lnTo>
                      <a:close/>
                      <a:moveTo>
                        <a:pt x="12" y="741"/>
                      </a:moveTo>
                      <a:lnTo>
                        <a:pt x="14" y="723"/>
                      </a:lnTo>
                      <a:lnTo>
                        <a:pt x="4" y="723"/>
                      </a:lnTo>
                      <a:lnTo>
                        <a:pt x="3" y="741"/>
                      </a:lnTo>
                      <a:lnTo>
                        <a:pt x="12" y="741"/>
                      </a:lnTo>
                      <a:close/>
                      <a:moveTo>
                        <a:pt x="11" y="777"/>
                      </a:moveTo>
                      <a:lnTo>
                        <a:pt x="12" y="759"/>
                      </a:lnTo>
                      <a:lnTo>
                        <a:pt x="3" y="759"/>
                      </a:lnTo>
                      <a:lnTo>
                        <a:pt x="2" y="777"/>
                      </a:lnTo>
                      <a:lnTo>
                        <a:pt x="11" y="777"/>
                      </a:lnTo>
                      <a:close/>
                      <a:moveTo>
                        <a:pt x="10" y="813"/>
                      </a:moveTo>
                      <a:lnTo>
                        <a:pt x="10" y="795"/>
                      </a:lnTo>
                      <a:lnTo>
                        <a:pt x="1" y="795"/>
                      </a:lnTo>
                      <a:lnTo>
                        <a:pt x="1" y="813"/>
                      </a:lnTo>
                      <a:lnTo>
                        <a:pt x="10" y="813"/>
                      </a:lnTo>
                      <a:close/>
                      <a:moveTo>
                        <a:pt x="17" y="823"/>
                      </a:moveTo>
                      <a:lnTo>
                        <a:pt x="2" y="829"/>
                      </a:lnTo>
                      <a:lnTo>
                        <a:pt x="4" y="833"/>
                      </a:lnTo>
                      <a:lnTo>
                        <a:pt x="9" y="833"/>
                      </a:lnTo>
                      <a:lnTo>
                        <a:pt x="9" y="831"/>
                      </a:lnTo>
                      <a:lnTo>
                        <a:pt x="0" y="831"/>
                      </a:lnTo>
                      <a:lnTo>
                        <a:pt x="0" y="833"/>
                      </a:lnTo>
                      <a:lnTo>
                        <a:pt x="0" y="840"/>
                      </a:lnTo>
                      <a:lnTo>
                        <a:pt x="20" y="831"/>
                      </a:lnTo>
                      <a:lnTo>
                        <a:pt x="17" y="823"/>
                      </a:lnTo>
                      <a:close/>
                      <a:moveTo>
                        <a:pt x="51" y="810"/>
                      </a:moveTo>
                      <a:lnTo>
                        <a:pt x="34" y="816"/>
                      </a:lnTo>
                      <a:lnTo>
                        <a:pt x="37" y="824"/>
                      </a:lnTo>
                      <a:lnTo>
                        <a:pt x="54" y="818"/>
                      </a:lnTo>
                      <a:lnTo>
                        <a:pt x="51" y="810"/>
                      </a:lnTo>
                      <a:close/>
                      <a:moveTo>
                        <a:pt x="85" y="796"/>
                      </a:moveTo>
                      <a:lnTo>
                        <a:pt x="68" y="803"/>
                      </a:lnTo>
                      <a:lnTo>
                        <a:pt x="71" y="811"/>
                      </a:lnTo>
                      <a:lnTo>
                        <a:pt x="88" y="804"/>
                      </a:lnTo>
                      <a:lnTo>
                        <a:pt x="85" y="796"/>
                      </a:lnTo>
                      <a:close/>
                      <a:moveTo>
                        <a:pt x="117" y="783"/>
                      </a:moveTo>
                      <a:lnTo>
                        <a:pt x="100" y="789"/>
                      </a:lnTo>
                      <a:lnTo>
                        <a:pt x="104" y="797"/>
                      </a:lnTo>
                      <a:lnTo>
                        <a:pt x="121" y="790"/>
                      </a:lnTo>
                      <a:lnTo>
                        <a:pt x="117" y="783"/>
                      </a:lnTo>
                      <a:close/>
                      <a:moveTo>
                        <a:pt x="151" y="769"/>
                      </a:moveTo>
                      <a:lnTo>
                        <a:pt x="134" y="776"/>
                      </a:lnTo>
                      <a:lnTo>
                        <a:pt x="138" y="784"/>
                      </a:lnTo>
                      <a:lnTo>
                        <a:pt x="155" y="777"/>
                      </a:lnTo>
                      <a:lnTo>
                        <a:pt x="151" y="769"/>
                      </a:lnTo>
                      <a:close/>
                      <a:moveTo>
                        <a:pt x="184" y="756"/>
                      </a:moveTo>
                      <a:lnTo>
                        <a:pt x="168" y="762"/>
                      </a:lnTo>
                      <a:lnTo>
                        <a:pt x="171" y="770"/>
                      </a:lnTo>
                      <a:lnTo>
                        <a:pt x="187" y="763"/>
                      </a:lnTo>
                      <a:lnTo>
                        <a:pt x="184" y="756"/>
                      </a:lnTo>
                      <a:close/>
                      <a:moveTo>
                        <a:pt x="218" y="742"/>
                      </a:moveTo>
                      <a:lnTo>
                        <a:pt x="201" y="749"/>
                      </a:lnTo>
                      <a:lnTo>
                        <a:pt x="204" y="757"/>
                      </a:lnTo>
                      <a:lnTo>
                        <a:pt x="221" y="750"/>
                      </a:lnTo>
                      <a:lnTo>
                        <a:pt x="218" y="742"/>
                      </a:lnTo>
                      <a:close/>
                      <a:moveTo>
                        <a:pt x="252" y="727"/>
                      </a:moveTo>
                      <a:lnTo>
                        <a:pt x="235" y="735"/>
                      </a:lnTo>
                      <a:lnTo>
                        <a:pt x="238" y="743"/>
                      </a:lnTo>
                      <a:lnTo>
                        <a:pt x="255" y="736"/>
                      </a:lnTo>
                      <a:lnTo>
                        <a:pt x="252" y="727"/>
                      </a:lnTo>
                      <a:close/>
                      <a:moveTo>
                        <a:pt x="284" y="714"/>
                      </a:moveTo>
                      <a:lnTo>
                        <a:pt x="268" y="721"/>
                      </a:lnTo>
                      <a:lnTo>
                        <a:pt x="272" y="730"/>
                      </a:lnTo>
                      <a:lnTo>
                        <a:pt x="288" y="723"/>
                      </a:lnTo>
                      <a:lnTo>
                        <a:pt x="284" y="714"/>
                      </a:lnTo>
                      <a:close/>
                      <a:moveTo>
                        <a:pt x="318" y="700"/>
                      </a:moveTo>
                      <a:lnTo>
                        <a:pt x="301" y="707"/>
                      </a:lnTo>
                      <a:lnTo>
                        <a:pt x="305" y="716"/>
                      </a:lnTo>
                      <a:lnTo>
                        <a:pt x="322" y="709"/>
                      </a:lnTo>
                      <a:lnTo>
                        <a:pt x="318" y="700"/>
                      </a:lnTo>
                      <a:close/>
                      <a:moveTo>
                        <a:pt x="352" y="687"/>
                      </a:moveTo>
                      <a:lnTo>
                        <a:pt x="335" y="693"/>
                      </a:lnTo>
                      <a:lnTo>
                        <a:pt x="338" y="702"/>
                      </a:lnTo>
                      <a:lnTo>
                        <a:pt x="355" y="696"/>
                      </a:lnTo>
                      <a:lnTo>
                        <a:pt x="352" y="687"/>
                      </a:lnTo>
                      <a:close/>
                      <a:moveTo>
                        <a:pt x="385" y="673"/>
                      </a:moveTo>
                      <a:lnTo>
                        <a:pt x="368" y="680"/>
                      </a:lnTo>
                      <a:lnTo>
                        <a:pt x="371" y="689"/>
                      </a:lnTo>
                      <a:lnTo>
                        <a:pt x="388" y="682"/>
                      </a:lnTo>
                      <a:lnTo>
                        <a:pt x="385" y="673"/>
                      </a:lnTo>
                      <a:close/>
                      <a:moveTo>
                        <a:pt x="419" y="660"/>
                      </a:moveTo>
                      <a:lnTo>
                        <a:pt x="402" y="666"/>
                      </a:lnTo>
                      <a:lnTo>
                        <a:pt x="405" y="675"/>
                      </a:lnTo>
                      <a:lnTo>
                        <a:pt x="422" y="667"/>
                      </a:lnTo>
                      <a:lnTo>
                        <a:pt x="419" y="660"/>
                      </a:lnTo>
                      <a:close/>
                      <a:moveTo>
                        <a:pt x="451" y="646"/>
                      </a:moveTo>
                      <a:lnTo>
                        <a:pt x="435" y="653"/>
                      </a:lnTo>
                      <a:lnTo>
                        <a:pt x="439" y="661"/>
                      </a:lnTo>
                      <a:lnTo>
                        <a:pt x="455" y="654"/>
                      </a:lnTo>
                      <a:lnTo>
                        <a:pt x="451" y="646"/>
                      </a:lnTo>
                      <a:close/>
                      <a:moveTo>
                        <a:pt x="485" y="632"/>
                      </a:moveTo>
                      <a:lnTo>
                        <a:pt x="468" y="639"/>
                      </a:lnTo>
                      <a:lnTo>
                        <a:pt x="472" y="647"/>
                      </a:lnTo>
                      <a:lnTo>
                        <a:pt x="488" y="640"/>
                      </a:lnTo>
                      <a:lnTo>
                        <a:pt x="485" y="632"/>
                      </a:lnTo>
                      <a:close/>
                      <a:moveTo>
                        <a:pt x="519" y="619"/>
                      </a:moveTo>
                      <a:lnTo>
                        <a:pt x="502" y="626"/>
                      </a:lnTo>
                      <a:lnTo>
                        <a:pt x="505" y="634"/>
                      </a:lnTo>
                      <a:lnTo>
                        <a:pt x="522" y="627"/>
                      </a:lnTo>
                      <a:lnTo>
                        <a:pt x="519" y="619"/>
                      </a:lnTo>
                      <a:close/>
                      <a:moveTo>
                        <a:pt x="552" y="605"/>
                      </a:moveTo>
                      <a:lnTo>
                        <a:pt x="536" y="612"/>
                      </a:lnTo>
                      <a:lnTo>
                        <a:pt x="539" y="620"/>
                      </a:lnTo>
                      <a:lnTo>
                        <a:pt x="555" y="613"/>
                      </a:lnTo>
                      <a:lnTo>
                        <a:pt x="552" y="605"/>
                      </a:lnTo>
                      <a:close/>
                      <a:moveTo>
                        <a:pt x="586" y="592"/>
                      </a:moveTo>
                      <a:lnTo>
                        <a:pt x="569" y="599"/>
                      </a:lnTo>
                      <a:lnTo>
                        <a:pt x="572" y="607"/>
                      </a:lnTo>
                      <a:lnTo>
                        <a:pt x="589" y="600"/>
                      </a:lnTo>
                      <a:lnTo>
                        <a:pt x="586" y="592"/>
                      </a:lnTo>
                      <a:close/>
                      <a:moveTo>
                        <a:pt x="619" y="578"/>
                      </a:moveTo>
                      <a:lnTo>
                        <a:pt x="602" y="585"/>
                      </a:lnTo>
                      <a:lnTo>
                        <a:pt x="606" y="593"/>
                      </a:lnTo>
                      <a:lnTo>
                        <a:pt x="623" y="586"/>
                      </a:lnTo>
                      <a:lnTo>
                        <a:pt x="619" y="578"/>
                      </a:lnTo>
                      <a:close/>
                      <a:moveTo>
                        <a:pt x="652" y="564"/>
                      </a:moveTo>
                      <a:lnTo>
                        <a:pt x="635" y="572"/>
                      </a:lnTo>
                      <a:lnTo>
                        <a:pt x="639" y="579"/>
                      </a:lnTo>
                      <a:lnTo>
                        <a:pt x="655" y="573"/>
                      </a:lnTo>
                      <a:lnTo>
                        <a:pt x="652" y="564"/>
                      </a:lnTo>
                      <a:close/>
                      <a:moveTo>
                        <a:pt x="686" y="550"/>
                      </a:moveTo>
                      <a:lnTo>
                        <a:pt x="669" y="557"/>
                      </a:lnTo>
                      <a:lnTo>
                        <a:pt x="672" y="566"/>
                      </a:lnTo>
                      <a:lnTo>
                        <a:pt x="689" y="559"/>
                      </a:lnTo>
                      <a:lnTo>
                        <a:pt x="686" y="550"/>
                      </a:lnTo>
                      <a:close/>
                      <a:moveTo>
                        <a:pt x="720" y="537"/>
                      </a:moveTo>
                      <a:lnTo>
                        <a:pt x="703" y="543"/>
                      </a:lnTo>
                      <a:lnTo>
                        <a:pt x="706" y="552"/>
                      </a:lnTo>
                      <a:lnTo>
                        <a:pt x="723" y="546"/>
                      </a:lnTo>
                      <a:lnTo>
                        <a:pt x="720" y="537"/>
                      </a:lnTo>
                      <a:close/>
                      <a:moveTo>
                        <a:pt x="752" y="523"/>
                      </a:moveTo>
                      <a:lnTo>
                        <a:pt x="736" y="530"/>
                      </a:lnTo>
                      <a:lnTo>
                        <a:pt x="739" y="539"/>
                      </a:lnTo>
                      <a:lnTo>
                        <a:pt x="756" y="532"/>
                      </a:lnTo>
                      <a:lnTo>
                        <a:pt x="752" y="523"/>
                      </a:lnTo>
                      <a:close/>
                      <a:moveTo>
                        <a:pt x="786" y="509"/>
                      </a:moveTo>
                      <a:lnTo>
                        <a:pt x="769" y="516"/>
                      </a:lnTo>
                      <a:lnTo>
                        <a:pt x="773" y="525"/>
                      </a:lnTo>
                      <a:lnTo>
                        <a:pt x="790" y="519"/>
                      </a:lnTo>
                      <a:lnTo>
                        <a:pt x="786" y="509"/>
                      </a:lnTo>
                      <a:close/>
                      <a:moveTo>
                        <a:pt x="819" y="496"/>
                      </a:moveTo>
                      <a:lnTo>
                        <a:pt x="803" y="503"/>
                      </a:lnTo>
                      <a:lnTo>
                        <a:pt x="807" y="512"/>
                      </a:lnTo>
                      <a:lnTo>
                        <a:pt x="822" y="504"/>
                      </a:lnTo>
                      <a:lnTo>
                        <a:pt x="819" y="496"/>
                      </a:lnTo>
                      <a:close/>
                      <a:moveTo>
                        <a:pt x="853" y="482"/>
                      </a:moveTo>
                      <a:lnTo>
                        <a:pt x="836" y="489"/>
                      </a:lnTo>
                      <a:lnTo>
                        <a:pt x="839" y="497"/>
                      </a:lnTo>
                      <a:lnTo>
                        <a:pt x="856" y="490"/>
                      </a:lnTo>
                      <a:lnTo>
                        <a:pt x="853" y="482"/>
                      </a:lnTo>
                      <a:close/>
                      <a:moveTo>
                        <a:pt x="887" y="469"/>
                      </a:moveTo>
                      <a:lnTo>
                        <a:pt x="870" y="476"/>
                      </a:lnTo>
                      <a:lnTo>
                        <a:pt x="873" y="484"/>
                      </a:lnTo>
                      <a:lnTo>
                        <a:pt x="890" y="477"/>
                      </a:lnTo>
                      <a:lnTo>
                        <a:pt x="887" y="469"/>
                      </a:lnTo>
                      <a:close/>
                      <a:moveTo>
                        <a:pt x="919" y="455"/>
                      </a:moveTo>
                      <a:lnTo>
                        <a:pt x="904" y="462"/>
                      </a:lnTo>
                      <a:lnTo>
                        <a:pt x="907" y="470"/>
                      </a:lnTo>
                      <a:lnTo>
                        <a:pt x="923" y="463"/>
                      </a:lnTo>
                      <a:lnTo>
                        <a:pt x="919" y="455"/>
                      </a:lnTo>
                      <a:close/>
                      <a:moveTo>
                        <a:pt x="953" y="442"/>
                      </a:moveTo>
                      <a:lnTo>
                        <a:pt x="936" y="449"/>
                      </a:lnTo>
                      <a:lnTo>
                        <a:pt x="940" y="456"/>
                      </a:lnTo>
                      <a:lnTo>
                        <a:pt x="957" y="450"/>
                      </a:lnTo>
                      <a:lnTo>
                        <a:pt x="953" y="442"/>
                      </a:lnTo>
                      <a:close/>
                      <a:moveTo>
                        <a:pt x="987" y="428"/>
                      </a:moveTo>
                      <a:lnTo>
                        <a:pt x="970" y="435"/>
                      </a:lnTo>
                      <a:lnTo>
                        <a:pt x="974" y="443"/>
                      </a:lnTo>
                      <a:lnTo>
                        <a:pt x="991" y="436"/>
                      </a:lnTo>
                      <a:lnTo>
                        <a:pt x="987" y="428"/>
                      </a:lnTo>
                      <a:close/>
                      <a:moveTo>
                        <a:pt x="1020" y="415"/>
                      </a:moveTo>
                      <a:lnTo>
                        <a:pt x="1003" y="421"/>
                      </a:lnTo>
                      <a:lnTo>
                        <a:pt x="1006" y="429"/>
                      </a:lnTo>
                      <a:lnTo>
                        <a:pt x="1023" y="423"/>
                      </a:lnTo>
                      <a:lnTo>
                        <a:pt x="1020" y="415"/>
                      </a:lnTo>
                      <a:close/>
                      <a:moveTo>
                        <a:pt x="1054" y="401"/>
                      </a:moveTo>
                      <a:lnTo>
                        <a:pt x="1037" y="408"/>
                      </a:lnTo>
                      <a:lnTo>
                        <a:pt x="1040" y="416"/>
                      </a:lnTo>
                      <a:lnTo>
                        <a:pt x="1057" y="409"/>
                      </a:lnTo>
                      <a:lnTo>
                        <a:pt x="1054" y="401"/>
                      </a:lnTo>
                      <a:close/>
                      <a:moveTo>
                        <a:pt x="1086" y="386"/>
                      </a:moveTo>
                      <a:lnTo>
                        <a:pt x="1071" y="393"/>
                      </a:lnTo>
                      <a:lnTo>
                        <a:pt x="1074" y="402"/>
                      </a:lnTo>
                      <a:lnTo>
                        <a:pt x="1091" y="395"/>
                      </a:lnTo>
                      <a:lnTo>
                        <a:pt x="1086" y="386"/>
                      </a:ln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8">
                  <a:extLst>
                    <a:ext uri="{FF2B5EF4-FFF2-40B4-BE49-F238E27FC236}">
                      <a16:creationId xmlns="" xmlns:a16="http://schemas.microsoft.com/office/drawing/2014/main" id="{EC63280C-E0E2-BC42-8B15-914F30892C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76338" y="2781300"/>
                  <a:ext cx="4622800" cy="1017588"/>
                </a:xfrm>
                <a:custGeom>
                  <a:avLst/>
                  <a:gdLst>
                    <a:gd name="T0" fmla="*/ 2874 w 2912"/>
                    <a:gd name="T1" fmla="*/ 627 h 641"/>
                    <a:gd name="T2" fmla="*/ 2827 w 2912"/>
                    <a:gd name="T3" fmla="*/ 600 h 641"/>
                    <a:gd name="T4" fmla="*/ 2757 w 2912"/>
                    <a:gd name="T5" fmla="*/ 582 h 641"/>
                    <a:gd name="T6" fmla="*/ 2742 w 2912"/>
                    <a:gd name="T7" fmla="*/ 568 h 641"/>
                    <a:gd name="T8" fmla="*/ 2689 w 2912"/>
                    <a:gd name="T9" fmla="*/ 556 h 641"/>
                    <a:gd name="T10" fmla="*/ 2639 w 2912"/>
                    <a:gd name="T11" fmla="*/ 537 h 641"/>
                    <a:gd name="T12" fmla="*/ 2591 w 2912"/>
                    <a:gd name="T13" fmla="*/ 510 h 641"/>
                    <a:gd name="T14" fmla="*/ 2520 w 2912"/>
                    <a:gd name="T15" fmla="*/ 492 h 641"/>
                    <a:gd name="T16" fmla="*/ 2507 w 2912"/>
                    <a:gd name="T17" fmla="*/ 477 h 641"/>
                    <a:gd name="T18" fmla="*/ 2453 w 2912"/>
                    <a:gd name="T19" fmla="*/ 467 h 641"/>
                    <a:gd name="T20" fmla="*/ 2403 w 2912"/>
                    <a:gd name="T21" fmla="*/ 448 h 641"/>
                    <a:gd name="T22" fmla="*/ 2356 w 2912"/>
                    <a:gd name="T23" fmla="*/ 420 h 641"/>
                    <a:gd name="T24" fmla="*/ 2284 w 2912"/>
                    <a:gd name="T25" fmla="*/ 403 h 641"/>
                    <a:gd name="T26" fmla="*/ 2271 w 2912"/>
                    <a:gd name="T27" fmla="*/ 388 h 641"/>
                    <a:gd name="T28" fmla="*/ 2217 w 2912"/>
                    <a:gd name="T29" fmla="*/ 377 h 641"/>
                    <a:gd name="T30" fmla="*/ 2166 w 2912"/>
                    <a:gd name="T31" fmla="*/ 358 h 641"/>
                    <a:gd name="T32" fmla="*/ 2119 w 2912"/>
                    <a:gd name="T33" fmla="*/ 330 h 641"/>
                    <a:gd name="T34" fmla="*/ 2049 w 2912"/>
                    <a:gd name="T35" fmla="*/ 313 h 641"/>
                    <a:gd name="T36" fmla="*/ 2035 w 2912"/>
                    <a:gd name="T37" fmla="*/ 298 h 641"/>
                    <a:gd name="T38" fmla="*/ 1981 w 2912"/>
                    <a:gd name="T39" fmla="*/ 287 h 641"/>
                    <a:gd name="T40" fmla="*/ 1930 w 2912"/>
                    <a:gd name="T41" fmla="*/ 267 h 641"/>
                    <a:gd name="T42" fmla="*/ 1883 w 2912"/>
                    <a:gd name="T43" fmla="*/ 239 h 641"/>
                    <a:gd name="T44" fmla="*/ 1812 w 2912"/>
                    <a:gd name="T45" fmla="*/ 222 h 641"/>
                    <a:gd name="T46" fmla="*/ 1798 w 2912"/>
                    <a:gd name="T47" fmla="*/ 208 h 641"/>
                    <a:gd name="T48" fmla="*/ 1745 w 2912"/>
                    <a:gd name="T49" fmla="*/ 196 h 641"/>
                    <a:gd name="T50" fmla="*/ 1694 w 2912"/>
                    <a:gd name="T51" fmla="*/ 177 h 641"/>
                    <a:gd name="T52" fmla="*/ 1647 w 2912"/>
                    <a:gd name="T53" fmla="*/ 150 h 641"/>
                    <a:gd name="T54" fmla="*/ 1576 w 2912"/>
                    <a:gd name="T55" fmla="*/ 132 h 641"/>
                    <a:gd name="T56" fmla="*/ 1562 w 2912"/>
                    <a:gd name="T57" fmla="*/ 117 h 641"/>
                    <a:gd name="T58" fmla="*/ 1508 w 2912"/>
                    <a:gd name="T59" fmla="*/ 107 h 641"/>
                    <a:gd name="T60" fmla="*/ 1456 w 2912"/>
                    <a:gd name="T61" fmla="*/ 87 h 641"/>
                    <a:gd name="T62" fmla="*/ 1406 w 2912"/>
                    <a:gd name="T63" fmla="*/ 85 h 641"/>
                    <a:gd name="T64" fmla="*/ 1388 w 2912"/>
                    <a:gd name="T65" fmla="*/ 74 h 641"/>
                    <a:gd name="T66" fmla="*/ 1333 w 2912"/>
                    <a:gd name="T67" fmla="*/ 80 h 641"/>
                    <a:gd name="T68" fmla="*/ 1279 w 2912"/>
                    <a:gd name="T69" fmla="*/ 78 h 641"/>
                    <a:gd name="T70" fmla="*/ 1225 w 2912"/>
                    <a:gd name="T71" fmla="*/ 65 h 641"/>
                    <a:gd name="T72" fmla="*/ 1153 w 2912"/>
                    <a:gd name="T73" fmla="*/ 71 h 641"/>
                    <a:gd name="T74" fmla="*/ 1136 w 2912"/>
                    <a:gd name="T75" fmla="*/ 61 h 641"/>
                    <a:gd name="T76" fmla="*/ 1081 w 2912"/>
                    <a:gd name="T77" fmla="*/ 67 h 641"/>
                    <a:gd name="T78" fmla="*/ 1027 w 2912"/>
                    <a:gd name="T79" fmla="*/ 64 h 641"/>
                    <a:gd name="T80" fmla="*/ 974 w 2912"/>
                    <a:gd name="T81" fmla="*/ 52 h 641"/>
                    <a:gd name="T82" fmla="*/ 900 w 2912"/>
                    <a:gd name="T83" fmla="*/ 58 h 641"/>
                    <a:gd name="T84" fmla="*/ 883 w 2912"/>
                    <a:gd name="T85" fmla="*/ 47 h 641"/>
                    <a:gd name="T86" fmla="*/ 828 w 2912"/>
                    <a:gd name="T87" fmla="*/ 53 h 641"/>
                    <a:gd name="T88" fmla="*/ 775 w 2912"/>
                    <a:gd name="T89" fmla="*/ 51 h 641"/>
                    <a:gd name="T90" fmla="*/ 721 w 2912"/>
                    <a:gd name="T91" fmla="*/ 38 h 641"/>
                    <a:gd name="T92" fmla="*/ 649 w 2912"/>
                    <a:gd name="T93" fmla="*/ 44 h 641"/>
                    <a:gd name="T94" fmla="*/ 631 w 2912"/>
                    <a:gd name="T95" fmla="*/ 34 h 641"/>
                    <a:gd name="T96" fmla="*/ 576 w 2912"/>
                    <a:gd name="T97" fmla="*/ 39 h 641"/>
                    <a:gd name="T98" fmla="*/ 522 w 2912"/>
                    <a:gd name="T99" fmla="*/ 37 h 641"/>
                    <a:gd name="T100" fmla="*/ 468 w 2912"/>
                    <a:gd name="T101" fmla="*/ 25 h 641"/>
                    <a:gd name="T102" fmla="*/ 396 w 2912"/>
                    <a:gd name="T103" fmla="*/ 30 h 641"/>
                    <a:gd name="T104" fmla="*/ 378 w 2912"/>
                    <a:gd name="T105" fmla="*/ 20 h 641"/>
                    <a:gd name="T106" fmla="*/ 324 w 2912"/>
                    <a:gd name="T107" fmla="*/ 27 h 641"/>
                    <a:gd name="T108" fmla="*/ 270 w 2912"/>
                    <a:gd name="T109" fmla="*/ 24 h 641"/>
                    <a:gd name="T110" fmla="*/ 217 w 2912"/>
                    <a:gd name="T111" fmla="*/ 11 h 641"/>
                    <a:gd name="T112" fmla="*/ 143 w 2912"/>
                    <a:gd name="T113" fmla="*/ 17 h 641"/>
                    <a:gd name="T114" fmla="*/ 126 w 2912"/>
                    <a:gd name="T115" fmla="*/ 7 h 641"/>
                    <a:gd name="T116" fmla="*/ 71 w 2912"/>
                    <a:gd name="T117" fmla="*/ 14 h 641"/>
                    <a:gd name="T118" fmla="*/ 17 w 2912"/>
                    <a:gd name="T119" fmla="*/ 10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912" h="641">
                      <a:moveTo>
                        <a:pt x="2891" y="634"/>
                      </a:moveTo>
                      <a:lnTo>
                        <a:pt x="2908" y="641"/>
                      </a:lnTo>
                      <a:lnTo>
                        <a:pt x="2912" y="632"/>
                      </a:lnTo>
                      <a:lnTo>
                        <a:pt x="2895" y="625"/>
                      </a:lnTo>
                      <a:lnTo>
                        <a:pt x="2891" y="634"/>
                      </a:lnTo>
                      <a:close/>
                      <a:moveTo>
                        <a:pt x="2858" y="621"/>
                      </a:moveTo>
                      <a:lnTo>
                        <a:pt x="2874" y="627"/>
                      </a:lnTo>
                      <a:lnTo>
                        <a:pt x="2878" y="620"/>
                      </a:lnTo>
                      <a:lnTo>
                        <a:pt x="2861" y="613"/>
                      </a:lnTo>
                      <a:lnTo>
                        <a:pt x="2858" y="621"/>
                      </a:lnTo>
                      <a:close/>
                      <a:moveTo>
                        <a:pt x="2824" y="608"/>
                      </a:moveTo>
                      <a:lnTo>
                        <a:pt x="2841" y="615"/>
                      </a:lnTo>
                      <a:lnTo>
                        <a:pt x="2844" y="606"/>
                      </a:lnTo>
                      <a:lnTo>
                        <a:pt x="2827" y="600"/>
                      </a:lnTo>
                      <a:lnTo>
                        <a:pt x="2824" y="608"/>
                      </a:lnTo>
                      <a:close/>
                      <a:moveTo>
                        <a:pt x="2790" y="596"/>
                      </a:moveTo>
                      <a:lnTo>
                        <a:pt x="2807" y="602"/>
                      </a:lnTo>
                      <a:lnTo>
                        <a:pt x="2810" y="594"/>
                      </a:lnTo>
                      <a:lnTo>
                        <a:pt x="2793" y="587"/>
                      </a:lnTo>
                      <a:lnTo>
                        <a:pt x="2790" y="596"/>
                      </a:lnTo>
                      <a:close/>
                      <a:moveTo>
                        <a:pt x="2757" y="582"/>
                      </a:moveTo>
                      <a:lnTo>
                        <a:pt x="2773" y="589"/>
                      </a:lnTo>
                      <a:lnTo>
                        <a:pt x="2776" y="580"/>
                      </a:lnTo>
                      <a:lnTo>
                        <a:pt x="2759" y="574"/>
                      </a:lnTo>
                      <a:lnTo>
                        <a:pt x="2757" y="582"/>
                      </a:lnTo>
                      <a:close/>
                      <a:moveTo>
                        <a:pt x="2723" y="570"/>
                      </a:moveTo>
                      <a:lnTo>
                        <a:pt x="2740" y="577"/>
                      </a:lnTo>
                      <a:lnTo>
                        <a:pt x="2742" y="568"/>
                      </a:lnTo>
                      <a:lnTo>
                        <a:pt x="2726" y="561"/>
                      </a:lnTo>
                      <a:lnTo>
                        <a:pt x="2723" y="570"/>
                      </a:lnTo>
                      <a:close/>
                      <a:moveTo>
                        <a:pt x="2689" y="556"/>
                      </a:moveTo>
                      <a:lnTo>
                        <a:pt x="2706" y="563"/>
                      </a:lnTo>
                      <a:lnTo>
                        <a:pt x="2710" y="555"/>
                      </a:lnTo>
                      <a:lnTo>
                        <a:pt x="2693" y="548"/>
                      </a:lnTo>
                      <a:lnTo>
                        <a:pt x="2689" y="556"/>
                      </a:lnTo>
                      <a:close/>
                      <a:moveTo>
                        <a:pt x="2656" y="544"/>
                      </a:moveTo>
                      <a:lnTo>
                        <a:pt x="2673" y="551"/>
                      </a:lnTo>
                      <a:lnTo>
                        <a:pt x="2676" y="542"/>
                      </a:lnTo>
                      <a:lnTo>
                        <a:pt x="2659" y="536"/>
                      </a:lnTo>
                      <a:lnTo>
                        <a:pt x="2656" y="544"/>
                      </a:lnTo>
                      <a:close/>
                      <a:moveTo>
                        <a:pt x="2622" y="532"/>
                      </a:moveTo>
                      <a:lnTo>
                        <a:pt x="2639" y="537"/>
                      </a:lnTo>
                      <a:lnTo>
                        <a:pt x="2642" y="529"/>
                      </a:lnTo>
                      <a:lnTo>
                        <a:pt x="2625" y="523"/>
                      </a:lnTo>
                      <a:lnTo>
                        <a:pt x="2622" y="532"/>
                      </a:lnTo>
                      <a:close/>
                      <a:moveTo>
                        <a:pt x="2588" y="518"/>
                      </a:moveTo>
                      <a:lnTo>
                        <a:pt x="2605" y="525"/>
                      </a:lnTo>
                      <a:lnTo>
                        <a:pt x="2608" y="516"/>
                      </a:lnTo>
                      <a:lnTo>
                        <a:pt x="2591" y="510"/>
                      </a:lnTo>
                      <a:lnTo>
                        <a:pt x="2588" y="518"/>
                      </a:lnTo>
                      <a:close/>
                      <a:moveTo>
                        <a:pt x="2554" y="506"/>
                      </a:moveTo>
                      <a:lnTo>
                        <a:pt x="2571" y="512"/>
                      </a:lnTo>
                      <a:lnTo>
                        <a:pt x="2574" y="503"/>
                      </a:lnTo>
                      <a:lnTo>
                        <a:pt x="2557" y="497"/>
                      </a:lnTo>
                      <a:lnTo>
                        <a:pt x="2554" y="506"/>
                      </a:lnTo>
                      <a:close/>
                      <a:moveTo>
                        <a:pt x="2520" y="492"/>
                      </a:moveTo>
                      <a:lnTo>
                        <a:pt x="2537" y="499"/>
                      </a:lnTo>
                      <a:lnTo>
                        <a:pt x="2541" y="491"/>
                      </a:lnTo>
                      <a:lnTo>
                        <a:pt x="2524" y="484"/>
                      </a:lnTo>
                      <a:lnTo>
                        <a:pt x="2520" y="492"/>
                      </a:lnTo>
                      <a:close/>
                      <a:moveTo>
                        <a:pt x="2486" y="480"/>
                      </a:moveTo>
                      <a:lnTo>
                        <a:pt x="2503" y="486"/>
                      </a:lnTo>
                      <a:lnTo>
                        <a:pt x="2507" y="477"/>
                      </a:lnTo>
                      <a:lnTo>
                        <a:pt x="2490" y="472"/>
                      </a:lnTo>
                      <a:lnTo>
                        <a:pt x="2486" y="480"/>
                      </a:lnTo>
                      <a:close/>
                      <a:moveTo>
                        <a:pt x="2453" y="467"/>
                      </a:moveTo>
                      <a:lnTo>
                        <a:pt x="2469" y="473"/>
                      </a:lnTo>
                      <a:lnTo>
                        <a:pt x="2473" y="465"/>
                      </a:lnTo>
                      <a:lnTo>
                        <a:pt x="2456" y="458"/>
                      </a:lnTo>
                      <a:lnTo>
                        <a:pt x="2453" y="467"/>
                      </a:lnTo>
                      <a:close/>
                      <a:moveTo>
                        <a:pt x="2420" y="454"/>
                      </a:moveTo>
                      <a:lnTo>
                        <a:pt x="2436" y="460"/>
                      </a:lnTo>
                      <a:lnTo>
                        <a:pt x="2439" y="451"/>
                      </a:lnTo>
                      <a:lnTo>
                        <a:pt x="2422" y="446"/>
                      </a:lnTo>
                      <a:lnTo>
                        <a:pt x="2420" y="454"/>
                      </a:lnTo>
                      <a:close/>
                      <a:moveTo>
                        <a:pt x="2386" y="441"/>
                      </a:moveTo>
                      <a:lnTo>
                        <a:pt x="2403" y="448"/>
                      </a:lnTo>
                      <a:lnTo>
                        <a:pt x="2405" y="439"/>
                      </a:lnTo>
                      <a:lnTo>
                        <a:pt x="2388" y="432"/>
                      </a:lnTo>
                      <a:lnTo>
                        <a:pt x="2386" y="441"/>
                      </a:lnTo>
                      <a:close/>
                      <a:moveTo>
                        <a:pt x="2352" y="428"/>
                      </a:moveTo>
                      <a:lnTo>
                        <a:pt x="2369" y="434"/>
                      </a:lnTo>
                      <a:lnTo>
                        <a:pt x="2372" y="427"/>
                      </a:lnTo>
                      <a:lnTo>
                        <a:pt x="2356" y="420"/>
                      </a:lnTo>
                      <a:lnTo>
                        <a:pt x="2352" y="428"/>
                      </a:lnTo>
                      <a:close/>
                      <a:moveTo>
                        <a:pt x="2318" y="415"/>
                      </a:moveTo>
                      <a:lnTo>
                        <a:pt x="2335" y="422"/>
                      </a:lnTo>
                      <a:lnTo>
                        <a:pt x="2339" y="413"/>
                      </a:lnTo>
                      <a:lnTo>
                        <a:pt x="2322" y="407"/>
                      </a:lnTo>
                      <a:lnTo>
                        <a:pt x="2318" y="415"/>
                      </a:lnTo>
                      <a:close/>
                      <a:moveTo>
                        <a:pt x="2284" y="403"/>
                      </a:moveTo>
                      <a:lnTo>
                        <a:pt x="2301" y="409"/>
                      </a:lnTo>
                      <a:lnTo>
                        <a:pt x="2305" y="401"/>
                      </a:lnTo>
                      <a:lnTo>
                        <a:pt x="2288" y="394"/>
                      </a:lnTo>
                      <a:lnTo>
                        <a:pt x="2284" y="403"/>
                      </a:lnTo>
                      <a:close/>
                      <a:moveTo>
                        <a:pt x="2251" y="389"/>
                      </a:moveTo>
                      <a:lnTo>
                        <a:pt x="2268" y="396"/>
                      </a:lnTo>
                      <a:lnTo>
                        <a:pt x="2271" y="388"/>
                      </a:lnTo>
                      <a:lnTo>
                        <a:pt x="2254" y="381"/>
                      </a:lnTo>
                      <a:lnTo>
                        <a:pt x="2251" y="389"/>
                      </a:lnTo>
                      <a:close/>
                      <a:moveTo>
                        <a:pt x="2217" y="377"/>
                      </a:moveTo>
                      <a:lnTo>
                        <a:pt x="2234" y="384"/>
                      </a:lnTo>
                      <a:lnTo>
                        <a:pt x="2237" y="375"/>
                      </a:lnTo>
                      <a:lnTo>
                        <a:pt x="2220" y="368"/>
                      </a:lnTo>
                      <a:lnTo>
                        <a:pt x="2217" y="377"/>
                      </a:lnTo>
                      <a:close/>
                      <a:moveTo>
                        <a:pt x="2183" y="363"/>
                      </a:moveTo>
                      <a:lnTo>
                        <a:pt x="2200" y="370"/>
                      </a:lnTo>
                      <a:lnTo>
                        <a:pt x="2203" y="362"/>
                      </a:lnTo>
                      <a:lnTo>
                        <a:pt x="2186" y="355"/>
                      </a:lnTo>
                      <a:lnTo>
                        <a:pt x="2183" y="363"/>
                      </a:lnTo>
                      <a:close/>
                      <a:moveTo>
                        <a:pt x="2149" y="351"/>
                      </a:moveTo>
                      <a:lnTo>
                        <a:pt x="2166" y="358"/>
                      </a:lnTo>
                      <a:lnTo>
                        <a:pt x="2169" y="349"/>
                      </a:lnTo>
                      <a:lnTo>
                        <a:pt x="2152" y="343"/>
                      </a:lnTo>
                      <a:lnTo>
                        <a:pt x="2149" y="351"/>
                      </a:lnTo>
                      <a:close/>
                      <a:moveTo>
                        <a:pt x="2115" y="339"/>
                      </a:moveTo>
                      <a:lnTo>
                        <a:pt x="2132" y="344"/>
                      </a:lnTo>
                      <a:lnTo>
                        <a:pt x="2136" y="336"/>
                      </a:lnTo>
                      <a:lnTo>
                        <a:pt x="2119" y="330"/>
                      </a:lnTo>
                      <a:lnTo>
                        <a:pt x="2115" y="339"/>
                      </a:lnTo>
                      <a:close/>
                      <a:moveTo>
                        <a:pt x="2082" y="325"/>
                      </a:moveTo>
                      <a:lnTo>
                        <a:pt x="2098" y="332"/>
                      </a:lnTo>
                      <a:lnTo>
                        <a:pt x="2102" y="324"/>
                      </a:lnTo>
                      <a:lnTo>
                        <a:pt x="2085" y="317"/>
                      </a:lnTo>
                      <a:lnTo>
                        <a:pt x="2082" y="325"/>
                      </a:lnTo>
                      <a:close/>
                      <a:moveTo>
                        <a:pt x="2049" y="313"/>
                      </a:moveTo>
                      <a:lnTo>
                        <a:pt x="2066" y="319"/>
                      </a:lnTo>
                      <a:lnTo>
                        <a:pt x="2068" y="310"/>
                      </a:lnTo>
                      <a:lnTo>
                        <a:pt x="2051" y="304"/>
                      </a:lnTo>
                      <a:lnTo>
                        <a:pt x="2049" y="313"/>
                      </a:lnTo>
                      <a:close/>
                      <a:moveTo>
                        <a:pt x="2015" y="300"/>
                      </a:moveTo>
                      <a:lnTo>
                        <a:pt x="2032" y="306"/>
                      </a:lnTo>
                      <a:lnTo>
                        <a:pt x="2035" y="298"/>
                      </a:lnTo>
                      <a:lnTo>
                        <a:pt x="2018" y="291"/>
                      </a:lnTo>
                      <a:lnTo>
                        <a:pt x="2015" y="300"/>
                      </a:lnTo>
                      <a:close/>
                      <a:moveTo>
                        <a:pt x="1981" y="287"/>
                      </a:moveTo>
                      <a:lnTo>
                        <a:pt x="1998" y="293"/>
                      </a:lnTo>
                      <a:lnTo>
                        <a:pt x="2001" y="284"/>
                      </a:lnTo>
                      <a:lnTo>
                        <a:pt x="1984" y="279"/>
                      </a:lnTo>
                      <a:lnTo>
                        <a:pt x="1981" y="287"/>
                      </a:lnTo>
                      <a:close/>
                      <a:moveTo>
                        <a:pt x="1947" y="274"/>
                      </a:moveTo>
                      <a:lnTo>
                        <a:pt x="1964" y="280"/>
                      </a:lnTo>
                      <a:lnTo>
                        <a:pt x="1967" y="272"/>
                      </a:lnTo>
                      <a:lnTo>
                        <a:pt x="1951" y="265"/>
                      </a:lnTo>
                      <a:lnTo>
                        <a:pt x="1947" y="274"/>
                      </a:lnTo>
                      <a:close/>
                      <a:moveTo>
                        <a:pt x="1913" y="261"/>
                      </a:moveTo>
                      <a:lnTo>
                        <a:pt x="1930" y="267"/>
                      </a:lnTo>
                      <a:lnTo>
                        <a:pt x="1934" y="260"/>
                      </a:lnTo>
                      <a:lnTo>
                        <a:pt x="1917" y="253"/>
                      </a:lnTo>
                      <a:lnTo>
                        <a:pt x="1913" y="261"/>
                      </a:lnTo>
                      <a:close/>
                      <a:moveTo>
                        <a:pt x="1879" y="248"/>
                      </a:moveTo>
                      <a:lnTo>
                        <a:pt x="1896" y="255"/>
                      </a:lnTo>
                      <a:lnTo>
                        <a:pt x="1900" y="246"/>
                      </a:lnTo>
                      <a:lnTo>
                        <a:pt x="1883" y="239"/>
                      </a:lnTo>
                      <a:lnTo>
                        <a:pt x="1879" y="248"/>
                      </a:lnTo>
                      <a:close/>
                      <a:moveTo>
                        <a:pt x="1846" y="236"/>
                      </a:moveTo>
                      <a:lnTo>
                        <a:pt x="1863" y="242"/>
                      </a:lnTo>
                      <a:lnTo>
                        <a:pt x="1866" y="234"/>
                      </a:lnTo>
                      <a:lnTo>
                        <a:pt x="1849" y="227"/>
                      </a:lnTo>
                      <a:lnTo>
                        <a:pt x="1846" y="236"/>
                      </a:lnTo>
                      <a:close/>
                      <a:moveTo>
                        <a:pt x="1812" y="222"/>
                      </a:moveTo>
                      <a:lnTo>
                        <a:pt x="1829" y="229"/>
                      </a:lnTo>
                      <a:lnTo>
                        <a:pt x="1832" y="220"/>
                      </a:lnTo>
                      <a:lnTo>
                        <a:pt x="1815" y="214"/>
                      </a:lnTo>
                      <a:lnTo>
                        <a:pt x="1812" y="222"/>
                      </a:lnTo>
                      <a:close/>
                      <a:moveTo>
                        <a:pt x="1778" y="210"/>
                      </a:moveTo>
                      <a:lnTo>
                        <a:pt x="1795" y="216"/>
                      </a:lnTo>
                      <a:lnTo>
                        <a:pt x="1798" y="208"/>
                      </a:lnTo>
                      <a:lnTo>
                        <a:pt x="1781" y="201"/>
                      </a:lnTo>
                      <a:lnTo>
                        <a:pt x="1778" y="210"/>
                      </a:lnTo>
                      <a:close/>
                      <a:moveTo>
                        <a:pt x="1745" y="196"/>
                      </a:moveTo>
                      <a:lnTo>
                        <a:pt x="1761" y="203"/>
                      </a:lnTo>
                      <a:lnTo>
                        <a:pt x="1764" y="195"/>
                      </a:lnTo>
                      <a:lnTo>
                        <a:pt x="1747" y="188"/>
                      </a:lnTo>
                      <a:lnTo>
                        <a:pt x="1745" y="196"/>
                      </a:lnTo>
                      <a:close/>
                      <a:moveTo>
                        <a:pt x="1711" y="184"/>
                      </a:moveTo>
                      <a:lnTo>
                        <a:pt x="1728" y="191"/>
                      </a:lnTo>
                      <a:lnTo>
                        <a:pt x="1731" y="182"/>
                      </a:lnTo>
                      <a:lnTo>
                        <a:pt x="1714" y="175"/>
                      </a:lnTo>
                      <a:lnTo>
                        <a:pt x="1711" y="184"/>
                      </a:lnTo>
                      <a:close/>
                      <a:moveTo>
                        <a:pt x="1677" y="172"/>
                      </a:moveTo>
                      <a:lnTo>
                        <a:pt x="1694" y="177"/>
                      </a:lnTo>
                      <a:lnTo>
                        <a:pt x="1697" y="169"/>
                      </a:lnTo>
                      <a:lnTo>
                        <a:pt x="1681" y="163"/>
                      </a:lnTo>
                      <a:lnTo>
                        <a:pt x="1677" y="172"/>
                      </a:lnTo>
                      <a:close/>
                      <a:moveTo>
                        <a:pt x="1644" y="158"/>
                      </a:moveTo>
                      <a:lnTo>
                        <a:pt x="1661" y="165"/>
                      </a:lnTo>
                      <a:lnTo>
                        <a:pt x="1664" y="156"/>
                      </a:lnTo>
                      <a:lnTo>
                        <a:pt x="1647" y="150"/>
                      </a:lnTo>
                      <a:lnTo>
                        <a:pt x="1644" y="158"/>
                      </a:lnTo>
                      <a:close/>
                      <a:moveTo>
                        <a:pt x="1610" y="146"/>
                      </a:moveTo>
                      <a:lnTo>
                        <a:pt x="1627" y="151"/>
                      </a:lnTo>
                      <a:lnTo>
                        <a:pt x="1630" y="143"/>
                      </a:lnTo>
                      <a:lnTo>
                        <a:pt x="1613" y="137"/>
                      </a:lnTo>
                      <a:lnTo>
                        <a:pt x="1610" y="146"/>
                      </a:lnTo>
                      <a:close/>
                      <a:moveTo>
                        <a:pt x="1576" y="132"/>
                      </a:moveTo>
                      <a:lnTo>
                        <a:pt x="1593" y="139"/>
                      </a:lnTo>
                      <a:lnTo>
                        <a:pt x="1596" y="131"/>
                      </a:lnTo>
                      <a:lnTo>
                        <a:pt x="1579" y="124"/>
                      </a:lnTo>
                      <a:lnTo>
                        <a:pt x="1576" y="132"/>
                      </a:lnTo>
                      <a:close/>
                      <a:moveTo>
                        <a:pt x="1542" y="120"/>
                      </a:moveTo>
                      <a:lnTo>
                        <a:pt x="1559" y="126"/>
                      </a:lnTo>
                      <a:lnTo>
                        <a:pt x="1562" y="117"/>
                      </a:lnTo>
                      <a:lnTo>
                        <a:pt x="1545" y="111"/>
                      </a:lnTo>
                      <a:lnTo>
                        <a:pt x="1542" y="120"/>
                      </a:lnTo>
                      <a:close/>
                      <a:moveTo>
                        <a:pt x="1508" y="107"/>
                      </a:moveTo>
                      <a:lnTo>
                        <a:pt x="1525" y="113"/>
                      </a:lnTo>
                      <a:lnTo>
                        <a:pt x="1529" y="105"/>
                      </a:lnTo>
                      <a:lnTo>
                        <a:pt x="1512" y="98"/>
                      </a:lnTo>
                      <a:lnTo>
                        <a:pt x="1508" y="107"/>
                      </a:lnTo>
                      <a:close/>
                      <a:moveTo>
                        <a:pt x="1474" y="94"/>
                      </a:moveTo>
                      <a:lnTo>
                        <a:pt x="1491" y="100"/>
                      </a:lnTo>
                      <a:lnTo>
                        <a:pt x="1495" y="91"/>
                      </a:lnTo>
                      <a:lnTo>
                        <a:pt x="1478" y="86"/>
                      </a:lnTo>
                      <a:lnTo>
                        <a:pt x="1474" y="94"/>
                      </a:lnTo>
                      <a:close/>
                      <a:moveTo>
                        <a:pt x="1442" y="86"/>
                      </a:moveTo>
                      <a:lnTo>
                        <a:pt x="1456" y="87"/>
                      </a:lnTo>
                      <a:lnTo>
                        <a:pt x="1457" y="87"/>
                      </a:lnTo>
                      <a:lnTo>
                        <a:pt x="1461" y="79"/>
                      </a:lnTo>
                      <a:lnTo>
                        <a:pt x="1459" y="78"/>
                      </a:lnTo>
                      <a:lnTo>
                        <a:pt x="1459" y="78"/>
                      </a:lnTo>
                      <a:lnTo>
                        <a:pt x="1442" y="77"/>
                      </a:lnTo>
                      <a:lnTo>
                        <a:pt x="1442" y="86"/>
                      </a:lnTo>
                      <a:close/>
                      <a:moveTo>
                        <a:pt x="1406" y="85"/>
                      </a:moveTo>
                      <a:lnTo>
                        <a:pt x="1424" y="85"/>
                      </a:lnTo>
                      <a:lnTo>
                        <a:pt x="1424" y="76"/>
                      </a:lnTo>
                      <a:lnTo>
                        <a:pt x="1406" y="76"/>
                      </a:lnTo>
                      <a:lnTo>
                        <a:pt x="1406" y="85"/>
                      </a:lnTo>
                      <a:close/>
                      <a:moveTo>
                        <a:pt x="1370" y="82"/>
                      </a:moveTo>
                      <a:lnTo>
                        <a:pt x="1388" y="84"/>
                      </a:lnTo>
                      <a:lnTo>
                        <a:pt x="1388" y="74"/>
                      </a:lnTo>
                      <a:lnTo>
                        <a:pt x="1370" y="73"/>
                      </a:lnTo>
                      <a:lnTo>
                        <a:pt x="1370" y="82"/>
                      </a:lnTo>
                      <a:close/>
                      <a:moveTo>
                        <a:pt x="1333" y="80"/>
                      </a:moveTo>
                      <a:lnTo>
                        <a:pt x="1351" y="81"/>
                      </a:lnTo>
                      <a:lnTo>
                        <a:pt x="1351" y="72"/>
                      </a:lnTo>
                      <a:lnTo>
                        <a:pt x="1333" y="71"/>
                      </a:lnTo>
                      <a:lnTo>
                        <a:pt x="1333" y="80"/>
                      </a:lnTo>
                      <a:close/>
                      <a:moveTo>
                        <a:pt x="1297" y="78"/>
                      </a:moveTo>
                      <a:lnTo>
                        <a:pt x="1315" y="79"/>
                      </a:lnTo>
                      <a:lnTo>
                        <a:pt x="1315" y="70"/>
                      </a:lnTo>
                      <a:lnTo>
                        <a:pt x="1297" y="69"/>
                      </a:lnTo>
                      <a:lnTo>
                        <a:pt x="1297" y="78"/>
                      </a:lnTo>
                      <a:close/>
                      <a:moveTo>
                        <a:pt x="1261" y="77"/>
                      </a:moveTo>
                      <a:lnTo>
                        <a:pt x="1279" y="78"/>
                      </a:lnTo>
                      <a:lnTo>
                        <a:pt x="1279" y="69"/>
                      </a:lnTo>
                      <a:lnTo>
                        <a:pt x="1261" y="68"/>
                      </a:lnTo>
                      <a:lnTo>
                        <a:pt x="1261" y="77"/>
                      </a:lnTo>
                      <a:close/>
                      <a:moveTo>
                        <a:pt x="1225" y="74"/>
                      </a:moveTo>
                      <a:lnTo>
                        <a:pt x="1243" y="76"/>
                      </a:lnTo>
                      <a:lnTo>
                        <a:pt x="1243" y="67"/>
                      </a:lnTo>
                      <a:lnTo>
                        <a:pt x="1225" y="65"/>
                      </a:lnTo>
                      <a:lnTo>
                        <a:pt x="1225" y="74"/>
                      </a:lnTo>
                      <a:close/>
                      <a:moveTo>
                        <a:pt x="1189" y="72"/>
                      </a:moveTo>
                      <a:lnTo>
                        <a:pt x="1207" y="73"/>
                      </a:lnTo>
                      <a:lnTo>
                        <a:pt x="1207" y="64"/>
                      </a:lnTo>
                      <a:lnTo>
                        <a:pt x="1189" y="63"/>
                      </a:lnTo>
                      <a:lnTo>
                        <a:pt x="1189" y="72"/>
                      </a:lnTo>
                      <a:close/>
                      <a:moveTo>
                        <a:pt x="1153" y="71"/>
                      </a:moveTo>
                      <a:lnTo>
                        <a:pt x="1171" y="71"/>
                      </a:lnTo>
                      <a:lnTo>
                        <a:pt x="1171" y="63"/>
                      </a:lnTo>
                      <a:lnTo>
                        <a:pt x="1153" y="62"/>
                      </a:lnTo>
                      <a:lnTo>
                        <a:pt x="1153" y="71"/>
                      </a:lnTo>
                      <a:close/>
                      <a:moveTo>
                        <a:pt x="1117" y="69"/>
                      </a:moveTo>
                      <a:lnTo>
                        <a:pt x="1135" y="70"/>
                      </a:lnTo>
                      <a:lnTo>
                        <a:pt x="1136" y="61"/>
                      </a:lnTo>
                      <a:lnTo>
                        <a:pt x="1118" y="60"/>
                      </a:lnTo>
                      <a:lnTo>
                        <a:pt x="1117" y="69"/>
                      </a:lnTo>
                      <a:close/>
                      <a:moveTo>
                        <a:pt x="1081" y="67"/>
                      </a:moveTo>
                      <a:lnTo>
                        <a:pt x="1099" y="68"/>
                      </a:lnTo>
                      <a:lnTo>
                        <a:pt x="1100" y="59"/>
                      </a:lnTo>
                      <a:lnTo>
                        <a:pt x="1082" y="58"/>
                      </a:lnTo>
                      <a:lnTo>
                        <a:pt x="1081" y="67"/>
                      </a:lnTo>
                      <a:close/>
                      <a:moveTo>
                        <a:pt x="1045" y="65"/>
                      </a:moveTo>
                      <a:lnTo>
                        <a:pt x="1063" y="65"/>
                      </a:lnTo>
                      <a:lnTo>
                        <a:pt x="1064" y="56"/>
                      </a:lnTo>
                      <a:lnTo>
                        <a:pt x="1046" y="56"/>
                      </a:lnTo>
                      <a:lnTo>
                        <a:pt x="1045" y="65"/>
                      </a:lnTo>
                      <a:close/>
                      <a:moveTo>
                        <a:pt x="1008" y="63"/>
                      </a:moveTo>
                      <a:lnTo>
                        <a:pt x="1027" y="64"/>
                      </a:lnTo>
                      <a:lnTo>
                        <a:pt x="1028" y="55"/>
                      </a:lnTo>
                      <a:lnTo>
                        <a:pt x="1010" y="54"/>
                      </a:lnTo>
                      <a:lnTo>
                        <a:pt x="1008" y="63"/>
                      </a:lnTo>
                      <a:close/>
                      <a:moveTo>
                        <a:pt x="972" y="61"/>
                      </a:moveTo>
                      <a:lnTo>
                        <a:pt x="990" y="62"/>
                      </a:lnTo>
                      <a:lnTo>
                        <a:pt x="992" y="53"/>
                      </a:lnTo>
                      <a:lnTo>
                        <a:pt x="974" y="52"/>
                      </a:lnTo>
                      <a:lnTo>
                        <a:pt x="972" y="61"/>
                      </a:lnTo>
                      <a:close/>
                      <a:moveTo>
                        <a:pt x="936" y="59"/>
                      </a:moveTo>
                      <a:lnTo>
                        <a:pt x="954" y="60"/>
                      </a:lnTo>
                      <a:lnTo>
                        <a:pt x="955" y="51"/>
                      </a:lnTo>
                      <a:lnTo>
                        <a:pt x="937" y="50"/>
                      </a:lnTo>
                      <a:lnTo>
                        <a:pt x="936" y="59"/>
                      </a:lnTo>
                      <a:close/>
                      <a:moveTo>
                        <a:pt x="900" y="58"/>
                      </a:moveTo>
                      <a:lnTo>
                        <a:pt x="918" y="59"/>
                      </a:lnTo>
                      <a:lnTo>
                        <a:pt x="919" y="50"/>
                      </a:lnTo>
                      <a:lnTo>
                        <a:pt x="901" y="49"/>
                      </a:lnTo>
                      <a:lnTo>
                        <a:pt x="900" y="58"/>
                      </a:lnTo>
                      <a:close/>
                      <a:moveTo>
                        <a:pt x="864" y="55"/>
                      </a:moveTo>
                      <a:lnTo>
                        <a:pt x="882" y="56"/>
                      </a:lnTo>
                      <a:lnTo>
                        <a:pt x="883" y="47"/>
                      </a:lnTo>
                      <a:lnTo>
                        <a:pt x="865" y="46"/>
                      </a:lnTo>
                      <a:lnTo>
                        <a:pt x="864" y="55"/>
                      </a:lnTo>
                      <a:close/>
                      <a:moveTo>
                        <a:pt x="828" y="53"/>
                      </a:moveTo>
                      <a:lnTo>
                        <a:pt x="846" y="54"/>
                      </a:lnTo>
                      <a:lnTo>
                        <a:pt x="847" y="45"/>
                      </a:lnTo>
                      <a:lnTo>
                        <a:pt x="829" y="44"/>
                      </a:lnTo>
                      <a:lnTo>
                        <a:pt x="828" y="53"/>
                      </a:lnTo>
                      <a:close/>
                      <a:moveTo>
                        <a:pt x="793" y="52"/>
                      </a:moveTo>
                      <a:lnTo>
                        <a:pt x="810" y="52"/>
                      </a:lnTo>
                      <a:lnTo>
                        <a:pt x="811" y="44"/>
                      </a:lnTo>
                      <a:lnTo>
                        <a:pt x="793" y="43"/>
                      </a:lnTo>
                      <a:lnTo>
                        <a:pt x="793" y="52"/>
                      </a:lnTo>
                      <a:close/>
                      <a:moveTo>
                        <a:pt x="757" y="50"/>
                      </a:moveTo>
                      <a:lnTo>
                        <a:pt x="775" y="51"/>
                      </a:lnTo>
                      <a:lnTo>
                        <a:pt x="775" y="42"/>
                      </a:lnTo>
                      <a:lnTo>
                        <a:pt x="757" y="41"/>
                      </a:lnTo>
                      <a:lnTo>
                        <a:pt x="757" y="50"/>
                      </a:lnTo>
                      <a:close/>
                      <a:moveTo>
                        <a:pt x="721" y="47"/>
                      </a:moveTo>
                      <a:lnTo>
                        <a:pt x="739" y="49"/>
                      </a:lnTo>
                      <a:lnTo>
                        <a:pt x="739" y="39"/>
                      </a:lnTo>
                      <a:lnTo>
                        <a:pt x="721" y="38"/>
                      </a:lnTo>
                      <a:lnTo>
                        <a:pt x="721" y="47"/>
                      </a:lnTo>
                      <a:close/>
                      <a:moveTo>
                        <a:pt x="685" y="46"/>
                      </a:moveTo>
                      <a:lnTo>
                        <a:pt x="703" y="46"/>
                      </a:lnTo>
                      <a:lnTo>
                        <a:pt x="703" y="37"/>
                      </a:lnTo>
                      <a:lnTo>
                        <a:pt x="685" y="37"/>
                      </a:lnTo>
                      <a:lnTo>
                        <a:pt x="685" y="46"/>
                      </a:lnTo>
                      <a:close/>
                      <a:moveTo>
                        <a:pt x="649" y="44"/>
                      </a:moveTo>
                      <a:lnTo>
                        <a:pt x="667" y="45"/>
                      </a:lnTo>
                      <a:lnTo>
                        <a:pt x="667" y="36"/>
                      </a:lnTo>
                      <a:lnTo>
                        <a:pt x="649" y="35"/>
                      </a:lnTo>
                      <a:lnTo>
                        <a:pt x="649" y="44"/>
                      </a:lnTo>
                      <a:close/>
                      <a:moveTo>
                        <a:pt x="613" y="42"/>
                      </a:moveTo>
                      <a:lnTo>
                        <a:pt x="631" y="43"/>
                      </a:lnTo>
                      <a:lnTo>
                        <a:pt x="631" y="34"/>
                      </a:lnTo>
                      <a:lnTo>
                        <a:pt x="613" y="33"/>
                      </a:lnTo>
                      <a:lnTo>
                        <a:pt x="613" y="42"/>
                      </a:lnTo>
                      <a:close/>
                      <a:moveTo>
                        <a:pt x="576" y="39"/>
                      </a:moveTo>
                      <a:lnTo>
                        <a:pt x="594" y="41"/>
                      </a:lnTo>
                      <a:lnTo>
                        <a:pt x="594" y="32"/>
                      </a:lnTo>
                      <a:lnTo>
                        <a:pt x="576" y="30"/>
                      </a:lnTo>
                      <a:lnTo>
                        <a:pt x="576" y="39"/>
                      </a:lnTo>
                      <a:close/>
                      <a:moveTo>
                        <a:pt x="540" y="38"/>
                      </a:moveTo>
                      <a:lnTo>
                        <a:pt x="558" y="39"/>
                      </a:lnTo>
                      <a:lnTo>
                        <a:pt x="558" y="30"/>
                      </a:lnTo>
                      <a:lnTo>
                        <a:pt x="540" y="29"/>
                      </a:lnTo>
                      <a:lnTo>
                        <a:pt x="540" y="38"/>
                      </a:lnTo>
                      <a:close/>
                      <a:moveTo>
                        <a:pt x="504" y="36"/>
                      </a:moveTo>
                      <a:lnTo>
                        <a:pt x="522" y="37"/>
                      </a:lnTo>
                      <a:lnTo>
                        <a:pt x="522" y="28"/>
                      </a:lnTo>
                      <a:lnTo>
                        <a:pt x="504" y="27"/>
                      </a:lnTo>
                      <a:lnTo>
                        <a:pt x="504" y="36"/>
                      </a:lnTo>
                      <a:close/>
                      <a:moveTo>
                        <a:pt x="468" y="34"/>
                      </a:moveTo>
                      <a:lnTo>
                        <a:pt x="486" y="35"/>
                      </a:lnTo>
                      <a:lnTo>
                        <a:pt x="486" y="26"/>
                      </a:lnTo>
                      <a:lnTo>
                        <a:pt x="468" y="25"/>
                      </a:lnTo>
                      <a:lnTo>
                        <a:pt x="468" y="34"/>
                      </a:lnTo>
                      <a:close/>
                      <a:moveTo>
                        <a:pt x="432" y="33"/>
                      </a:moveTo>
                      <a:lnTo>
                        <a:pt x="450" y="33"/>
                      </a:lnTo>
                      <a:lnTo>
                        <a:pt x="450" y="24"/>
                      </a:lnTo>
                      <a:lnTo>
                        <a:pt x="432" y="24"/>
                      </a:lnTo>
                      <a:lnTo>
                        <a:pt x="432" y="33"/>
                      </a:lnTo>
                      <a:close/>
                      <a:moveTo>
                        <a:pt x="396" y="30"/>
                      </a:moveTo>
                      <a:lnTo>
                        <a:pt x="414" y="32"/>
                      </a:lnTo>
                      <a:lnTo>
                        <a:pt x="414" y="23"/>
                      </a:lnTo>
                      <a:lnTo>
                        <a:pt x="396" y="21"/>
                      </a:lnTo>
                      <a:lnTo>
                        <a:pt x="396" y="30"/>
                      </a:lnTo>
                      <a:close/>
                      <a:moveTo>
                        <a:pt x="360" y="28"/>
                      </a:moveTo>
                      <a:lnTo>
                        <a:pt x="378" y="29"/>
                      </a:lnTo>
                      <a:lnTo>
                        <a:pt x="378" y="20"/>
                      </a:lnTo>
                      <a:lnTo>
                        <a:pt x="360" y="19"/>
                      </a:lnTo>
                      <a:lnTo>
                        <a:pt x="360" y="28"/>
                      </a:lnTo>
                      <a:close/>
                      <a:moveTo>
                        <a:pt x="324" y="27"/>
                      </a:moveTo>
                      <a:lnTo>
                        <a:pt x="342" y="27"/>
                      </a:lnTo>
                      <a:lnTo>
                        <a:pt x="343" y="18"/>
                      </a:lnTo>
                      <a:lnTo>
                        <a:pt x="325" y="18"/>
                      </a:lnTo>
                      <a:lnTo>
                        <a:pt x="324" y="27"/>
                      </a:lnTo>
                      <a:close/>
                      <a:moveTo>
                        <a:pt x="288" y="25"/>
                      </a:moveTo>
                      <a:lnTo>
                        <a:pt x="306" y="26"/>
                      </a:lnTo>
                      <a:lnTo>
                        <a:pt x="307" y="17"/>
                      </a:lnTo>
                      <a:lnTo>
                        <a:pt x="289" y="16"/>
                      </a:lnTo>
                      <a:lnTo>
                        <a:pt x="288" y="25"/>
                      </a:lnTo>
                      <a:close/>
                      <a:moveTo>
                        <a:pt x="251" y="23"/>
                      </a:moveTo>
                      <a:lnTo>
                        <a:pt x="270" y="24"/>
                      </a:lnTo>
                      <a:lnTo>
                        <a:pt x="271" y="15"/>
                      </a:lnTo>
                      <a:lnTo>
                        <a:pt x="253" y="14"/>
                      </a:lnTo>
                      <a:lnTo>
                        <a:pt x="251" y="23"/>
                      </a:lnTo>
                      <a:close/>
                      <a:moveTo>
                        <a:pt x="215" y="20"/>
                      </a:moveTo>
                      <a:lnTo>
                        <a:pt x="233" y="21"/>
                      </a:lnTo>
                      <a:lnTo>
                        <a:pt x="235" y="12"/>
                      </a:lnTo>
                      <a:lnTo>
                        <a:pt x="217" y="11"/>
                      </a:lnTo>
                      <a:lnTo>
                        <a:pt x="215" y="20"/>
                      </a:lnTo>
                      <a:close/>
                      <a:moveTo>
                        <a:pt x="179" y="19"/>
                      </a:moveTo>
                      <a:lnTo>
                        <a:pt x="197" y="20"/>
                      </a:lnTo>
                      <a:lnTo>
                        <a:pt x="198" y="11"/>
                      </a:lnTo>
                      <a:lnTo>
                        <a:pt x="180" y="10"/>
                      </a:lnTo>
                      <a:lnTo>
                        <a:pt x="179" y="19"/>
                      </a:lnTo>
                      <a:close/>
                      <a:moveTo>
                        <a:pt x="143" y="17"/>
                      </a:moveTo>
                      <a:lnTo>
                        <a:pt x="161" y="18"/>
                      </a:lnTo>
                      <a:lnTo>
                        <a:pt x="162" y="9"/>
                      </a:lnTo>
                      <a:lnTo>
                        <a:pt x="144" y="8"/>
                      </a:lnTo>
                      <a:lnTo>
                        <a:pt x="143" y="17"/>
                      </a:lnTo>
                      <a:close/>
                      <a:moveTo>
                        <a:pt x="107" y="15"/>
                      </a:moveTo>
                      <a:lnTo>
                        <a:pt x="125" y="16"/>
                      </a:lnTo>
                      <a:lnTo>
                        <a:pt x="126" y="7"/>
                      </a:lnTo>
                      <a:lnTo>
                        <a:pt x="108" y="6"/>
                      </a:lnTo>
                      <a:lnTo>
                        <a:pt x="107" y="15"/>
                      </a:lnTo>
                      <a:close/>
                      <a:moveTo>
                        <a:pt x="71" y="14"/>
                      </a:moveTo>
                      <a:lnTo>
                        <a:pt x="89" y="14"/>
                      </a:lnTo>
                      <a:lnTo>
                        <a:pt x="90" y="5"/>
                      </a:lnTo>
                      <a:lnTo>
                        <a:pt x="72" y="5"/>
                      </a:lnTo>
                      <a:lnTo>
                        <a:pt x="71" y="14"/>
                      </a:lnTo>
                      <a:close/>
                      <a:moveTo>
                        <a:pt x="35" y="11"/>
                      </a:moveTo>
                      <a:lnTo>
                        <a:pt x="53" y="12"/>
                      </a:lnTo>
                      <a:lnTo>
                        <a:pt x="54" y="3"/>
                      </a:lnTo>
                      <a:lnTo>
                        <a:pt x="36" y="2"/>
                      </a:lnTo>
                      <a:lnTo>
                        <a:pt x="35" y="11"/>
                      </a:lnTo>
                      <a:close/>
                      <a:moveTo>
                        <a:pt x="0" y="9"/>
                      </a:moveTo>
                      <a:lnTo>
                        <a:pt x="17" y="10"/>
                      </a:lnTo>
                      <a:lnTo>
                        <a:pt x="18" y="1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9">
                  <a:extLst>
                    <a:ext uri="{FF2B5EF4-FFF2-40B4-BE49-F238E27FC236}">
                      <a16:creationId xmlns="" xmlns:a16="http://schemas.microsoft.com/office/drawing/2014/main" id="{D6993683-272D-514A-8401-F5F60D208E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89326" y="2806700"/>
                  <a:ext cx="2357438" cy="112713"/>
                </a:xfrm>
                <a:custGeom>
                  <a:avLst/>
                  <a:gdLst>
                    <a:gd name="T0" fmla="*/ 6 w 1485"/>
                    <a:gd name="T1" fmla="*/ 71 h 71"/>
                    <a:gd name="T2" fmla="*/ 24 w 1485"/>
                    <a:gd name="T3" fmla="*/ 70 h 71"/>
                    <a:gd name="T4" fmla="*/ 60 w 1485"/>
                    <a:gd name="T5" fmla="*/ 60 h 71"/>
                    <a:gd name="T6" fmla="*/ 113 w 1485"/>
                    <a:gd name="T7" fmla="*/ 57 h 71"/>
                    <a:gd name="T8" fmla="*/ 113 w 1485"/>
                    <a:gd name="T9" fmla="*/ 57 h 71"/>
                    <a:gd name="T10" fmla="*/ 151 w 1485"/>
                    <a:gd name="T11" fmla="*/ 64 h 71"/>
                    <a:gd name="T12" fmla="*/ 169 w 1485"/>
                    <a:gd name="T13" fmla="*/ 64 h 71"/>
                    <a:gd name="T14" fmla="*/ 204 w 1485"/>
                    <a:gd name="T15" fmla="*/ 54 h 71"/>
                    <a:gd name="T16" fmla="*/ 258 w 1485"/>
                    <a:gd name="T17" fmla="*/ 52 h 71"/>
                    <a:gd name="T18" fmla="*/ 258 w 1485"/>
                    <a:gd name="T19" fmla="*/ 52 h 71"/>
                    <a:gd name="T20" fmla="*/ 295 w 1485"/>
                    <a:gd name="T21" fmla="*/ 58 h 71"/>
                    <a:gd name="T22" fmla="*/ 313 w 1485"/>
                    <a:gd name="T23" fmla="*/ 58 h 71"/>
                    <a:gd name="T24" fmla="*/ 348 w 1485"/>
                    <a:gd name="T25" fmla="*/ 47 h 71"/>
                    <a:gd name="T26" fmla="*/ 402 w 1485"/>
                    <a:gd name="T27" fmla="*/ 45 h 71"/>
                    <a:gd name="T28" fmla="*/ 402 w 1485"/>
                    <a:gd name="T29" fmla="*/ 45 h 71"/>
                    <a:gd name="T30" fmla="*/ 439 w 1485"/>
                    <a:gd name="T31" fmla="*/ 53 h 71"/>
                    <a:gd name="T32" fmla="*/ 457 w 1485"/>
                    <a:gd name="T33" fmla="*/ 52 h 71"/>
                    <a:gd name="T34" fmla="*/ 492 w 1485"/>
                    <a:gd name="T35" fmla="*/ 42 h 71"/>
                    <a:gd name="T36" fmla="*/ 547 w 1485"/>
                    <a:gd name="T37" fmla="*/ 39 h 71"/>
                    <a:gd name="T38" fmla="*/ 547 w 1485"/>
                    <a:gd name="T39" fmla="*/ 39 h 71"/>
                    <a:gd name="T40" fmla="*/ 583 w 1485"/>
                    <a:gd name="T41" fmla="*/ 47 h 71"/>
                    <a:gd name="T42" fmla="*/ 601 w 1485"/>
                    <a:gd name="T43" fmla="*/ 46 h 71"/>
                    <a:gd name="T44" fmla="*/ 637 w 1485"/>
                    <a:gd name="T45" fmla="*/ 36 h 71"/>
                    <a:gd name="T46" fmla="*/ 691 w 1485"/>
                    <a:gd name="T47" fmla="*/ 34 h 71"/>
                    <a:gd name="T48" fmla="*/ 691 w 1485"/>
                    <a:gd name="T49" fmla="*/ 34 h 71"/>
                    <a:gd name="T50" fmla="*/ 727 w 1485"/>
                    <a:gd name="T51" fmla="*/ 40 h 71"/>
                    <a:gd name="T52" fmla="*/ 745 w 1485"/>
                    <a:gd name="T53" fmla="*/ 40 h 71"/>
                    <a:gd name="T54" fmla="*/ 781 w 1485"/>
                    <a:gd name="T55" fmla="*/ 29 h 71"/>
                    <a:gd name="T56" fmla="*/ 835 w 1485"/>
                    <a:gd name="T57" fmla="*/ 27 h 71"/>
                    <a:gd name="T58" fmla="*/ 835 w 1485"/>
                    <a:gd name="T59" fmla="*/ 27 h 71"/>
                    <a:gd name="T60" fmla="*/ 871 w 1485"/>
                    <a:gd name="T61" fmla="*/ 35 h 71"/>
                    <a:gd name="T62" fmla="*/ 889 w 1485"/>
                    <a:gd name="T63" fmla="*/ 34 h 71"/>
                    <a:gd name="T64" fmla="*/ 926 w 1485"/>
                    <a:gd name="T65" fmla="*/ 23 h 71"/>
                    <a:gd name="T66" fmla="*/ 980 w 1485"/>
                    <a:gd name="T67" fmla="*/ 21 h 71"/>
                    <a:gd name="T68" fmla="*/ 980 w 1485"/>
                    <a:gd name="T69" fmla="*/ 21 h 71"/>
                    <a:gd name="T70" fmla="*/ 1016 w 1485"/>
                    <a:gd name="T71" fmla="*/ 29 h 71"/>
                    <a:gd name="T72" fmla="*/ 1034 w 1485"/>
                    <a:gd name="T73" fmla="*/ 28 h 71"/>
                    <a:gd name="T74" fmla="*/ 1070 w 1485"/>
                    <a:gd name="T75" fmla="*/ 18 h 71"/>
                    <a:gd name="T76" fmla="*/ 1124 w 1485"/>
                    <a:gd name="T77" fmla="*/ 16 h 71"/>
                    <a:gd name="T78" fmla="*/ 1124 w 1485"/>
                    <a:gd name="T79" fmla="*/ 16 h 71"/>
                    <a:gd name="T80" fmla="*/ 1160 w 1485"/>
                    <a:gd name="T81" fmla="*/ 22 h 71"/>
                    <a:gd name="T82" fmla="*/ 1178 w 1485"/>
                    <a:gd name="T83" fmla="*/ 22 h 71"/>
                    <a:gd name="T84" fmla="*/ 1214 w 1485"/>
                    <a:gd name="T85" fmla="*/ 11 h 71"/>
                    <a:gd name="T86" fmla="*/ 1269 w 1485"/>
                    <a:gd name="T87" fmla="*/ 9 h 71"/>
                    <a:gd name="T88" fmla="*/ 1269 w 1485"/>
                    <a:gd name="T89" fmla="*/ 9 h 71"/>
                    <a:gd name="T90" fmla="*/ 1305 w 1485"/>
                    <a:gd name="T91" fmla="*/ 17 h 71"/>
                    <a:gd name="T92" fmla="*/ 1323 w 1485"/>
                    <a:gd name="T93" fmla="*/ 16 h 71"/>
                    <a:gd name="T94" fmla="*/ 1359 w 1485"/>
                    <a:gd name="T95" fmla="*/ 5 h 71"/>
                    <a:gd name="T96" fmla="*/ 1413 w 1485"/>
                    <a:gd name="T97" fmla="*/ 3 h 71"/>
                    <a:gd name="T98" fmla="*/ 1413 w 1485"/>
                    <a:gd name="T99" fmla="*/ 3 h 71"/>
                    <a:gd name="T100" fmla="*/ 1449 w 1485"/>
                    <a:gd name="T101" fmla="*/ 11 h 71"/>
                    <a:gd name="T102" fmla="*/ 1467 w 1485"/>
                    <a:gd name="T103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485" h="71">
                      <a:moveTo>
                        <a:pt x="6" y="62"/>
                      </a:moveTo>
                      <a:lnTo>
                        <a:pt x="0" y="62"/>
                      </a:lnTo>
                      <a:lnTo>
                        <a:pt x="0" y="71"/>
                      </a:lnTo>
                      <a:lnTo>
                        <a:pt x="6" y="71"/>
                      </a:lnTo>
                      <a:lnTo>
                        <a:pt x="6" y="62"/>
                      </a:lnTo>
                      <a:close/>
                      <a:moveTo>
                        <a:pt x="42" y="60"/>
                      </a:moveTo>
                      <a:lnTo>
                        <a:pt x="24" y="61"/>
                      </a:lnTo>
                      <a:lnTo>
                        <a:pt x="24" y="70"/>
                      </a:lnTo>
                      <a:lnTo>
                        <a:pt x="42" y="69"/>
                      </a:lnTo>
                      <a:lnTo>
                        <a:pt x="42" y="60"/>
                      </a:lnTo>
                      <a:close/>
                      <a:moveTo>
                        <a:pt x="78" y="58"/>
                      </a:moveTo>
                      <a:lnTo>
                        <a:pt x="60" y="60"/>
                      </a:lnTo>
                      <a:lnTo>
                        <a:pt x="60" y="69"/>
                      </a:lnTo>
                      <a:lnTo>
                        <a:pt x="78" y="68"/>
                      </a:lnTo>
                      <a:lnTo>
                        <a:pt x="78" y="58"/>
                      </a:lnTo>
                      <a:close/>
                      <a:moveTo>
                        <a:pt x="113" y="57"/>
                      </a:moveTo>
                      <a:lnTo>
                        <a:pt x="96" y="57"/>
                      </a:lnTo>
                      <a:lnTo>
                        <a:pt x="96" y="66"/>
                      </a:lnTo>
                      <a:lnTo>
                        <a:pt x="114" y="66"/>
                      </a:lnTo>
                      <a:lnTo>
                        <a:pt x="113" y="57"/>
                      </a:lnTo>
                      <a:close/>
                      <a:moveTo>
                        <a:pt x="149" y="56"/>
                      </a:moveTo>
                      <a:lnTo>
                        <a:pt x="131" y="56"/>
                      </a:lnTo>
                      <a:lnTo>
                        <a:pt x="132" y="65"/>
                      </a:lnTo>
                      <a:lnTo>
                        <a:pt x="151" y="64"/>
                      </a:lnTo>
                      <a:lnTo>
                        <a:pt x="149" y="56"/>
                      </a:lnTo>
                      <a:close/>
                      <a:moveTo>
                        <a:pt x="186" y="54"/>
                      </a:moveTo>
                      <a:lnTo>
                        <a:pt x="167" y="55"/>
                      </a:lnTo>
                      <a:lnTo>
                        <a:pt x="169" y="64"/>
                      </a:lnTo>
                      <a:lnTo>
                        <a:pt x="187" y="63"/>
                      </a:lnTo>
                      <a:lnTo>
                        <a:pt x="186" y="54"/>
                      </a:lnTo>
                      <a:close/>
                      <a:moveTo>
                        <a:pt x="222" y="53"/>
                      </a:moveTo>
                      <a:lnTo>
                        <a:pt x="204" y="54"/>
                      </a:lnTo>
                      <a:lnTo>
                        <a:pt x="205" y="63"/>
                      </a:lnTo>
                      <a:lnTo>
                        <a:pt x="223" y="62"/>
                      </a:lnTo>
                      <a:lnTo>
                        <a:pt x="222" y="53"/>
                      </a:lnTo>
                      <a:close/>
                      <a:moveTo>
                        <a:pt x="258" y="52"/>
                      </a:moveTo>
                      <a:lnTo>
                        <a:pt x="240" y="52"/>
                      </a:lnTo>
                      <a:lnTo>
                        <a:pt x="241" y="61"/>
                      </a:lnTo>
                      <a:lnTo>
                        <a:pt x="259" y="61"/>
                      </a:lnTo>
                      <a:lnTo>
                        <a:pt x="258" y="52"/>
                      </a:lnTo>
                      <a:close/>
                      <a:moveTo>
                        <a:pt x="294" y="49"/>
                      </a:moveTo>
                      <a:lnTo>
                        <a:pt x="276" y="51"/>
                      </a:lnTo>
                      <a:lnTo>
                        <a:pt x="277" y="60"/>
                      </a:lnTo>
                      <a:lnTo>
                        <a:pt x="295" y="58"/>
                      </a:lnTo>
                      <a:lnTo>
                        <a:pt x="294" y="49"/>
                      </a:lnTo>
                      <a:close/>
                      <a:moveTo>
                        <a:pt x="330" y="48"/>
                      </a:moveTo>
                      <a:lnTo>
                        <a:pt x="312" y="49"/>
                      </a:lnTo>
                      <a:lnTo>
                        <a:pt x="313" y="58"/>
                      </a:lnTo>
                      <a:lnTo>
                        <a:pt x="331" y="57"/>
                      </a:lnTo>
                      <a:lnTo>
                        <a:pt x="330" y="48"/>
                      </a:lnTo>
                      <a:close/>
                      <a:moveTo>
                        <a:pt x="366" y="47"/>
                      </a:moveTo>
                      <a:lnTo>
                        <a:pt x="348" y="47"/>
                      </a:lnTo>
                      <a:lnTo>
                        <a:pt x="349" y="56"/>
                      </a:lnTo>
                      <a:lnTo>
                        <a:pt x="367" y="56"/>
                      </a:lnTo>
                      <a:lnTo>
                        <a:pt x="366" y="47"/>
                      </a:lnTo>
                      <a:close/>
                      <a:moveTo>
                        <a:pt x="402" y="45"/>
                      </a:moveTo>
                      <a:lnTo>
                        <a:pt x="384" y="46"/>
                      </a:lnTo>
                      <a:lnTo>
                        <a:pt x="385" y="55"/>
                      </a:lnTo>
                      <a:lnTo>
                        <a:pt x="403" y="54"/>
                      </a:lnTo>
                      <a:lnTo>
                        <a:pt x="402" y="45"/>
                      </a:lnTo>
                      <a:close/>
                      <a:moveTo>
                        <a:pt x="438" y="44"/>
                      </a:moveTo>
                      <a:lnTo>
                        <a:pt x="420" y="45"/>
                      </a:lnTo>
                      <a:lnTo>
                        <a:pt x="421" y="54"/>
                      </a:lnTo>
                      <a:lnTo>
                        <a:pt x="439" y="53"/>
                      </a:lnTo>
                      <a:lnTo>
                        <a:pt x="438" y="44"/>
                      </a:lnTo>
                      <a:close/>
                      <a:moveTo>
                        <a:pt x="474" y="43"/>
                      </a:moveTo>
                      <a:lnTo>
                        <a:pt x="456" y="43"/>
                      </a:lnTo>
                      <a:lnTo>
                        <a:pt x="457" y="52"/>
                      </a:lnTo>
                      <a:lnTo>
                        <a:pt x="475" y="52"/>
                      </a:lnTo>
                      <a:lnTo>
                        <a:pt x="474" y="43"/>
                      </a:lnTo>
                      <a:close/>
                      <a:moveTo>
                        <a:pt x="510" y="40"/>
                      </a:moveTo>
                      <a:lnTo>
                        <a:pt x="492" y="42"/>
                      </a:lnTo>
                      <a:lnTo>
                        <a:pt x="494" y="51"/>
                      </a:lnTo>
                      <a:lnTo>
                        <a:pt x="512" y="49"/>
                      </a:lnTo>
                      <a:lnTo>
                        <a:pt x="510" y="40"/>
                      </a:lnTo>
                      <a:close/>
                      <a:moveTo>
                        <a:pt x="547" y="39"/>
                      </a:moveTo>
                      <a:lnTo>
                        <a:pt x="528" y="40"/>
                      </a:lnTo>
                      <a:lnTo>
                        <a:pt x="530" y="49"/>
                      </a:lnTo>
                      <a:lnTo>
                        <a:pt x="547" y="48"/>
                      </a:lnTo>
                      <a:lnTo>
                        <a:pt x="547" y="39"/>
                      </a:lnTo>
                      <a:close/>
                      <a:moveTo>
                        <a:pt x="583" y="38"/>
                      </a:moveTo>
                      <a:lnTo>
                        <a:pt x="565" y="38"/>
                      </a:lnTo>
                      <a:lnTo>
                        <a:pt x="565" y="47"/>
                      </a:lnTo>
                      <a:lnTo>
                        <a:pt x="583" y="47"/>
                      </a:lnTo>
                      <a:lnTo>
                        <a:pt x="583" y="38"/>
                      </a:lnTo>
                      <a:close/>
                      <a:moveTo>
                        <a:pt x="619" y="36"/>
                      </a:moveTo>
                      <a:lnTo>
                        <a:pt x="601" y="37"/>
                      </a:lnTo>
                      <a:lnTo>
                        <a:pt x="601" y="46"/>
                      </a:lnTo>
                      <a:lnTo>
                        <a:pt x="619" y="45"/>
                      </a:lnTo>
                      <a:lnTo>
                        <a:pt x="619" y="36"/>
                      </a:lnTo>
                      <a:close/>
                      <a:moveTo>
                        <a:pt x="655" y="35"/>
                      </a:moveTo>
                      <a:lnTo>
                        <a:pt x="637" y="36"/>
                      </a:lnTo>
                      <a:lnTo>
                        <a:pt x="637" y="45"/>
                      </a:lnTo>
                      <a:lnTo>
                        <a:pt x="655" y="44"/>
                      </a:lnTo>
                      <a:lnTo>
                        <a:pt x="655" y="35"/>
                      </a:lnTo>
                      <a:close/>
                      <a:moveTo>
                        <a:pt x="691" y="34"/>
                      </a:moveTo>
                      <a:lnTo>
                        <a:pt x="673" y="34"/>
                      </a:lnTo>
                      <a:lnTo>
                        <a:pt x="673" y="43"/>
                      </a:lnTo>
                      <a:lnTo>
                        <a:pt x="691" y="43"/>
                      </a:lnTo>
                      <a:lnTo>
                        <a:pt x="691" y="34"/>
                      </a:lnTo>
                      <a:close/>
                      <a:moveTo>
                        <a:pt x="727" y="31"/>
                      </a:moveTo>
                      <a:lnTo>
                        <a:pt x="709" y="33"/>
                      </a:lnTo>
                      <a:lnTo>
                        <a:pt x="709" y="42"/>
                      </a:lnTo>
                      <a:lnTo>
                        <a:pt x="727" y="40"/>
                      </a:lnTo>
                      <a:lnTo>
                        <a:pt x="727" y="31"/>
                      </a:lnTo>
                      <a:close/>
                      <a:moveTo>
                        <a:pt x="763" y="30"/>
                      </a:moveTo>
                      <a:lnTo>
                        <a:pt x="745" y="31"/>
                      </a:lnTo>
                      <a:lnTo>
                        <a:pt x="745" y="40"/>
                      </a:lnTo>
                      <a:lnTo>
                        <a:pt x="763" y="39"/>
                      </a:lnTo>
                      <a:lnTo>
                        <a:pt x="763" y="30"/>
                      </a:lnTo>
                      <a:close/>
                      <a:moveTo>
                        <a:pt x="799" y="29"/>
                      </a:moveTo>
                      <a:lnTo>
                        <a:pt x="781" y="29"/>
                      </a:lnTo>
                      <a:lnTo>
                        <a:pt x="781" y="38"/>
                      </a:lnTo>
                      <a:lnTo>
                        <a:pt x="799" y="38"/>
                      </a:lnTo>
                      <a:lnTo>
                        <a:pt x="799" y="29"/>
                      </a:lnTo>
                      <a:close/>
                      <a:moveTo>
                        <a:pt x="835" y="27"/>
                      </a:moveTo>
                      <a:lnTo>
                        <a:pt x="817" y="28"/>
                      </a:lnTo>
                      <a:lnTo>
                        <a:pt x="817" y="37"/>
                      </a:lnTo>
                      <a:lnTo>
                        <a:pt x="835" y="36"/>
                      </a:lnTo>
                      <a:lnTo>
                        <a:pt x="835" y="27"/>
                      </a:lnTo>
                      <a:close/>
                      <a:moveTo>
                        <a:pt x="871" y="26"/>
                      </a:moveTo>
                      <a:lnTo>
                        <a:pt x="853" y="27"/>
                      </a:lnTo>
                      <a:lnTo>
                        <a:pt x="853" y="36"/>
                      </a:lnTo>
                      <a:lnTo>
                        <a:pt x="871" y="35"/>
                      </a:lnTo>
                      <a:lnTo>
                        <a:pt x="871" y="26"/>
                      </a:lnTo>
                      <a:close/>
                      <a:moveTo>
                        <a:pt x="908" y="25"/>
                      </a:moveTo>
                      <a:lnTo>
                        <a:pt x="889" y="25"/>
                      </a:lnTo>
                      <a:lnTo>
                        <a:pt x="889" y="34"/>
                      </a:lnTo>
                      <a:lnTo>
                        <a:pt x="908" y="34"/>
                      </a:lnTo>
                      <a:lnTo>
                        <a:pt x="908" y="25"/>
                      </a:lnTo>
                      <a:close/>
                      <a:moveTo>
                        <a:pt x="944" y="22"/>
                      </a:moveTo>
                      <a:lnTo>
                        <a:pt x="926" y="23"/>
                      </a:lnTo>
                      <a:lnTo>
                        <a:pt x="926" y="33"/>
                      </a:lnTo>
                      <a:lnTo>
                        <a:pt x="944" y="31"/>
                      </a:lnTo>
                      <a:lnTo>
                        <a:pt x="944" y="22"/>
                      </a:lnTo>
                      <a:close/>
                      <a:moveTo>
                        <a:pt x="980" y="21"/>
                      </a:moveTo>
                      <a:lnTo>
                        <a:pt x="962" y="22"/>
                      </a:lnTo>
                      <a:lnTo>
                        <a:pt x="962" y="31"/>
                      </a:lnTo>
                      <a:lnTo>
                        <a:pt x="980" y="30"/>
                      </a:lnTo>
                      <a:lnTo>
                        <a:pt x="980" y="21"/>
                      </a:lnTo>
                      <a:close/>
                      <a:moveTo>
                        <a:pt x="1016" y="20"/>
                      </a:moveTo>
                      <a:lnTo>
                        <a:pt x="998" y="20"/>
                      </a:lnTo>
                      <a:lnTo>
                        <a:pt x="998" y="29"/>
                      </a:lnTo>
                      <a:lnTo>
                        <a:pt x="1016" y="29"/>
                      </a:lnTo>
                      <a:lnTo>
                        <a:pt x="1016" y="20"/>
                      </a:lnTo>
                      <a:close/>
                      <a:moveTo>
                        <a:pt x="1052" y="18"/>
                      </a:moveTo>
                      <a:lnTo>
                        <a:pt x="1034" y="19"/>
                      </a:lnTo>
                      <a:lnTo>
                        <a:pt x="1034" y="28"/>
                      </a:lnTo>
                      <a:lnTo>
                        <a:pt x="1052" y="27"/>
                      </a:lnTo>
                      <a:lnTo>
                        <a:pt x="1052" y="18"/>
                      </a:lnTo>
                      <a:close/>
                      <a:moveTo>
                        <a:pt x="1088" y="17"/>
                      </a:moveTo>
                      <a:lnTo>
                        <a:pt x="1070" y="18"/>
                      </a:lnTo>
                      <a:lnTo>
                        <a:pt x="1070" y="27"/>
                      </a:lnTo>
                      <a:lnTo>
                        <a:pt x="1088" y="26"/>
                      </a:lnTo>
                      <a:lnTo>
                        <a:pt x="1088" y="17"/>
                      </a:lnTo>
                      <a:close/>
                      <a:moveTo>
                        <a:pt x="1124" y="16"/>
                      </a:moveTo>
                      <a:lnTo>
                        <a:pt x="1106" y="16"/>
                      </a:lnTo>
                      <a:lnTo>
                        <a:pt x="1106" y="25"/>
                      </a:lnTo>
                      <a:lnTo>
                        <a:pt x="1124" y="25"/>
                      </a:lnTo>
                      <a:lnTo>
                        <a:pt x="1124" y="16"/>
                      </a:lnTo>
                      <a:close/>
                      <a:moveTo>
                        <a:pt x="1160" y="13"/>
                      </a:moveTo>
                      <a:lnTo>
                        <a:pt x="1142" y="14"/>
                      </a:lnTo>
                      <a:lnTo>
                        <a:pt x="1142" y="23"/>
                      </a:lnTo>
                      <a:lnTo>
                        <a:pt x="1160" y="22"/>
                      </a:lnTo>
                      <a:lnTo>
                        <a:pt x="1160" y="13"/>
                      </a:lnTo>
                      <a:close/>
                      <a:moveTo>
                        <a:pt x="1196" y="12"/>
                      </a:moveTo>
                      <a:lnTo>
                        <a:pt x="1178" y="13"/>
                      </a:lnTo>
                      <a:lnTo>
                        <a:pt x="1178" y="22"/>
                      </a:lnTo>
                      <a:lnTo>
                        <a:pt x="1196" y="21"/>
                      </a:lnTo>
                      <a:lnTo>
                        <a:pt x="1196" y="12"/>
                      </a:lnTo>
                      <a:close/>
                      <a:moveTo>
                        <a:pt x="1232" y="11"/>
                      </a:moveTo>
                      <a:lnTo>
                        <a:pt x="1214" y="11"/>
                      </a:lnTo>
                      <a:lnTo>
                        <a:pt x="1214" y="20"/>
                      </a:lnTo>
                      <a:lnTo>
                        <a:pt x="1232" y="20"/>
                      </a:lnTo>
                      <a:lnTo>
                        <a:pt x="1232" y="11"/>
                      </a:lnTo>
                      <a:close/>
                      <a:moveTo>
                        <a:pt x="1269" y="9"/>
                      </a:moveTo>
                      <a:lnTo>
                        <a:pt x="1251" y="10"/>
                      </a:lnTo>
                      <a:lnTo>
                        <a:pt x="1251" y="19"/>
                      </a:lnTo>
                      <a:lnTo>
                        <a:pt x="1269" y="18"/>
                      </a:lnTo>
                      <a:lnTo>
                        <a:pt x="1269" y="9"/>
                      </a:lnTo>
                      <a:close/>
                      <a:moveTo>
                        <a:pt x="1305" y="8"/>
                      </a:moveTo>
                      <a:lnTo>
                        <a:pt x="1287" y="9"/>
                      </a:lnTo>
                      <a:lnTo>
                        <a:pt x="1287" y="18"/>
                      </a:lnTo>
                      <a:lnTo>
                        <a:pt x="1305" y="17"/>
                      </a:lnTo>
                      <a:lnTo>
                        <a:pt x="1305" y="8"/>
                      </a:lnTo>
                      <a:close/>
                      <a:moveTo>
                        <a:pt x="1341" y="7"/>
                      </a:moveTo>
                      <a:lnTo>
                        <a:pt x="1323" y="7"/>
                      </a:lnTo>
                      <a:lnTo>
                        <a:pt x="1323" y="16"/>
                      </a:lnTo>
                      <a:lnTo>
                        <a:pt x="1341" y="16"/>
                      </a:lnTo>
                      <a:lnTo>
                        <a:pt x="1341" y="7"/>
                      </a:lnTo>
                      <a:close/>
                      <a:moveTo>
                        <a:pt x="1377" y="4"/>
                      </a:moveTo>
                      <a:lnTo>
                        <a:pt x="1359" y="5"/>
                      </a:lnTo>
                      <a:lnTo>
                        <a:pt x="1359" y="14"/>
                      </a:lnTo>
                      <a:lnTo>
                        <a:pt x="1377" y="13"/>
                      </a:lnTo>
                      <a:lnTo>
                        <a:pt x="1377" y="4"/>
                      </a:lnTo>
                      <a:close/>
                      <a:moveTo>
                        <a:pt x="1413" y="3"/>
                      </a:moveTo>
                      <a:lnTo>
                        <a:pt x="1395" y="4"/>
                      </a:lnTo>
                      <a:lnTo>
                        <a:pt x="1395" y="13"/>
                      </a:lnTo>
                      <a:lnTo>
                        <a:pt x="1413" y="12"/>
                      </a:lnTo>
                      <a:lnTo>
                        <a:pt x="1413" y="3"/>
                      </a:lnTo>
                      <a:close/>
                      <a:moveTo>
                        <a:pt x="1448" y="2"/>
                      </a:moveTo>
                      <a:lnTo>
                        <a:pt x="1430" y="2"/>
                      </a:lnTo>
                      <a:lnTo>
                        <a:pt x="1431" y="11"/>
                      </a:lnTo>
                      <a:lnTo>
                        <a:pt x="1449" y="11"/>
                      </a:lnTo>
                      <a:lnTo>
                        <a:pt x="1448" y="2"/>
                      </a:lnTo>
                      <a:close/>
                      <a:moveTo>
                        <a:pt x="1484" y="0"/>
                      </a:moveTo>
                      <a:lnTo>
                        <a:pt x="1466" y="1"/>
                      </a:lnTo>
                      <a:lnTo>
                        <a:pt x="1467" y="10"/>
                      </a:lnTo>
                      <a:lnTo>
                        <a:pt x="1485" y="9"/>
                      </a:lnTo>
                      <a:lnTo>
                        <a:pt x="1484" y="0"/>
                      </a:ln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11">
                  <a:extLst>
                    <a:ext uri="{FF2B5EF4-FFF2-40B4-BE49-F238E27FC236}">
                      <a16:creationId xmlns="" xmlns:a16="http://schemas.microsoft.com/office/drawing/2014/main" id="{44BE08CA-0E94-C240-838D-DDD708DC40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41588" y="1449388"/>
                  <a:ext cx="1976438" cy="1474788"/>
                </a:xfrm>
                <a:custGeom>
                  <a:avLst/>
                  <a:gdLst>
                    <a:gd name="T0" fmla="*/ 14 w 1245"/>
                    <a:gd name="T1" fmla="*/ 11 h 929"/>
                    <a:gd name="T2" fmla="*/ 33 w 1245"/>
                    <a:gd name="T3" fmla="*/ 41 h 929"/>
                    <a:gd name="T4" fmla="*/ 53 w 1245"/>
                    <a:gd name="T5" fmla="*/ 72 h 929"/>
                    <a:gd name="T6" fmla="*/ 73 w 1245"/>
                    <a:gd name="T7" fmla="*/ 102 h 929"/>
                    <a:gd name="T8" fmla="*/ 92 w 1245"/>
                    <a:gd name="T9" fmla="*/ 133 h 929"/>
                    <a:gd name="T10" fmla="*/ 112 w 1245"/>
                    <a:gd name="T11" fmla="*/ 163 h 929"/>
                    <a:gd name="T12" fmla="*/ 132 w 1245"/>
                    <a:gd name="T13" fmla="*/ 193 h 929"/>
                    <a:gd name="T14" fmla="*/ 151 w 1245"/>
                    <a:gd name="T15" fmla="*/ 223 h 929"/>
                    <a:gd name="T16" fmla="*/ 171 w 1245"/>
                    <a:gd name="T17" fmla="*/ 253 h 929"/>
                    <a:gd name="T18" fmla="*/ 190 w 1245"/>
                    <a:gd name="T19" fmla="*/ 284 h 929"/>
                    <a:gd name="T20" fmla="*/ 209 w 1245"/>
                    <a:gd name="T21" fmla="*/ 314 h 929"/>
                    <a:gd name="T22" fmla="*/ 230 w 1245"/>
                    <a:gd name="T23" fmla="*/ 345 h 929"/>
                    <a:gd name="T24" fmla="*/ 249 w 1245"/>
                    <a:gd name="T25" fmla="*/ 375 h 929"/>
                    <a:gd name="T26" fmla="*/ 269 w 1245"/>
                    <a:gd name="T27" fmla="*/ 406 h 929"/>
                    <a:gd name="T28" fmla="*/ 288 w 1245"/>
                    <a:gd name="T29" fmla="*/ 435 h 929"/>
                    <a:gd name="T30" fmla="*/ 308 w 1245"/>
                    <a:gd name="T31" fmla="*/ 465 h 929"/>
                    <a:gd name="T32" fmla="*/ 328 w 1245"/>
                    <a:gd name="T33" fmla="*/ 496 h 929"/>
                    <a:gd name="T34" fmla="*/ 347 w 1245"/>
                    <a:gd name="T35" fmla="*/ 526 h 929"/>
                    <a:gd name="T36" fmla="*/ 367 w 1245"/>
                    <a:gd name="T37" fmla="*/ 557 h 929"/>
                    <a:gd name="T38" fmla="*/ 387 w 1245"/>
                    <a:gd name="T39" fmla="*/ 587 h 929"/>
                    <a:gd name="T40" fmla="*/ 406 w 1245"/>
                    <a:gd name="T41" fmla="*/ 618 h 929"/>
                    <a:gd name="T42" fmla="*/ 426 w 1245"/>
                    <a:gd name="T43" fmla="*/ 647 h 929"/>
                    <a:gd name="T44" fmla="*/ 445 w 1245"/>
                    <a:gd name="T45" fmla="*/ 678 h 929"/>
                    <a:gd name="T46" fmla="*/ 464 w 1245"/>
                    <a:gd name="T47" fmla="*/ 708 h 929"/>
                    <a:gd name="T48" fmla="*/ 485 w 1245"/>
                    <a:gd name="T49" fmla="*/ 739 h 929"/>
                    <a:gd name="T50" fmla="*/ 504 w 1245"/>
                    <a:gd name="T51" fmla="*/ 769 h 929"/>
                    <a:gd name="T52" fmla="*/ 524 w 1245"/>
                    <a:gd name="T53" fmla="*/ 799 h 929"/>
                    <a:gd name="T54" fmla="*/ 543 w 1245"/>
                    <a:gd name="T55" fmla="*/ 830 h 929"/>
                    <a:gd name="T56" fmla="*/ 563 w 1245"/>
                    <a:gd name="T57" fmla="*/ 860 h 929"/>
                    <a:gd name="T58" fmla="*/ 583 w 1245"/>
                    <a:gd name="T59" fmla="*/ 890 h 929"/>
                    <a:gd name="T60" fmla="*/ 592 w 1245"/>
                    <a:gd name="T61" fmla="*/ 906 h 929"/>
                    <a:gd name="T62" fmla="*/ 616 w 1245"/>
                    <a:gd name="T63" fmla="*/ 888 h 929"/>
                    <a:gd name="T64" fmla="*/ 636 w 1245"/>
                    <a:gd name="T65" fmla="*/ 858 h 929"/>
                    <a:gd name="T66" fmla="*/ 657 w 1245"/>
                    <a:gd name="T67" fmla="*/ 829 h 929"/>
                    <a:gd name="T68" fmla="*/ 678 w 1245"/>
                    <a:gd name="T69" fmla="*/ 799 h 929"/>
                    <a:gd name="T70" fmla="*/ 699 w 1245"/>
                    <a:gd name="T71" fmla="*/ 769 h 929"/>
                    <a:gd name="T72" fmla="*/ 719 w 1245"/>
                    <a:gd name="T73" fmla="*/ 740 h 929"/>
                    <a:gd name="T74" fmla="*/ 740 w 1245"/>
                    <a:gd name="T75" fmla="*/ 710 h 929"/>
                    <a:gd name="T76" fmla="*/ 761 w 1245"/>
                    <a:gd name="T77" fmla="*/ 681 h 929"/>
                    <a:gd name="T78" fmla="*/ 781 w 1245"/>
                    <a:gd name="T79" fmla="*/ 652 h 929"/>
                    <a:gd name="T80" fmla="*/ 802 w 1245"/>
                    <a:gd name="T81" fmla="*/ 621 h 929"/>
                    <a:gd name="T82" fmla="*/ 823 w 1245"/>
                    <a:gd name="T83" fmla="*/ 592 h 929"/>
                    <a:gd name="T84" fmla="*/ 843 w 1245"/>
                    <a:gd name="T85" fmla="*/ 562 h 929"/>
                    <a:gd name="T86" fmla="*/ 865 w 1245"/>
                    <a:gd name="T87" fmla="*/ 533 h 929"/>
                    <a:gd name="T88" fmla="*/ 885 w 1245"/>
                    <a:gd name="T89" fmla="*/ 504 h 929"/>
                    <a:gd name="T90" fmla="*/ 905 w 1245"/>
                    <a:gd name="T91" fmla="*/ 473 h 929"/>
                    <a:gd name="T92" fmla="*/ 927 w 1245"/>
                    <a:gd name="T93" fmla="*/ 444 h 929"/>
                    <a:gd name="T94" fmla="*/ 947 w 1245"/>
                    <a:gd name="T95" fmla="*/ 415 h 929"/>
                    <a:gd name="T96" fmla="*/ 968 w 1245"/>
                    <a:gd name="T97" fmla="*/ 385 h 929"/>
                    <a:gd name="T98" fmla="*/ 989 w 1245"/>
                    <a:gd name="T99" fmla="*/ 356 h 929"/>
                    <a:gd name="T100" fmla="*/ 1009 w 1245"/>
                    <a:gd name="T101" fmla="*/ 325 h 929"/>
                    <a:gd name="T102" fmla="*/ 1031 w 1245"/>
                    <a:gd name="T103" fmla="*/ 296 h 929"/>
                    <a:gd name="T104" fmla="*/ 1051 w 1245"/>
                    <a:gd name="T105" fmla="*/ 267 h 929"/>
                    <a:gd name="T106" fmla="*/ 1071 w 1245"/>
                    <a:gd name="T107" fmla="*/ 237 h 929"/>
                    <a:gd name="T108" fmla="*/ 1093 w 1245"/>
                    <a:gd name="T109" fmla="*/ 208 h 929"/>
                    <a:gd name="T110" fmla="*/ 1113 w 1245"/>
                    <a:gd name="T111" fmla="*/ 178 h 929"/>
                    <a:gd name="T112" fmla="*/ 1135 w 1245"/>
                    <a:gd name="T113" fmla="*/ 148 h 929"/>
                    <a:gd name="T114" fmla="*/ 1155 w 1245"/>
                    <a:gd name="T115" fmla="*/ 119 h 929"/>
                    <a:gd name="T116" fmla="*/ 1175 w 1245"/>
                    <a:gd name="T117" fmla="*/ 90 h 929"/>
                    <a:gd name="T118" fmla="*/ 1197 w 1245"/>
                    <a:gd name="T119" fmla="*/ 60 h 929"/>
                    <a:gd name="T120" fmla="*/ 1217 w 1245"/>
                    <a:gd name="T121" fmla="*/ 30 h 929"/>
                    <a:gd name="T122" fmla="*/ 1237 w 1245"/>
                    <a:gd name="T123" fmla="*/ 0 h 9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45" h="929">
                      <a:moveTo>
                        <a:pt x="14" y="11"/>
                      </a:moveTo>
                      <a:lnTo>
                        <a:pt x="7" y="0"/>
                      </a:lnTo>
                      <a:lnTo>
                        <a:pt x="0" y="6"/>
                      </a:lnTo>
                      <a:lnTo>
                        <a:pt x="6" y="16"/>
                      </a:lnTo>
                      <a:lnTo>
                        <a:pt x="14" y="11"/>
                      </a:lnTo>
                      <a:close/>
                      <a:moveTo>
                        <a:pt x="33" y="41"/>
                      </a:moveTo>
                      <a:lnTo>
                        <a:pt x="23" y="26"/>
                      </a:lnTo>
                      <a:lnTo>
                        <a:pt x="16" y="31"/>
                      </a:lnTo>
                      <a:lnTo>
                        <a:pt x="26" y="47"/>
                      </a:lnTo>
                      <a:lnTo>
                        <a:pt x="33" y="41"/>
                      </a:lnTo>
                      <a:close/>
                      <a:moveTo>
                        <a:pt x="53" y="72"/>
                      </a:moveTo>
                      <a:lnTo>
                        <a:pt x="44" y="57"/>
                      </a:lnTo>
                      <a:lnTo>
                        <a:pt x="36" y="61"/>
                      </a:lnTo>
                      <a:lnTo>
                        <a:pt x="46" y="76"/>
                      </a:lnTo>
                      <a:lnTo>
                        <a:pt x="53" y="72"/>
                      </a:lnTo>
                      <a:close/>
                      <a:moveTo>
                        <a:pt x="73" y="102"/>
                      </a:moveTo>
                      <a:lnTo>
                        <a:pt x="63" y="86"/>
                      </a:lnTo>
                      <a:lnTo>
                        <a:pt x="55" y="92"/>
                      </a:lnTo>
                      <a:lnTo>
                        <a:pt x="65" y="107"/>
                      </a:lnTo>
                      <a:lnTo>
                        <a:pt x="73" y="102"/>
                      </a:lnTo>
                      <a:close/>
                      <a:moveTo>
                        <a:pt x="92" y="133"/>
                      </a:moveTo>
                      <a:lnTo>
                        <a:pt x="82" y="117"/>
                      </a:lnTo>
                      <a:lnTo>
                        <a:pt x="75" y="122"/>
                      </a:lnTo>
                      <a:lnTo>
                        <a:pt x="84" y="137"/>
                      </a:lnTo>
                      <a:lnTo>
                        <a:pt x="92" y="133"/>
                      </a:lnTo>
                      <a:close/>
                      <a:moveTo>
                        <a:pt x="112" y="163"/>
                      </a:moveTo>
                      <a:lnTo>
                        <a:pt x="102" y="147"/>
                      </a:lnTo>
                      <a:lnTo>
                        <a:pt x="94" y="153"/>
                      </a:lnTo>
                      <a:lnTo>
                        <a:pt x="104" y="167"/>
                      </a:lnTo>
                      <a:lnTo>
                        <a:pt x="112" y="163"/>
                      </a:lnTo>
                      <a:close/>
                      <a:moveTo>
                        <a:pt x="132" y="193"/>
                      </a:moveTo>
                      <a:lnTo>
                        <a:pt x="121" y="178"/>
                      </a:lnTo>
                      <a:lnTo>
                        <a:pt x="115" y="182"/>
                      </a:lnTo>
                      <a:lnTo>
                        <a:pt x="124" y="198"/>
                      </a:lnTo>
                      <a:lnTo>
                        <a:pt x="132" y="193"/>
                      </a:lnTo>
                      <a:close/>
                      <a:moveTo>
                        <a:pt x="151" y="223"/>
                      </a:moveTo>
                      <a:lnTo>
                        <a:pt x="142" y="208"/>
                      </a:lnTo>
                      <a:lnTo>
                        <a:pt x="134" y="213"/>
                      </a:lnTo>
                      <a:lnTo>
                        <a:pt x="144" y="228"/>
                      </a:lnTo>
                      <a:lnTo>
                        <a:pt x="151" y="223"/>
                      </a:lnTo>
                      <a:close/>
                      <a:moveTo>
                        <a:pt x="171" y="253"/>
                      </a:moveTo>
                      <a:lnTo>
                        <a:pt x="161" y="239"/>
                      </a:lnTo>
                      <a:lnTo>
                        <a:pt x="153" y="243"/>
                      </a:lnTo>
                      <a:lnTo>
                        <a:pt x="163" y="259"/>
                      </a:lnTo>
                      <a:lnTo>
                        <a:pt x="171" y="253"/>
                      </a:lnTo>
                      <a:close/>
                      <a:moveTo>
                        <a:pt x="190" y="284"/>
                      </a:moveTo>
                      <a:lnTo>
                        <a:pt x="180" y="269"/>
                      </a:lnTo>
                      <a:lnTo>
                        <a:pt x="173" y="274"/>
                      </a:lnTo>
                      <a:lnTo>
                        <a:pt x="182" y="288"/>
                      </a:lnTo>
                      <a:lnTo>
                        <a:pt x="190" y="284"/>
                      </a:lnTo>
                      <a:close/>
                      <a:moveTo>
                        <a:pt x="209" y="314"/>
                      </a:moveTo>
                      <a:lnTo>
                        <a:pt x="200" y="300"/>
                      </a:lnTo>
                      <a:lnTo>
                        <a:pt x="192" y="304"/>
                      </a:lnTo>
                      <a:lnTo>
                        <a:pt x="203" y="319"/>
                      </a:lnTo>
                      <a:lnTo>
                        <a:pt x="209" y="314"/>
                      </a:lnTo>
                      <a:close/>
                      <a:moveTo>
                        <a:pt x="230" y="345"/>
                      </a:moveTo>
                      <a:lnTo>
                        <a:pt x="220" y="329"/>
                      </a:lnTo>
                      <a:lnTo>
                        <a:pt x="212" y="335"/>
                      </a:lnTo>
                      <a:lnTo>
                        <a:pt x="222" y="349"/>
                      </a:lnTo>
                      <a:lnTo>
                        <a:pt x="230" y="345"/>
                      </a:lnTo>
                      <a:close/>
                      <a:moveTo>
                        <a:pt x="249" y="375"/>
                      </a:moveTo>
                      <a:lnTo>
                        <a:pt x="240" y="359"/>
                      </a:lnTo>
                      <a:lnTo>
                        <a:pt x="232" y="365"/>
                      </a:lnTo>
                      <a:lnTo>
                        <a:pt x="242" y="380"/>
                      </a:lnTo>
                      <a:lnTo>
                        <a:pt x="249" y="375"/>
                      </a:lnTo>
                      <a:close/>
                      <a:moveTo>
                        <a:pt x="269" y="406"/>
                      </a:moveTo>
                      <a:lnTo>
                        <a:pt x="259" y="390"/>
                      </a:lnTo>
                      <a:lnTo>
                        <a:pt x="251" y="394"/>
                      </a:lnTo>
                      <a:lnTo>
                        <a:pt x="261" y="410"/>
                      </a:lnTo>
                      <a:lnTo>
                        <a:pt x="269" y="406"/>
                      </a:lnTo>
                      <a:close/>
                      <a:moveTo>
                        <a:pt x="288" y="435"/>
                      </a:moveTo>
                      <a:lnTo>
                        <a:pt x="278" y="420"/>
                      </a:lnTo>
                      <a:lnTo>
                        <a:pt x="271" y="425"/>
                      </a:lnTo>
                      <a:lnTo>
                        <a:pt x="280" y="441"/>
                      </a:lnTo>
                      <a:lnTo>
                        <a:pt x="288" y="435"/>
                      </a:lnTo>
                      <a:close/>
                      <a:moveTo>
                        <a:pt x="308" y="465"/>
                      </a:moveTo>
                      <a:lnTo>
                        <a:pt x="299" y="451"/>
                      </a:lnTo>
                      <a:lnTo>
                        <a:pt x="291" y="455"/>
                      </a:lnTo>
                      <a:lnTo>
                        <a:pt x="301" y="471"/>
                      </a:lnTo>
                      <a:lnTo>
                        <a:pt x="308" y="465"/>
                      </a:lnTo>
                      <a:close/>
                      <a:moveTo>
                        <a:pt x="328" y="496"/>
                      </a:moveTo>
                      <a:lnTo>
                        <a:pt x="318" y="481"/>
                      </a:lnTo>
                      <a:lnTo>
                        <a:pt x="310" y="486"/>
                      </a:lnTo>
                      <a:lnTo>
                        <a:pt x="320" y="502"/>
                      </a:lnTo>
                      <a:lnTo>
                        <a:pt x="328" y="496"/>
                      </a:lnTo>
                      <a:close/>
                      <a:moveTo>
                        <a:pt x="347" y="526"/>
                      </a:moveTo>
                      <a:lnTo>
                        <a:pt x="337" y="512"/>
                      </a:lnTo>
                      <a:lnTo>
                        <a:pt x="330" y="516"/>
                      </a:lnTo>
                      <a:lnTo>
                        <a:pt x="339" y="531"/>
                      </a:lnTo>
                      <a:lnTo>
                        <a:pt x="347" y="526"/>
                      </a:lnTo>
                      <a:close/>
                      <a:moveTo>
                        <a:pt x="367" y="557"/>
                      </a:moveTo>
                      <a:lnTo>
                        <a:pt x="357" y="541"/>
                      </a:lnTo>
                      <a:lnTo>
                        <a:pt x="349" y="547"/>
                      </a:lnTo>
                      <a:lnTo>
                        <a:pt x="359" y="561"/>
                      </a:lnTo>
                      <a:lnTo>
                        <a:pt x="367" y="557"/>
                      </a:lnTo>
                      <a:close/>
                      <a:moveTo>
                        <a:pt x="387" y="587"/>
                      </a:moveTo>
                      <a:lnTo>
                        <a:pt x="376" y="572"/>
                      </a:lnTo>
                      <a:lnTo>
                        <a:pt x="370" y="577"/>
                      </a:lnTo>
                      <a:lnTo>
                        <a:pt x="379" y="592"/>
                      </a:lnTo>
                      <a:lnTo>
                        <a:pt x="387" y="587"/>
                      </a:lnTo>
                      <a:close/>
                      <a:moveTo>
                        <a:pt x="406" y="618"/>
                      </a:moveTo>
                      <a:lnTo>
                        <a:pt x="397" y="602"/>
                      </a:lnTo>
                      <a:lnTo>
                        <a:pt x="389" y="608"/>
                      </a:lnTo>
                      <a:lnTo>
                        <a:pt x="399" y="622"/>
                      </a:lnTo>
                      <a:lnTo>
                        <a:pt x="406" y="618"/>
                      </a:lnTo>
                      <a:close/>
                      <a:moveTo>
                        <a:pt x="426" y="647"/>
                      </a:moveTo>
                      <a:lnTo>
                        <a:pt x="416" y="632"/>
                      </a:lnTo>
                      <a:lnTo>
                        <a:pt x="408" y="637"/>
                      </a:lnTo>
                      <a:lnTo>
                        <a:pt x="418" y="653"/>
                      </a:lnTo>
                      <a:lnTo>
                        <a:pt x="426" y="647"/>
                      </a:lnTo>
                      <a:close/>
                      <a:moveTo>
                        <a:pt x="445" y="678"/>
                      </a:moveTo>
                      <a:lnTo>
                        <a:pt x="435" y="663"/>
                      </a:lnTo>
                      <a:lnTo>
                        <a:pt x="428" y="667"/>
                      </a:lnTo>
                      <a:lnTo>
                        <a:pt x="437" y="683"/>
                      </a:lnTo>
                      <a:lnTo>
                        <a:pt x="445" y="678"/>
                      </a:lnTo>
                      <a:close/>
                      <a:moveTo>
                        <a:pt x="464" y="708"/>
                      </a:moveTo>
                      <a:lnTo>
                        <a:pt x="455" y="693"/>
                      </a:lnTo>
                      <a:lnTo>
                        <a:pt x="447" y="698"/>
                      </a:lnTo>
                      <a:lnTo>
                        <a:pt x="458" y="714"/>
                      </a:lnTo>
                      <a:lnTo>
                        <a:pt x="464" y="708"/>
                      </a:lnTo>
                      <a:close/>
                      <a:moveTo>
                        <a:pt x="485" y="739"/>
                      </a:moveTo>
                      <a:lnTo>
                        <a:pt x="475" y="724"/>
                      </a:lnTo>
                      <a:lnTo>
                        <a:pt x="467" y="728"/>
                      </a:lnTo>
                      <a:lnTo>
                        <a:pt x="477" y="743"/>
                      </a:lnTo>
                      <a:lnTo>
                        <a:pt x="485" y="739"/>
                      </a:lnTo>
                      <a:close/>
                      <a:moveTo>
                        <a:pt x="504" y="769"/>
                      </a:moveTo>
                      <a:lnTo>
                        <a:pt x="495" y="754"/>
                      </a:lnTo>
                      <a:lnTo>
                        <a:pt x="487" y="759"/>
                      </a:lnTo>
                      <a:lnTo>
                        <a:pt x="497" y="774"/>
                      </a:lnTo>
                      <a:lnTo>
                        <a:pt x="504" y="769"/>
                      </a:lnTo>
                      <a:close/>
                      <a:moveTo>
                        <a:pt x="524" y="799"/>
                      </a:moveTo>
                      <a:lnTo>
                        <a:pt x="514" y="784"/>
                      </a:lnTo>
                      <a:lnTo>
                        <a:pt x="506" y="789"/>
                      </a:lnTo>
                      <a:lnTo>
                        <a:pt x="516" y="804"/>
                      </a:lnTo>
                      <a:lnTo>
                        <a:pt x="524" y="799"/>
                      </a:lnTo>
                      <a:close/>
                      <a:moveTo>
                        <a:pt x="543" y="830"/>
                      </a:moveTo>
                      <a:lnTo>
                        <a:pt x="533" y="814"/>
                      </a:lnTo>
                      <a:lnTo>
                        <a:pt x="526" y="820"/>
                      </a:lnTo>
                      <a:lnTo>
                        <a:pt x="535" y="834"/>
                      </a:lnTo>
                      <a:lnTo>
                        <a:pt x="543" y="830"/>
                      </a:lnTo>
                      <a:close/>
                      <a:moveTo>
                        <a:pt x="563" y="860"/>
                      </a:moveTo>
                      <a:lnTo>
                        <a:pt x="553" y="845"/>
                      </a:lnTo>
                      <a:lnTo>
                        <a:pt x="546" y="849"/>
                      </a:lnTo>
                      <a:lnTo>
                        <a:pt x="556" y="865"/>
                      </a:lnTo>
                      <a:lnTo>
                        <a:pt x="563" y="860"/>
                      </a:lnTo>
                      <a:close/>
                      <a:moveTo>
                        <a:pt x="583" y="890"/>
                      </a:moveTo>
                      <a:lnTo>
                        <a:pt x="573" y="875"/>
                      </a:lnTo>
                      <a:lnTo>
                        <a:pt x="565" y="880"/>
                      </a:lnTo>
                      <a:lnTo>
                        <a:pt x="575" y="895"/>
                      </a:lnTo>
                      <a:lnTo>
                        <a:pt x="583" y="890"/>
                      </a:lnTo>
                      <a:close/>
                      <a:moveTo>
                        <a:pt x="595" y="917"/>
                      </a:moveTo>
                      <a:lnTo>
                        <a:pt x="594" y="919"/>
                      </a:lnTo>
                      <a:lnTo>
                        <a:pt x="597" y="921"/>
                      </a:lnTo>
                      <a:lnTo>
                        <a:pt x="601" y="919"/>
                      </a:lnTo>
                      <a:lnTo>
                        <a:pt x="592" y="906"/>
                      </a:lnTo>
                      <a:lnTo>
                        <a:pt x="585" y="910"/>
                      </a:lnTo>
                      <a:lnTo>
                        <a:pt x="597" y="929"/>
                      </a:lnTo>
                      <a:lnTo>
                        <a:pt x="602" y="923"/>
                      </a:lnTo>
                      <a:lnTo>
                        <a:pt x="595" y="917"/>
                      </a:lnTo>
                      <a:close/>
                      <a:moveTo>
                        <a:pt x="616" y="888"/>
                      </a:moveTo>
                      <a:lnTo>
                        <a:pt x="605" y="902"/>
                      </a:lnTo>
                      <a:lnTo>
                        <a:pt x="612" y="908"/>
                      </a:lnTo>
                      <a:lnTo>
                        <a:pt x="623" y="893"/>
                      </a:lnTo>
                      <a:lnTo>
                        <a:pt x="616" y="888"/>
                      </a:lnTo>
                      <a:close/>
                      <a:moveTo>
                        <a:pt x="636" y="858"/>
                      </a:moveTo>
                      <a:lnTo>
                        <a:pt x="626" y="873"/>
                      </a:lnTo>
                      <a:lnTo>
                        <a:pt x="634" y="878"/>
                      </a:lnTo>
                      <a:lnTo>
                        <a:pt x="644" y="864"/>
                      </a:lnTo>
                      <a:lnTo>
                        <a:pt x="636" y="858"/>
                      </a:lnTo>
                      <a:close/>
                      <a:moveTo>
                        <a:pt x="657" y="829"/>
                      </a:moveTo>
                      <a:lnTo>
                        <a:pt x="647" y="844"/>
                      </a:lnTo>
                      <a:lnTo>
                        <a:pt x="654" y="848"/>
                      </a:lnTo>
                      <a:lnTo>
                        <a:pt x="664" y="833"/>
                      </a:lnTo>
                      <a:lnTo>
                        <a:pt x="657" y="829"/>
                      </a:lnTo>
                      <a:close/>
                      <a:moveTo>
                        <a:pt x="678" y="799"/>
                      </a:moveTo>
                      <a:lnTo>
                        <a:pt x="667" y="814"/>
                      </a:lnTo>
                      <a:lnTo>
                        <a:pt x="674" y="819"/>
                      </a:lnTo>
                      <a:lnTo>
                        <a:pt x="685" y="804"/>
                      </a:lnTo>
                      <a:lnTo>
                        <a:pt x="678" y="799"/>
                      </a:lnTo>
                      <a:close/>
                      <a:moveTo>
                        <a:pt x="699" y="769"/>
                      </a:moveTo>
                      <a:lnTo>
                        <a:pt x="688" y="784"/>
                      </a:lnTo>
                      <a:lnTo>
                        <a:pt x="696" y="789"/>
                      </a:lnTo>
                      <a:lnTo>
                        <a:pt x="706" y="775"/>
                      </a:lnTo>
                      <a:lnTo>
                        <a:pt x="699" y="769"/>
                      </a:lnTo>
                      <a:close/>
                      <a:moveTo>
                        <a:pt x="719" y="740"/>
                      </a:moveTo>
                      <a:lnTo>
                        <a:pt x="709" y="754"/>
                      </a:lnTo>
                      <a:lnTo>
                        <a:pt x="716" y="760"/>
                      </a:lnTo>
                      <a:lnTo>
                        <a:pt x="726" y="745"/>
                      </a:lnTo>
                      <a:lnTo>
                        <a:pt x="719" y="740"/>
                      </a:lnTo>
                      <a:close/>
                      <a:moveTo>
                        <a:pt x="740" y="710"/>
                      </a:moveTo>
                      <a:lnTo>
                        <a:pt x="729" y="725"/>
                      </a:lnTo>
                      <a:lnTo>
                        <a:pt x="737" y="731"/>
                      </a:lnTo>
                      <a:lnTo>
                        <a:pt x="748" y="716"/>
                      </a:lnTo>
                      <a:lnTo>
                        <a:pt x="740" y="710"/>
                      </a:lnTo>
                      <a:close/>
                      <a:moveTo>
                        <a:pt x="761" y="681"/>
                      </a:moveTo>
                      <a:lnTo>
                        <a:pt x="750" y="696"/>
                      </a:lnTo>
                      <a:lnTo>
                        <a:pt x="758" y="700"/>
                      </a:lnTo>
                      <a:lnTo>
                        <a:pt x="768" y="686"/>
                      </a:lnTo>
                      <a:lnTo>
                        <a:pt x="761" y="681"/>
                      </a:lnTo>
                      <a:close/>
                      <a:moveTo>
                        <a:pt x="781" y="652"/>
                      </a:moveTo>
                      <a:lnTo>
                        <a:pt x="771" y="666"/>
                      </a:lnTo>
                      <a:lnTo>
                        <a:pt x="778" y="671"/>
                      </a:lnTo>
                      <a:lnTo>
                        <a:pt x="789" y="656"/>
                      </a:lnTo>
                      <a:lnTo>
                        <a:pt x="781" y="652"/>
                      </a:lnTo>
                      <a:close/>
                      <a:moveTo>
                        <a:pt x="802" y="621"/>
                      </a:moveTo>
                      <a:lnTo>
                        <a:pt x="792" y="636"/>
                      </a:lnTo>
                      <a:lnTo>
                        <a:pt x="799" y="641"/>
                      </a:lnTo>
                      <a:lnTo>
                        <a:pt x="810" y="627"/>
                      </a:lnTo>
                      <a:lnTo>
                        <a:pt x="802" y="621"/>
                      </a:lnTo>
                      <a:close/>
                      <a:moveTo>
                        <a:pt x="823" y="592"/>
                      </a:moveTo>
                      <a:lnTo>
                        <a:pt x="813" y="607"/>
                      </a:lnTo>
                      <a:lnTo>
                        <a:pt x="820" y="612"/>
                      </a:lnTo>
                      <a:lnTo>
                        <a:pt x="830" y="597"/>
                      </a:lnTo>
                      <a:lnTo>
                        <a:pt x="823" y="592"/>
                      </a:lnTo>
                      <a:close/>
                      <a:moveTo>
                        <a:pt x="843" y="562"/>
                      </a:moveTo>
                      <a:lnTo>
                        <a:pt x="833" y="577"/>
                      </a:lnTo>
                      <a:lnTo>
                        <a:pt x="841" y="583"/>
                      </a:lnTo>
                      <a:lnTo>
                        <a:pt x="851" y="568"/>
                      </a:lnTo>
                      <a:lnTo>
                        <a:pt x="843" y="562"/>
                      </a:lnTo>
                      <a:close/>
                      <a:moveTo>
                        <a:pt x="865" y="533"/>
                      </a:moveTo>
                      <a:lnTo>
                        <a:pt x="854" y="548"/>
                      </a:lnTo>
                      <a:lnTo>
                        <a:pt x="861" y="552"/>
                      </a:lnTo>
                      <a:lnTo>
                        <a:pt x="872" y="538"/>
                      </a:lnTo>
                      <a:lnTo>
                        <a:pt x="865" y="533"/>
                      </a:lnTo>
                      <a:close/>
                      <a:moveTo>
                        <a:pt x="885" y="504"/>
                      </a:moveTo>
                      <a:lnTo>
                        <a:pt x="875" y="518"/>
                      </a:lnTo>
                      <a:lnTo>
                        <a:pt x="882" y="523"/>
                      </a:lnTo>
                      <a:lnTo>
                        <a:pt x="893" y="508"/>
                      </a:lnTo>
                      <a:lnTo>
                        <a:pt x="885" y="504"/>
                      </a:lnTo>
                      <a:close/>
                      <a:moveTo>
                        <a:pt x="905" y="473"/>
                      </a:moveTo>
                      <a:lnTo>
                        <a:pt x="895" y="488"/>
                      </a:lnTo>
                      <a:lnTo>
                        <a:pt x="903" y="494"/>
                      </a:lnTo>
                      <a:lnTo>
                        <a:pt x="913" y="479"/>
                      </a:lnTo>
                      <a:lnTo>
                        <a:pt x="905" y="473"/>
                      </a:lnTo>
                      <a:close/>
                      <a:moveTo>
                        <a:pt x="927" y="444"/>
                      </a:moveTo>
                      <a:lnTo>
                        <a:pt x="917" y="459"/>
                      </a:lnTo>
                      <a:lnTo>
                        <a:pt x="924" y="464"/>
                      </a:lnTo>
                      <a:lnTo>
                        <a:pt x="934" y="450"/>
                      </a:lnTo>
                      <a:lnTo>
                        <a:pt x="927" y="444"/>
                      </a:lnTo>
                      <a:close/>
                      <a:moveTo>
                        <a:pt x="947" y="415"/>
                      </a:moveTo>
                      <a:lnTo>
                        <a:pt x="937" y="429"/>
                      </a:lnTo>
                      <a:lnTo>
                        <a:pt x="944" y="435"/>
                      </a:lnTo>
                      <a:lnTo>
                        <a:pt x="955" y="420"/>
                      </a:lnTo>
                      <a:lnTo>
                        <a:pt x="947" y="415"/>
                      </a:lnTo>
                      <a:close/>
                      <a:moveTo>
                        <a:pt x="968" y="385"/>
                      </a:moveTo>
                      <a:lnTo>
                        <a:pt x="957" y="400"/>
                      </a:lnTo>
                      <a:lnTo>
                        <a:pt x="965" y="406"/>
                      </a:lnTo>
                      <a:lnTo>
                        <a:pt x="975" y="390"/>
                      </a:lnTo>
                      <a:lnTo>
                        <a:pt x="968" y="385"/>
                      </a:lnTo>
                      <a:close/>
                      <a:moveTo>
                        <a:pt x="989" y="356"/>
                      </a:moveTo>
                      <a:lnTo>
                        <a:pt x="979" y="371"/>
                      </a:lnTo>
                      <a:lnTo>
                        <a:pt x="986" y="375"/>
                      </a:lnTo>
                      <a:lnTo>
                        <a:pt x="996" y="360"/>
                      </a:lnTo>
                      <a:lnTo>
                        <a:pt x="989" y="356"/>
                      </a:lnTo>
                      <a:close/>
                      <a:moveTo>
                        <a:pt x="1009" y="325"/>
                      </a:moveTo>
                      <a:lnTo>
                        <a:pt x="999" y="341"/>
                      </a:lnTo>
                      <a:lnTo>
                        <a:pt x="1007" y="346"/>
                      </a:lnTo>
                      <a:lnTo>
                        <a:pt x="1017" y="331"/>
                      </a:lnTo>
                      <a:lnTo>
                        <a:pt x="1009" y="325"/>
                      </a:lnTo>
                      <a:close/>
                      <a:moveTo>
                        <a:pt x="1031" y="296"/>
                      </a:moveTo>
                      <a:lnTo>
                        <a:pt x="1019" y="311"/>
                      </a:lnTo>
                      <a:lnTo>
                        <a:pt x="1027" y="316"/>
                      </a:lnTo>
                      <a:lnTo>
                        <a:pt x="1037" y="302"/>
                      </a:lnTo>
                      <a:lnTo>
                        <a:pt x="1031" y="296"/>
                      </a:lnTo>
                      <a:close/>
                      <a:moveTo>
                        <a:pt x="1051" y="267"/>
                      </a:moveTo>
                      <a:lnTo>
                        <a:pt x="1041" y="281"/>
                      </a:lnTo>
                      <a:lnTo>
                        <a:pt x="1048" y="287"/>
                      </a:lnTo>
                      <a:lnTo>
                        <a:pt x="1059" y="272"/>
                      </a:lnTo>
                      <a:lnTo>
                        <a:pt x="1051" y="267"/>
                      </a:lnTo>
                      <a:close/>
                      <a:moveTo>
                        <a:pt x="1071" y="237"/>
                      </a:moveTo>
                      <a:lnTo>
                        <a:pt x="1061" y="252"/>
                      </a:lnTo>
                      <a:lnTo>
                        <a:pt x="1069" y="258"/>
                      </a:lnTo>
                      <a:lnTo>
                        <a:pt x="1079" y="242"/>
                      </a:lnTo>
                      <a:lnTo>
                        <a:pt x="1071" y="237"/>
                      </a:lnTo>
                      <a:close/>
                      <a:moveTo>
                        <a:pt x="1093" y="208"/>
                      </a:moveTo>
                      <a:lnTo>
                        <a:pt x="1083" y="223"/>
                      </a:lnTo>
                      <a:lnTo>
                        <a:pt x="1089" y="227"/>
                      </a:lnTo>
                      <a:lnTo>
                        <a:pt x="1100" y="213"/>
                      </a:lnTo>
                      <a:lnTo>
                        <a:pt x="1093" y="208"/>
                      </a:lnTo>
                      <a:close/>
                      <a:moveTo>
                        <a:pt x="1113" y="178"/>
                      </a:moveTo>
                      <a:lnTo>
                        <a:pt x="1103" y="193"/>
                      </a:lnTo>
                      <a:lnTo>
                        <a:pt x="1111" y="198"/>
                      </a:lnTo>
                      <a:lnTo>
                        <a:pt x="1121" y="183"/>
                      </a:lnTo>
                      <a:lnTo>
                        <a:pt x="1113" y="178"/>
                      </a:lnTo>
                      <a:close/>
                      <a:moveTo>
                        <a:pt x="1135" y="148"/>
                      </a:moveTo>
                      <a:lnTo>
                        <a:pt x="1123" y="163"/>
                      </a:lnTo>
                      <a:lnTo>
                        <a:pt x="1131" y="169"/>
                      </a:lnTo>
                      <a:lnTo>
                        <a:pt x="1141" y="154"/>
                      </a:lnTo>
                      <a:lnTo>
                        <a:pt x="1135" y="148"/>
                      </a:lnTo>
                      <a:close/>
                      <a:moveTo>
                        <a:pt x="1155" y="119"/>
                      </a:moveTo>
                      <a:lnTo>
                        <a:pt x="1145" y="134"/>
                      </a:lnTo>
                      <a:lnTo>
                        <a:pt x="1151" y="139"/>
                      </a:lnTo>
                      <a:lnTo>
                        <a:pt x="1162" y="125"/>
                      </a:lnTo>
                      <a:lnTo>
                        <a:pt x="1155" y="119"/>
                      </a:lnTo>
                      <a:close/>
                      <a:moveTo>
                        <a:pt x="1175" y="90"/>
                      </a:moveTo>
                      <a:lnTo>
                        <a:pt x="1165" y="104"/>
                      </a:lnTo>
                      <a:lnTo>
                        <a:pt x="1173" y="110"/>
                      </a:lnTo>
                      <a:lnTo>
                        <a:pt x="1183" y="94"/>
                      </a:lnTo>
                      <a:lnTo>
                        <a:pt x="1175" y="90"/>
                      </a:lnTo>
                      <a:close/>
                      <a:moveTo>
                        <a:pt x="1197" y="60"/>
                      </a:moveTo>
                      <a:lnTo>
                        <a:pt x="1186" y="75"/>
                      </a:lnTo>
                      <a:lnTo>
                        <a:pt x="1193" y="79"/>
                      </a:lnTo>
                      <a:lnTo>
                        <a:pt x="1203" y="65"/>
                      </a:lnTo>
                      <a:lnTo>
                        <a:pt x="1197" y="60"/>
                      </a:lnTo>
                      <a:close/>
                      <a:moveTo>
                        <a:pt x="1217" y="30"/>
                      </a:moveTo>
                      <a:lnTo>
                        <a:pt x="1207" y="46"/>
                      </a:lnTo>
                      <a:lnTo>
                        <a:pt x="1213" y="50"/>
                      </a:lnTo>
                      <a:lnTo>
                        <a:pt x="1225" y="35"/>
                      </a:lnTo>
                      <a:lnTo>
                        <a:pt x="1217" y="30"/>
                      </a:lnTo>
                      <a:close/>
                      <a:moveTo>
                        <a:pt x="1237" y="0"/>
                      </a:moveTo>
                      <a:lnTo>
                        <a:pt x="1227" y="15"/>
                      </a:lnTo>
                      <a:lnTo>
                        <a:pt x="1235" y="21"/>
                      </a:lnTo>
                      <a:lnTo>
                        <a:pt x="1245" y="6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" name="Freeform 29">
              <a:extLst>
                <a:ext uri="{FF2B5EF4-FFF2-40B4-BE49-F238E27FC236}">
                  <a16:creationId xmlns="" xmlns:a16="http://schemas.microsoft.com/office/drawing/2014/main" id="{2797B222-D11D-4C41-9141-9D3E4C830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86" y="3973494"/>
              <a:ext cx="708599" cy="708599"/>
            </a:xfrm>
            <a:custGeom>
              <a:avLst/>
              <a:gdLst>
                <a:gd name="T0" fmla="*/ 372 w 452"/>
                <a:gd name="T1" fmla="*/ 372 h 452"/>
                <a:gd name="T2" fmla="*/ 81 w 452"/>
                <a:gd name="T3" fmla="*/ 372 h 452"/>
                <a:gd name="T4" fmla="*/ 81 w 452"/>
                <a:gd name="T5" fmla="*/ 81 h 452"/>
                <a:gd name="T6" fmla="*/ 372 w 452"/>
                <a:gd name="T7" fmla="*/ 81 h 452"/>
                <a:gd name="T8" fmla="*/ 372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2"/>
                  </a:moveTo>
                  <a:cubicBezTo>
                    <a:pt x="291" y="452"/>
                    <a:pt x="161" y="452"/>
                    <a:pt x="81" y="372"/>
                  </a:cubicBezTo>
                  <a:cubicBezTo>
                    <a:pt x="0" y="291"/>
                    <a:pt x="0" y="161"/>
                    <a:pt x="81" y="81"/>
                  </a:cubicBezTo>
                  <a:cubicBezTo>
                    <a:pt x="161" y="0"/>
                    <a:pt x="291" y="0"/>
                    <a:pt x="372" y="81"/>
                  </a:cubicBezTo>
                  <a:cubicBezTo>
                    <a:pt x="452" y="161"/>
                    <a:pt x="452" y="291"/>
                    <a:pt x="372" y="372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Freeform 30">
              <a:extLst>
                <a:ext uri="{FF2B5EF4-FFF2-40B4-BE49-F238E27FC236}">
                  <a16:creationId xmlns="" xmlns:a16="http://schemas.microsoft.com/office/drawing/2014/main" id="{42702FAD-9438-CE47-93C7-DBA9B2EFB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738" y="2649386"/>
              <a:ext cx="708599" cy="709989"/>
            </a:xfrm>
            <a:custGeom>
              <a:avLst/>
              <a:gdLst>
                <a:gd name="T0" fmla="*/ 372 w 452"/>
                <a:gd name="T1" fmla="*/ 372 h 452"/>
                <a:gd name="T2" fmla="*/ 80 w 452"/>
                <a:gd name="T3" fmla="*/ 372 h 452"/>
                <a:gd name="T4" fmla="*/ 80 w 452"/>
                <a:gd name="T5" fmla="*/ 81 h 452"/>
                <a:gd name="T6" fmla="*/ 372 w 452"/>
                <a:gd name="T7" fmla="*/ 81 h 452"/>
                <a:gd name="T8" fmla="*/ 372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2"/>
                  </a:moveTo>
                  <a:cubicBezTo>
                    <a:pt x="291" y="452"/>
                    <a:pt x="161" y="452"/>
                    <a:pt x="80" y="372"/>
                  </a:cubicBezTo>
                  <a:cubicBezTo>
                    <a:pt x="0" y="291"/>
                    <a:pt x="0" y="161"/>
                    <a:pt x="80" y="81"/>
                  </a:cubicBezTo>
                  <a:cubicBezTo>
                    <a:pt x="161" y="0"/>
                    <a:pt x="291" y="0"/>
                    <a:pt x="372" y="81"/>
                  </a:cubicBezTo>
                  <a:cubicBezTo>
                    <a:pt x="452" y="161"/>
                    <a:pt x="452" y="291"/>
                    <a:pt x="372" y="372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Freeform 36">
              <a:extLst>
                <a:ext uri="{FF2B5EF4-FFF2-40B4-BE49-F238E27FC236}">
                  <a16:creationId xmlns="" xmlns:a16="http://schemas.microsoft.com/office/drawing/2014/main" id="{25CCA403-BE72-7743-8188-D0B564198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020" y="2103349"/>
              <a:ext cx="708599" cy="708599"/>
            </a:xfrm>
            <a:custGeom>
              <a:avLst/>
              <a:gdLst>
                <a:gd name="T0" fmla="*/ 372 w 452"/>
                <a:gd name="T1" fmla="*/ 371 h 452"/>
                <a:gd name="T2" fmla="*/ 80 w 452"/>
                <a:gd name="T3" fmla="*/ 371 h 452"/>
                <a:gd name="T4" fmla="*/ 80 w 452"/>
                <a:gd name="T5" fmla="*/ 80 h 452"/>
                <a:gd name="T6" fmla="*/ 372 w 452"/>
                <a:gd name="T7" fmla="*/ 80 h 452"/>
                <a:gd name="T8" fmla="*/ 372 w 452"/>
                <a:gd name="T9" fmla="*/ 37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1"/>
                  </a:moveTo>
                  <a:cubicBezTo>
                    <a:pt x="291" y="452"/>
                    <a:pt x="161" y="452"/>
                    <a:pt x="80" y="371"/>
                  </a:cubicBezTo>
                  <a:cubicBezTo>
                    <a:pt x="0" y="291"/>
                    <a:pt x="0" y="160"/>
                    <a:pt x="80" y="80"/>
                  </a:cubicBezTo>
                  <a:cubicBezTo>
                    <a:pt x="161" y="0"/>
                    <a:pt x="291" y="0"/>
                    <a:pt x="372" y="80"/>
                  </a:cubicBezTo>
                  <a:cubicBezTo>
                    <a:pt x="452" y="160"/>
                    <a:pt x="452" y="291"/>
                    <a:pt x="372" y="37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Freeform 37">
              <a:extLst>
                <a:ext uri="{FF2B5EF4-FFF2-40B4-BE49-F238E27FC236}">
                  <a16:creationId xmlns="" xmlns:a16="http://schemas.microsoft.com/office/drawing/2014/main" id="{0E522C1A-2144-EF48-BAB8-30E1466D8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303" y="2649386"/>
              <a:ext cx="708599" cy="709989"/>
            </a:xfrm>
            <a:custGeom>
              <a:avLst/>
              <a:gdLst>
                <a:gd name="T0" fmla="*/ 372 w 452"/>
                <a:gd name="T1" fmla="*/ 372 h 452"/>
                <a:gd name="T2" fmla="*/ 80 w 452"/>
                <a:gd name="T3" fmla="*/ 372 h 452"/>
                <a:gd name="T4" fmla="*/ 80 w 452"/>
                <a:gd name="T5" fmla="*/ 81 h 452"/>
                <a:gd name="T6" fmla="*/ 372 w 452"/>
                <a:gd name="T7" fmla="*/ 81 h 452"/>
                <a:gd name="T8" fmla="*/ 372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2"/>
                  </a:moveTo>
                  <a:cubicBezTo>
                    <a:pt x="291" y="452"/>
                    <a:pt x="161" y="452"/>
                    <a:pt x="80" y="372"/>
                  </a:cubicBezTo>
                  <a:cubicBezTo>
                    <a:pt x="0" y="291"/>
                    <a:pt x="0" y="161"/>
                    <a:pt x="80" y="81"/>
                  </a:cubicBezTo>
                  <a:cubicBezTo>
                    <a:pt x="161" y="0"/>
                    <a:pt x="291" y="0"/>
                    <a:pt x="372" y="81"/>
                  </a:cubicBezTo>
                  <a:cubicBezTo>
                    <a:pt x="452" y="161"/>
                    <a:pt x="452" y="291"/>
                    <a:pt x="372" y="372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Freeform 49">
              <a:extLst>
                <a:ext uri="{FF2B5EF4-FFF2-40B4-BE49-F238E27FC236}">
                  <a16:creationId xmlns="" xmlns:a16="http://schemas.microsoft.com/office/drawing/2014/main" id="{2047F4AC-AC80-5047-9DC2-47158C61A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555" y="3973494"/>
              <a:ext cx="708599" cy="708599"/>
            </a:xfrm>
            <a:custGeom>
              <a:avLst/>
              <a:gdLst>
                <a:gd name="T0" fmla="*/ 371 w 452"/>
                <a:gd name="T1" fmla="*/ 372 h 452"/>
                <a:gd name="T2" fmla="*/ 80 w 452"/>
                <a:gd name="T3" fmla="*/ 372 h 452"/>
                <a:gd name="T4" fmla="*/ 80 w 452"/>
                <a:gd name="T5" fmla="*/ 81 h 452"/>
                <a:gd name="T6" fmla="*/ 371 w 452"/>
                <a:gd name="T7" fmla="*/ 81 h 452"/>
                <a:gd name="T8" fmla="*/ 371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1" y="372"/>
                  </a:moveTo>
                  <a:cubicBezTo>
                    <a:pt x="291" y="452"/>
                    <a:pt x="161" y="452"/>
                    <a:pt x="80" y="372"/>
                  </a:cubicBezTo>
                  <a:cubicBezTo>
                    <a:pt x="0" y="291"/>
                    <a:pt x="0" y="161"/>
                    <a:pt x="80" y="81"/>
                  </a:cubicBezTo>
                  <a:cubicBezTo>
                    <a:pt x="161" y="0"/>
                    <a:pt x="291" y="0"/>
                    <a:pt x="371" y="81"/>
                  </a:cubicBezTo>
                  <a:cubicBezTo>
                    <a:pt x="452" y="161"/>
                    <a:pt x="452" y="291"/>
                    <a:pt x="371" y="372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56">
              <a:extLst>
                <a:ext uri="{FF2B5EF4-FFF2-40B4-BE49-F238E27FC236}">
                  <a16:creationId xmlns="" xmlns:a16="http://schemas.microsoft.com/office/drawing/2014/main" id="{B1B802D3-B54F-F644-9C3E-3F1D61C07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80" y="3266284"/>
              <a:ext cx="511303" cy="511303"/>
            </a:xfrm>
            <a:custGeom>
              <a:avLst/>
              <a:gdLst>
                <a:gd name="T0" fmla="*/ 268 w 326"/>
                <a:gd name="T1" fmla="*/ 268 h 326"/>
                <a:gd name="T2" fmla="*/ 58 w 326"/>
                <a:gd name="T3" fmla="*/ 268 h 326"/>
                <a:gd name="T4" fmla="*/ 58 w 326"/>
                <a:gd name="T5" fmla="*/ 58 h 326"/>
                <a:gd name="T6" fmla="*/ 268 w 326"/>
                <a:gd name="T7" fmla="*/ 58 h 326"/>
                <a:gd name="T8" fmla="*/ 268 w 326"/>
                <a:gd name="T9" fmla="*/ 2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326">
                  <a:moveTo>
                    <a:pt x="268" y="268"/>
                  </a:moveTo>
                  <a:cubicBezTo>
                    <a:pt x="210" y="326"/>
                    <a:pt x="116" y="326"/>
                    <a:pt x="58" y="268"/>
                  </a:cubicBezTo>
                  <a:cubicBezTo>
                    <a:pt x="0" y="210"/>
                    <a:pt x="0" y="116"/>
                    <a:pt x="58" y="58"/>
                  </a:cubicBezTo>
                  <a:cubicBezTo>
                    <a:pt x="116" y="0"/>
                    <a:pt x="210" y="0"/>
                    <a:pt x="268" y="58"/>
                  </a:cubicBezTo>
                  <a:cubicBezTo>
                    <a:pt x="326" y="116"/>
                    <a:pt x="326" y="210"/>
                    <a:pt x="268" y="268"/>
                  </a:cubicBezTo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Freeform 89">
              <a:extLst>
                <a:ext uri="{FF2B5EF4-FFF2-40B4-BE49-F238E27FC236}">
                  <a16:creationId xmlns="" xmlns:a16="http://schemas.microsoft.com/office/drawing/2014/main" id="{CC7C4F2E-94EA-194F-AA21-33828EA6D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146" y="2095012"/>
              <a:ext cx="508524" cy="509914"/>
            </a:xfrm>
            <a:custGeom>
              <a:avLst/>
              <a:gdLst>
                <a:gd name="T0" fmla="*/ 268 w 325"/>
                <a:gd name="T1" fmla="*/ 268 h 325"/>
                <a:gd name="T2" fmla="*/ 58 w 325"/>
                <a:gd name="T3" fmla="*/ 268 h 325"/>
                <a:gd name="T4" fmla="*/ 58 w 325"/>
                <a:gd name="T5" fmla="*/ 58 h 325"/>
                <a:gd name="T6" fmla="*/ 268 w 325"/>
                <a:gd name="T7" fmla="*/ 58 h 325"/>
                <a:gd name="T8" fmla="*/ 268 w 325"/>
                <a:gd name="T9" fmla="*/ 26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5">
                  <a:moveTo>
                    <a:pt x="268" y="268"/>
                  </a:moveTo>
                  <a:cubicBezTo>
                    <a:pt x="210" y="325"/>
                    <a:pt x="116" y="325"/>
                    <a:pt x="58" y="268"/>
                  </a:cubicBezTo>
                  <a:cubicBezTo>
                    <a:pt x="0" y="210"/>
                    <a:pt x="0" y="116"/>
                    <a:pt x="58" y="58"/>
                  </a:cubicBezTo>
                  <a:cubicBezTo>
                    <a:pt x="116" y="0"/>
                    <a:pt x="210" y="0"/>
                    <a:pt x="268" y="58"/>
                  </a:cubicBezTo>
                  <a:cubicBezTo>
                    <a:pt x="325" y="116"/>
                    <a:pt x="325" y="210"/>
                    <a:pt x="268" y="26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Freeform 101">
              <a:extLst>
                <a:ext uri="{FF2B5EF4-FFF2-40B4-BE49-F238E27FC236}">
                  <a16:creationId xmlns="" xmlns:a16="http://schemas.microsoft.com/office/drawing/2014/main" id="{9084EBC1-BD00-2A43-9700-4F6523F36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687" y="2085286"/>
              <a:ext cx="509914" cy="511303"/>
            </a:xfrm>
            <a:custGeom>
              <a:avLst/>
              <a:gdLst>
                <a:gd name="T0" fmla="*/ 267 w 325"/>
                <a:gd name="T1" fmla="*/ 268 h 326"/>
                <a:gd name="T2" fmla="*/ 57 w 325"/>
                <a:gd name="T3" fmla="*/ 268 h 326"/>
                <a:gd name="T4" fmla="*/ 57 w 325"/>
                <a:gd name="T5" fmla="*/ 58 h 326"/>
                <a:gd name="T6" fmla="*/ 267 w 325"/>
                <a:gd name="T7" fmla="*/ 58 h 326"/>
                <a:gd name="T8" fmla="*/ 267 w 325"/>
                <a:gd name="T9" fmla="*/ 2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6">
                  <a:moveTo>
                    <a:pt x="267" y="268"/>
                  </a:moveTo>
                  <a:cubicBezTo>
                    <a:pt x="209" y="326"/>
                    <a:pt x="115" y="326"/>
                    <a:pt x="57" y="268"/>
                  </a:cubicBezTo>
                  <a:cubicBezTo>
                    <a:pt x="0" y="210"/>
                    <a:pt x="0" y="116"/>
                    <a:pt x="57" y="58"/>
                  </a:cubicBezTo>
                  <a:cubicBezTo>
                    <a:pt x="115" y="0"/>
                    <a:pt x="209" y="0"/>
                    <a:pt x="267" y="58"/>
                  </a:cubicBezTo>
                  <a:cubicBezTo>
                    <a:pt x="325" y="116"/>
                    <a:pt x="325" y="210"/>
                    <a:pt x="267" y="26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09">
              <a:extLst>
                <a:ext uri="{FF2B5EF4-FFF2-40B4-BE49-F238E27FC236}">
                  <a16:creationId xmlns="" xmlns:a16="http://schemas.microsoft.com/office/drawing/2014/main" id="{439C0C02-2262-8349-B044-C3E13D90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32" y="3237107"/>
              <a:ext cx="509914" cy="508524"/>
            </a:xfrm>
            <a:custGeom>
              <a:avLst/>
              <a:gdLst>
                <a:gd name="T0" fmla="*/ 267 w 325"/>
                <a:gd name="T1" fmla="*/ 267 h 325"/>
                <a:gd name="T2" fmla="*/ 58 w 325"/>
                <a:gd name="T3" fmla="*/ 267 h 325"/>
                <a:gd name="T4" fmla="*/ 58 w 325"/>
                <a:gd name="T5" fmla="*/ 58 h 325"/>
                <a:gd name="T6" fmla="*/ 267 w 325"/>
                <a:gd name="T7" fmla="*/ 58 h 325"/>
                <a:gd name="T8" fmla="*/ 267 w 325"/>
                <a:gd name="T9" fmla="*/ 26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5">
                  <a:moveTo>
                    <a:pt x="267" y="267"/>
                  </a:moveTo>
                  <a:cubicBezTo>
                    <a:pt x="210" y="325"/>
                    <a:pt x="116" y="325"/>
                    <a:pt x="58" y="267"/>
                  </a:cubicBezTo>
                  <a:cubicBezTo>
                    <a:pt x="0" y="209"/>
                    <a:pt x="0" y="116"/>
                    <a:pt x="58" y="58"/>
                  </a:cubicBezTo>
                  <a:cubicBezTo>
                    <a:pt x="116" y="0"/>
                    <a:pt x="210" y="0"/>
                    <a:pt x="267" y="58"/>
                  </a:cubicBezTo>
                  <a:cubicBezTo>
                    <a:pt x="325" y="116"/>
                    <a:pt x="325" y="209"/>
                    <a:pt x="267" y="267"/>
                  </a:cubicBezTo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AutoShape 19">
              <a:extLst>
                <a:ext uri="{FF2B5EF4-FFF2-40B4-BE49-F238E27FC236}">
                  <a16:creationId xmlns="" xmlns:a16="http://schemas.microsoft.com/office/drawing/2014/main" id="{BB8948BA-B76E-B94E-95F2-E6BA162748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56039" y="2838339"/>
              <a:ext cx="331996" cy="332082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0789" tIns="50789" rIns="50789" bIns="50789" anchor="ctr"/>
            <a:lstStyle/>
            <a:p>
              <a:pPr marL="0" marR="0" lvl="0" indent="0" algn="l" defTabSz="4570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AutoShape 114">
              <a:extLst>
                <a:ext uri="{FF2B5EF4-FFF2-40B4-BE49-F238E27FC236}">
                  <a16:creationId xmlns="" xmlns:a16="http://schemas.microsoft.com/office/drawing/2014/main" id="{CF6CF06E-889D-C747-84D6-3B4E8B3A86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0622" y="3367725"/>
              <a:ext cx="246134" cy="247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0789" tIns="50789" rIns="50789" bIns="50789" anchor="ctr"/>
            <a:lstStyle/>
            <a:p>
              <a:pPr marL="0" marR="0" lvl="0" indent="0" algn="l" defTabSz="4570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AutoShape 82">
              <a:extLst>
                <a:ext uri="{FF2B5EF4-FFF2-40B4-BE49-F238E27FC236}">
                  <a16:creationId xmlns="" xmlns:a16="http://schemas.microsoft.com/office/drawing/2014/main" id="{25F1066F-267B-E64A-AE5E-3A19DF971B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16202" y="3419979"/>
              <a:ext cx="203859" cy="2039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0789" tIns="50789" rIns="50789" bIns="50789" anchor="ctr"/>
            <a:lstStyle/>
            <a:p>
              <a:pPr marL="0" marR="0" lvl="0" indent="0" algn="l" defTabSz="4570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290">
              <a:extLst>
                <a:ext uri="{FF2B5EF4-FFF2-40B4-BE49-F238E27FC236}">
                  <a16:creationId xmlns="" xmlns:a16="http://schemas.microsoft.com/office/drawing/2014/main" id="{7DE55892-1A6C-7D4B-ACD4-1D776B103D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5333" y="4200990"/>
              <a:ext cx="366893" cy="284172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182843" tIns="91422" rIns="182843" bIns="9142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266">
              <a:extLst>
                <a:ext uri="{FF2B5EF4-FFF2-40B4-BE49-F238E27FC236}">
                  <a16:creationId xmlns="" xmlns:a16="http://schemas.microsoft.com/office/drawing/2014/main" id="{7DDB7B2E-0FF0-A94B-B154-51E4EF3E29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23914" y="2230159"/>
              <a:ext cx="217378" cy="239621"/>
            </a:xfrm>
            <a:custGeom>
              <a:avLst/>
              <a:gdLst>
                <a:gd name="T0" fmla="*/ 310 w 863"/>
                <a:gd name="T1" fmla="*/ 41 h 954"/>
                <a:gd name="T2" fmla="*/ 201 w 863"/>
                <a:gd name="T3" fmla="*/ 735 h 954"/>
                <a:gd name="T4" fmla="*/ 519 w 863"/>
                <a:gd name="T5" fmla="*/ 953 h 954"/>
                <a:gd name="T6" fmla="*/ 636 w 863"/>
                <a:gd name="T7" fmla="*/ 886 h 954"/>
                <a:gd name="T8" fmla="*/ 770 w 863"/>
                <a:gd name="T9" fmla="*/ 744 h 954"/>
                <a:gd name="T10" fmla="*/ 786 w 863"/>
                <a:gd name="T11" fmla="*/ 693 h 954"/>
                <a:gd name="T12" fmla="*/ 836 w 863"/>
                <a:gd name="T13" fmla="*/ 593 h 954"/>
                <a:gd name="T14" fmla="*/ 293 w 863"/>
                <a:gd name="T15" fmla="*/ 468 h 954"/>
                <a:gd name="T16" fmla="*/ 268 w 863"/>
                <a:gd name="T17" fmla="*/ 434 h 954"/>
                <a:gd name="T18" fmla="*/ 234 w 863"/>
                <a:gd name="T19" fmla="*/ 459 h 954"/>
                <a:gd name="T20" fmla="*/ 159 w 863"/>
                <a:gd name="T21" fmla="*/ 392 h 954"/>
                <a:gd name="T22" fmla="*/ 184 w 863"/>
                <a:gd name="T23" fmla="*/ 342 h 954"/>
                <a:gd name="T24" fmla="*/ 142 w 863"/>
                <a:gd name="T25" fmla="*/ 301 h 954"/>
                <a:gd name="T26" fmla="*/ 168 w 863"/>
                <a:gd name="T27" fmla="*/ 200 h 954"/>
                <a:gd name="T28" fmla="*/ 234 w 863"/>
                <a:gd name="T29" fmla="*/ 200 h 954"/>
                <a:gd name="T30" fmla="*/ 251 w 863"/>
                <a:gd name="T31" fmla="*/ 150 h 954"/>
                <a:gd name="T32" fmla="*/ 351 w 863"/>
                <a:gd name="T33" fmla="*/ 117 h 954"/>
                <a:gd name="T34" fmla="*/ 376 w 863"/>
                <a:gd name="T35" fmla="*/ 175 h 954"/>
                <a:gd name="T36" fmla="*/ 427 w 863"/>
                <a:gd name="T37" fmla="*/ 167 h 954"/>
                <a:gd name="T38" fmla="*/ 510 w 863"/>
                <a:gd name="T39" fmla="*/ 217 h 954"/>
                <a:gd name="T40" fmla="*/ 477 w 863"/>
                <a:gd name="T41" fmla="*/ 284 h 954"/>
                <a:gd name="T42" fmla="*/ 519 w 863"/>
                <a:gd name="T43" fmla="*/ 326 h 954"/>
                <a:gd name="T44" fmla="*/ 494 w 863"/>
                <a:gd name="T45" fmla="*/ 418 h 954"/>
                <a:gd name="T46" fmla="*/ 427 w 863"/>
                <a:gd name="T47" fmla="*/ 409 h 954"/>
                <a:gd name="T48" fmla="*/ 418 w 863"/>
                <a:gd name="T49" fmla="*/ 459 h 954"/>
                <a:gd name="T50" fmla="*/ 318 w 863"/>
                <a:gd name="T51" fmla="*/ 493 h 954"/>
                <a:gd name="T52" fmla="*/ 594 w 863"/>
                <a:gd name="T53" fmla="*/ 660 h 954"/>
                <a:gd name="T54" fmla="*/ 561 w 863"/>
                <a:gd name="T55" fmla="*/ 652 h 954"/>
                <a:gd name="T56" fmla="*/ 552 w 863"/>
                <a:gd name="T57" fmla="*/ 685 h 954"/>
                <a:gd name="T58" fmla="*/ 485 w 863"/>
                <a:gd name="T59" fmla="*/ 710 h 954"/>
                <a:gd name="T60" fmla="*/ 469 w 863"/>
                <a:gd name="T61" fmla="*/ 677 h 954"/>
                <a:gd name="T62" fmla="*/ 435 w 863"/>
                <a:gd name="T63" fmla="*/ 685 h 954"/>
                <a:gd name="T64" fmla="*/ 385 w 863"/>
                <a:gd name="T65" fmla="*/ 643 h 954"/>
                <a:gd name="T66" fmla="*/ 402 w 863"/>
                <a:gd name="T67" fmla="*/ 610 h 954"/>
                <a:gd name="T68" fmla="*/ 376 w 863"/>
                <a:gd name="T69" fmla="*/ 585 h 954"/>
                <a:gd name="T70" fmla="*/ 393 w 863"/>
                <a:gd name="T71" fmla="*/ 518 h 954"/>
                <a:gd name="T72" fmla="*/ 427 w 863"/>
                <a:gd name="T73" fmla="*/ 518 h 954"/>
                <a:gd name="T74" fmla="*/ 443 w 863"/>
                <a:gd name="T75" fmla="*/ 484 h 954"/>
                <a:gd name="T76" fmla="*/ 502 w 863"/>
                <a:gd name="T77" fmla="*/ 468 h 954"/>
                <a:gd name="T78" fmla="*/ 519 w 863"/>
                <a:gd name="T79" fmla="*/ 501 h 954"/>
                <a:gd name="T80" fmla="*/ 552 w 863"/>
                <a:gd name="T81" fmla="*/ 493 h 954"/>
                <a:gd name="T82" fmla="*/ 611 w 863"/>
                <a:gd name="T83" fmla="*/ 535 h 954"/>
                <a:gd name="T84" fmla="*/ 594 w 863"/>
                <a:gd name="T85" fmla="*/ 568 h 954"/>
                <a:gd name="T86" fmla="*/ 619 w 863"/>
                <a:gd name="T87" fmla="*/ 602 h 954"/>
                <a:gd name="T88" fmla="*/ 594 w 863"/>
                <a:gd name="T89" fmla="*/ 660 h 954"/>
                <a:gd name="T90" fmla="*/ 594 w 863"/>
                <a:gd name="T91" fmla="*/ 660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63" h="954">
                  <a:moveTo>
                    <a:pt x="761" y="426"/>
                  </a:moveTo>
                  <a:cubicBezTo>
                    <a:pt x="820" y="133"/>
                    <a:pt x="577" y="0"/>
                    <a:pt x="310" y="41"/>
                  </a:cubicBezTo>
                  <a:cubicBezTo>
                    <a:pt x="42" y="83"/>
                    <a:pt x="50" y="242"/>
                    <a:pt x="34" y="317"/>
                  </a:cubicBezTo>
                  <a:cubicBezTo>
                    <a:pt x="0" y="518"/>
                    <a:pt x="201" y="735"/>
                    <a:pt x="201" y="735"/>
                  </a:cubicBezTo>
                  <a:cubicBezTo>
                    <a:pt x="193" y="953"/>
                    <a:pt x="193" y="953"/>
                    <a:pt x="193" y="953"/>
                  </a:cubicBezTo>
                  <a:cubicBezTo>
                    <a:pt x="519" y="953"/>
                    <a:pt x="519" y="953"/>
                    <a:pt x="519" y="953"/>
                  </a:cubicBezTo>
                  <a:cubicBezTo>
                    <a:pt x="544" y="852"/>
                    <a:pt x="544" y="852"/>
                    <a:pt x="544" y="852"/>
                  </a:cubicBezTo>
                  <a:cubicBezTo>
                    <a:pt x="544" y="852"/>
                    <a:pt x="552" y="877"/>
                    <a:pt x="636" y="886"/>
                  </a:cubicBezTo>
                  <a:cubicBezTo>
                    <a:pt x="728" y="894"/>
                    <a:pt x="711" y="785"/>
                    <a:pt x="711" y="785"/>
                  </a:cubicBezTo>
                  <a:cubicBezTo>
                    <a:pt x="711" y="785"/>
                    <a:pt x="770" y="760"/>
                    <a:pt x="770" y="744"/>
                  </a:cubicBezTo>
                  <a:cubicBezTo>
                    <a:pt x="770" y="727"/>
                    <a:pt x="736" y="702"/>
                    <a:pt x="736" y="702"/>
                  </a:cubicBezTo>
                  <a:cubicBezTo>
                    <a:pt x="736" y="702"/>
                    <a:pt x="770" y="710"/>
                    <a:pt x="786" y="693"/>
                  </a:cubicBezTo>
                  <a:cubicBezTo>
                    <a:pt x="794" y="677"/>
                    <a:pt x="770" y="626"/>
                    <a:pt x="770" y="626"/>
                  </a:cubicBezTo>
                  <a:cubicBezTo>
                    <a:pt x="770" y="626"/>
                    <a:pt x="811" y="626"/>
                    <a:pt x="836" y="593"/>
                  </a:cubicBezTo>
                  <a:cubicBezTo>
                    <a:pt x="862" y="568"/>
                    <a:pt x="761" y="484"/>
                    <a:pt x="761" y="426"/>
                  </a:cubicBezTo>
                  <a:close/>
                  <a:moveTo>
                    <a:pt x="293" y="468"/>
                  </a:moveTo>
                  <a:cubicBezTo>
                    <a:pt x="293" y="468"/>
                    <a:pt x="293" y="451"/>
                    <a:pt x="293" y="443"/>
                  </a:cubicBezTo>
                  <a:cubicBezTo>
                    <a:pt x="284" y="434"/>
                    <a:pt x="276" y="434"/>
                    <a:pt x="268" y="434"/>
                  </a:cubicBezTo>
                  <a:cubicBezTo>
                    <a:pt x="260" y="443"/>
                    <a:pt x="243" y="451"/>
                    <a:pt x="243" y="451"/>
                  </a:cubicBezTo>
                  <a:cubicBezTo>
                    <a:pt x="234" y="459"/>
                    <a:pt x="234" y="459"/>
                    <a:pt x="234" y="459"/>
                  </a:cubicBezTo>
                  <a:lnTo>
                    <a:pt x="209" y="451"/>
                  </a:lnTo>
                  <a:cubicBezTo>
                    <a:pt x="159" y="392"/>
                    <a:pt x="159" y="392"/>
                    <a:pt x="159" y="392"/>
                  </a:cubicBezTo>
                  <a:cubicBezTo>
                    <a:pt x="159" y="359"/>
                    <a:pt x="159" y="359"/>
                    <a:pt x="159" y="359"/>
                  </a:cubicBezTo>
                  <a:cubicBezTo>
                    <a:pt x="159" y="359"/>
                    <a:pt x="176" y="342"/>
                    <a:pt x="184" y="342"/>
                  </a:cubicBezTo>
                  <a:cubicBezTo>
                    <a:pt x="184" y="334"/>
                    <a:pt x="184" y="326"/>
                    <a:pt x="184" y="317"/>
                  </a:cubicBezTo>
                  <a:cubicBezTo>
                    <a:pt x="168" y="309"/>
                    <a:pt x="142" y="301"/>
                    <a:pt x="142" y="301"/>
                  </a:cubicBezTo>
                  <a:cubicBezTo>
                    <a:pt x="134" y="267"/>
                    <a:pt x="134" y="267"/>
                    <a:pt x="134" y="267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201" y="192"/>
                    <a:pt x="201" y="192"/>
                    <a:pt x="201" y="192"/>
                  </a:cubicBezTo>
                  <a:cubicBezTo>
                    <a:pt x="201" y="192"/>
                    <a:pt x="226" y="200"/>
                    <a:pt x="234" y="200"/>
                  </a:cubicBezTo>
                  <a:cubicBezTo>
                    <a:pt x="243" y="200"/>
                    <a:pt x="243" y="192"/>
                    <a:pt x="251" y="192"/>
                  </a:cubicBezTo>
                  <a:cubicBezTo>
                    <a:pt x="251" y="175"/>
                    <a:pt x="251" y="150"/>
                    <a:pt x="251" y="150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351" y="117"/>
                    <a:pt x="351" y="117"/>
                    <a:pt x="351" y="117"/>
                  </a:cubicBezTo>
                  <a:cubicBezTo>
                    <a:pt x="376" y="142"/>
                    <a:pt x="376" y="142"/>
                    <a:pt x="376" y="142"/>
                  </a:cubicBezTo>
                  <a:cubicBezTo>
                    <a:pt x="376" y="142"/>
                    <a:pt x="376" y="167"/>
                    <a:pt x="376" y="175"/>
                  </a:cubicBezTo>
                  <a:cubicBezTo>
                    <a:pt x="385" y="175"/>
                    <a:pt x="393" y="183"/>
                    <a:pt x="402" y="183"/>
                  </a:cubicBezTo>
                  <a:cubicBezTo>
                    <a:pt x="410" y="175"/>
                    <a:pt x="427" y="167"/>
                    <a:pt x="427" y="167"/>
                  </a:cubicBezTo>
                  <a:cubicBezTo>
                    <a:pt x="460" y="167"/>
                    <a:pt x="460" y="167"/>
                    <a:pt x="460" y="167"/>
                  </a:cubicBezTo>
                  <a:cubicBezTo>
                    <a:pt x="510" y="217"/>
                    <a:pt x="510" y="217"/>
                    <a:pt x="510" y="217"/>
                  </a:cubicBezTo>
                  <a:cubicBezTo>
                    <a:pt x="510" y="250"/>
                    <a:pt x="510" y="250"/>
                    <a:pt x="510" y="250"/>
                  </a:cubicBezTo>
                  <a:cubicBezTo>
                    <a:pt x="510" y="250"/>
                    <a:pt x="494" y="267"/>
                    <a:pt x="477" y="284"/>
                  </a:cubicBezTo>
                  <a:cubicBezTo>
                    <a:pt x="485" y="284"/>
                    <a:pt x="485" y="292"/>
                    <a:pt x="485" y="301"/>
                  </a:cubicBezTo>
                  <a:cubicBezTo>
                    <a:pt x="494" y="309"/>
                    <a:pt x="519" y="326"/>
                    <a:pt x="519" y="326"/>
                  </a:cubicBezTo>
                  <a:cubicBezTo>
                    <a:pt x="527" y="359"/>
                    <a:pt x="527" y="359"/>
                    <a:pt x="527" y="359"/>
                  </a:cubicBezTo>
                  <a:cubicBezTo>
                    <a:pt x="494" y="418"/>
                    <a:pt x="494" y="418"/>
                    <a:pt x="494" y="418"/>
                  </a:cubicBezTo>
                  <a:cubicBezTo>
                    <a:pt x="460" y="426"/>
                    <a:pt x="460" y="426"/>
                    <a:pt x="460" y="426"/>
                  </a:cubicBezTo>
                  <a:cubicBezTo>
                    <a:pt x="460" y="426"/>
                    <a:pt x="443" y="418"/>
                    <a:pt x="427" y="409"/>
                  </a:cubicBezTo>
                  <a:cubicBezTo>
                    <a:pt x="427" y="418"/>
                    <a:pt x="418" y="418"/>
                    <a:pt x="410" y="426"/>
                  </a:cubicBezTo>
                  <a:cubicBezTo>
                    <a:pt x="410" y="434"/>
                    <a:pt x="418" y="459"/>
                    <a:pt x="418" y="459"/>
                  </a:cubicBezTo>
                  <a:cubicBezTo>
                    <a:pt x="393" y="484"/>
                    <a:pt x="393" y="484"/>
                    <a:pt x="393" y="484"/>
                  </a:cubicBezTo>
                  <a:cubicBezTo>
                    <a:pt x="318" y="493"/>
                    <a:pt x="318" y="493"/>
                    <a:pt x="318" y="493"/>
                  </a:cubicBezTo>
                  <a:lnTo>
                    <a:pt x="293" y="468"/>
                  </a:lnTo>
                  <a:close/>
                  <a:moveTo>
                    <a:pt x="594" y="660"/>
                  </a:moveTo>
                  <a:cubicBezTo>
                    <a:pt x="577" y="669"/>
                    <a:pt x="577" y="669"/>
                    <a:pt x="577" y="669"/>
                  </a:cubicBezTo>
                  <a:cubicBezTo>
                    <a:pt x="577" y="669"/>
                    <a:pt x="561" y="660"/>
                    <a:pt x="561" y="652"/>
                  </a:cubicBezTo>
                  <a:cubicBezTo>
                    <a:pt x="552" y="660"/>
                    <a:pt x="552" y="660"/>
                    <a:pt x="544" y="660"/>
                  </a:cubicBezTo>
                  <a:cubicBezTo>
                    <a:pt x="544" y="669"/>
                    <a:pt x="552" y="685"/>
                    <a:pt x="552" y="685"/>
                  </a:cubicBezTo>
                  <a:cubicBezTo>
                    <a:pt x="535" y="702"/>
                    <a:pt x="535" y="702"/>
                    <a:pt x="535" y="702"/>
                  </a:cubicBezTo>
                  <a:cubicBezTo>
                    <a:pt x="485" y="710"/>
                    <a:pt x="485" y="710"/>
                    <a:pt x="485" y="710"/>
                  </a:cubicBezTo>
                  <a:cubicBezTo>
                    <a:pt x="469" y="693"/>
                    <a:pt x="469" y="693"/>
                    <a:pt x="469" y="693"/>
                  </a:cubicBezTo>
                  <a:lnTo>
                    <a:pt x="469" y="677"/>
                  </a:lnTo>
                  <a:cubicBezTo>
                    <a:pt x="460" y="669"/>
                    <a:pt x="460" y="669"/>
                    <a:pt x="452" y="669"/>
                  </a:cubicBezTo>
                  <a:cubicBezTo>
                    <a:pt x="435" y="685"/>
                    <a:pt x="435" y="685"/>
                    <a:pt x="435" y="685"/>
                  </a:cubicBezTo>
                  <a:lnTo>
                    <a:pt x="410" y="685"/>
                  </a:lnTo>
                  <a:cubicBezTo>
                    <a:pt x="385" y="643"/>
                    <a:pt x="385" y="643"/>
                    <a:pt x="385" y="643"/>
                  </a:cubicBezTo>
                  <a:cubicBezTo>
                    <a:pt x="385" y="626"/>
                    <a:pt x="385" y="626"/>
                    <a:pt x="385" y="626"/>
                  </a:cubicBezTo>
                  <a:cubicBezTo>
                    <a:pt x="402" y="610"/>
                    <a:pt x="402" y="610"/>
                    <a:pt x="402" y="610"/>
                  </a:cubicBezTo>
                  <a:cubicBezTo>
                    <a:pt x="402" y="602"/>
                    <a:pt x="402" y="602"/>
                    <a:pt x="402" y="593"/>
                  </a:cubicBezTo>
                  <a:cubicBezTo>
                    <a:pt x="393" y="593"/>
                    <a:pt x="376" y="585"/>
                    <a:pt x="376" y="585"/>
                  </a:cubicBezTo>
                  <a:cubicBezTo>
                    <a:pt x="368" y="560"/>
                    <a:pt x="368" y="560"/>
                    <a:pt x="368" y="560"/>
                  </a:cubicBezTo>
                  <a:cubicBezTo>
                    <a:pt x="393" y="518"/>
                    <a:pt x="393" y="518"/>
                    <a:pt x="393" y="518"/>
                  </a:cubicBezTo>
                  <a:cubicBezTo>
                    <a:pt x="410" y="510"/>
                    <a:pt x="410" y="510"/>
                    <a:pt x="410" y="510"/>
                  </a:cubicBezTo>
                  <a:lnTo>
                    <a:pt x="427" y="518"/>
                  </a:lnTo>
                  <a:cubicBezTo>
                    <a:pt x="435" y="518"/>
                    <a:pt x="443" y="518"/>
                    <a:pt x="443" y="510"/>
                  </a:cubicBezTo>
                  <a:cubicBezTo>
                    <a:pt x="443" y="501"/>
                    <a:pt x="443" y="484"/>
                    <a:pt x="443" y="484"/>
                  </a:cubicBezTo>
                  <a:cubicBezTo>
                    <a:pt x="460" y="468"/>
                    <a:pt x="460" y="468"/>
                    <a:pt x="460" y="468"/>
                  </a:cubicBezTo>
                  <a:cubicBezTo>
                    <a:pt x="502" y="468"/>
                    <a:pt x="502" y="468"/>
                    <a:pt x="502" y="468"/>
                  </a:cubicBezTo>
                  <a:cubicBezTo>
                    <a:pt x="519" y="484"/>
                    <a:pt x="519" y="484"/>
                    <a:pt x="519" y="484"/>
                  </a:cubicBezTo>
                  <a:cubicBezTo>
                    <a:pt x="519" y="484"/>
                    <a:pt x="519" y="493"/>
                    <a:pt x="519" y="501"/>
                  </a:cubicBezTo>
                  <a:cubicBezTo>
                    <a:pt x="527" y="501"/>
                    <a:pt x="535" y="510"/>
                    <a:pt x="544" y="510"/>
                  </a:cubicBezTo>
                  <a:cubicBezTo>
                    <a:pt x="552" y="493"/>
                    <a:pt x="552" y="493"/>
                    <a:pt x="552" y="493"/>
                  </a:cubicBezTo>
                  <a:cubicBezTo>
                    <a:pt x="577" y="493"/>
                    <a:pt x="577" y="493"/>
                    <a:pt x="577" y="493"/>
                  </a:cubicBezTo>
                  <a:cubicBezTo>
                    <a:pt x="611" y="535"/>
                    <a:pt x="611" y="535"/>
                    <a:pt x="611" y="535"/>
                  </a:cubicBezTo>
                  <a:cubicBezTo>
                    <a:pt x="611" y="551"/>
                    <a:pt x="611" y="551"/>
                    <a:pt x="611" y="551"/>
                  </a:cubicBezTo>
                  <a:lnTo>
                    <a:pt x="594" y="568"/>
                  </a:lnTo>
                  <a:cubicBezTo>
                    <a:pt x="594" y="576"/>
                    <a:pt x="594" y="576"/>
                    <a:pt x="594" y="585"/>
                  </a:cubicBezTo>
                  <a:cubicBezTo>
                    <a:pt x="602" y="585"/>
                    <a:pt x="619" y="602"/>
                    <a:pt x="619" y="602"/>
                  </a:cubicBezTo>
                  <a:cubicBezTo>
                    <a:pt x="619" y="618"/>
                    <a:pt x="619" y="618"/>
                    <a:pt x="619" y="618"/>
                  </a:cubicBezTo>
                  <a:lnTo>
                    <a:pt x="594" y="660"/>
                  </a:lnTo>
                  <a:close/>
                  <a:moveTo>
                    <a:pt x="594" y="660"/>
                  </a:moveTo>
                  <a:lnTo>
                    <a:pt x="594" y="660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182843" tIns="91422" rIns="182843" bIns="9142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="" xmlns:a16="http://schemas.microsoft.com/office/drawing/2014/main" id="{E0FC372C-7813-0044-8699-8FD140BB94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6605" y="2881342"/>
              <a:ext cx="315528" cy="279037"/>
            </a:xfrm>
            <a:custGeom>
              <a:avLst/>
              <a:gdLst>
                <a:gd name="connsiteX0" fmla="*/ 358785 w 512434"/>
                <a:gd name="connsiteY0" fmla="*/ 409158 h 453171"/>
                <a:gd name="connsiteX1" fmla="*/ 345300 w 512434"/>
                <a:gd name="connsiteY1" fmla="*/ 425866 h 453171"/>
                <a:gd name="connsiteX2" fmla="*/ 358785 w 512434"/>
                <a:gd name="connsiteY2" fmla="*/ 439722 h 453171"/>
                <a:gd name="connsiteX3" fmla="*/ 372270 w 512434"/>
                <a:gd name="connsiteY3" fmla="*/ 425866 h 453171"/>
                <a:gd name="connsiteX4" fmla="*/ 358785 w 512434"/>
                <a:gd name="connsiteY4" fmla="*/ 409158 h 453171"/>
                <a:gd name="connsiteX5" fmla="*/ 151153 w 512434"/>
                <a:gd name="connsiteY5" fmla="*/ 300585 h 453171"/>
                <a:gd name="connsiteX6" fmla="*/ 195731 w 512434"/>
                <a:gd name="connsiteY6" fmla="*/ 300585 h 453171"/>
                <a:gd name="connsiteX7" fmla="*/ 195731 w 512434"/>
                <a:gd name="connsiteY7" fmla="*/ 345175 h 453171"/>
                <a:gd name="connsiteX8" fmla="*/ 151153 w 512434"/>
                <a:gd name="connsiteY8" fmla="*/ 345175 h 453171"/>
                <a:gd name="connsiteX9" fmla="*/ 71978 w 512434"/>
                <a:gd name="connsiteY9" fmla="*/ 300585 h 453171"/>
                <a:gd name="connsiteX10" fmla="*/ 120152 w 512434"/>
                <a:gd name="connsiteY10" fmla="*/ 300585 h 453171"/>
                <a:gd name="connsiteX11" fmla="*/ 120152 w 512434"/>
                <a:gd name="connsiteY11" fmla="*/ 345175 h 453171"/>
                <a:gd name="connsiteX12" fmla="*/ 71978 w 512434"/>
                <a:gd name="connsiteY12" fmla="*/ 345175 h 453171"/>
                <a:gd name="connsiteX13" fmla="*/ 481786 w 512434"/>
                <a:gd name="connsiteY13" fmla="*/ 286492 h 453171"/>
                <a:gd name="connsiteX14" fmla="*/ 468300 w 512434"/>
                <a:gd name="connsiteY14" fmla="*/ 299940 h 453171"/>
                <a:gd name="connsiteX15" fmla="*/ 481786 w 512434"/>
                <a:gd name="connsiteY15" fmla="*/ 313389 h 453171"/>
                <a:gd name="connsiteX16" fmla="*/ 498948 w 512434"/>
                <a:gd name="connsiteY16" fmla="*/ 299940 h 453171"/>
                <a:gd name="connsiteX17" fmla="*/ 481786 w 512434"/>
                <a:gd name="connsiteY17" fmla="*/ 286492 h 453171"/>
                <a:gd name="connsiteX18" fmla="*/ 235785 w 512434"/>
                <a:gd name="connsiteY18" fmla="*/ 286492 h 453171"/>
                <a:gd name="connsiteX19" fmla="*/ 222300 w 512434"/>
                <a:gd name="connsiteY19" fmla="*/ 299940 h 453171"/>
                <a:gd name="connsiteX20" fmla="*/ 235785 w 512434"/>
                <a:gd name="connsiteY20" fmla="*/ 313389 h 453171"/>
                <a:gd name="connsiteX21" fmla="*/ 249270 w 512434"/>
                <a:gd name="connsiteY21" fmla="*/ 299940 h 453171"/>
                <a:gd name="connsiteX22" fmla="*/ 235785 w 512434"/>
                <a:gd name="connsiteY22" fmla="*/ 286492 h 453171"/>
                <a:gd name="connsiteX23" fmla="*/ 151153 w 512434"/>
                <a:gd name="connsiteY23" fmla="*/ 228588 h 453171"/>
                <a:gd name="connsiteX24" fmla="*/ 195731 w 512434"/>
                <a:gd name="connsiteY24" fmla="*/ 228588 h 453171"/>
                <a:gd name="connsiteX25" fmla="*/ 195731 w 512434"/>
                <a:gd name="connsiteY25" fmla="*/ 273178 h 453171"/>
                <a:gd name="connsiteX26" fmla="*/ 151153 w 512434"/>
                <a:gd name="connsiteY26" fmla="*/ 273178 h 453171"/>
                <a:gd name="connsiteX27" fmla="*/ 71978 w 512434"/>
                <a:gd name="connsiteY27" fmla="*/ 228588 h 453171"/>
                <a:gd name="connsiteX28" fmla="*/ 120152 w 512434"/>
                <a:gd name="connsiteY28" fmla="*/ 228588 h 453171"/>
                <a:gd name="connsiteX29" fmla="*/ 120152 w 512434"/>
                <a:gd name="connsiteY29" fmla="*/ 273178 h 453171"/>
                <a:gd name="connsiteX30" fmla="*/ 71978 w 512434"/>
                <a:gd name="connsiteY30" fmla="*/ 273178 h 453171"/>
                <a:gd name="connsiteX31" fmla="*/ 427028 w 512434"/>
                <a:gd name="connsiteY31" fmla="*/ 221695 h 453171"/>
                <a:gd name="connsiteX32" fmla="*/ 372270 w 512434"/>
                <a:gd name="connsiteY32" fmla="*/ 275896 h 453171"/>
                <a:gd name="connsiteX33" fmla="*/ 358785 w 512434"/>
                <a:gd name="connsiteY33" fmla="*/ 272636 h 453171"/>
                <a:gd name="connsiteX34" fmla="*/ 341622 w 512434"/>
                <a:gd name="connsiteY34" fmla="*/ 279564 h 453171"/>
                <a:gd name="connsiteX35" fmla="*/ 283596 w 512434"/>
                <a:gd name="connsiteY35" fmla="*/ 238404 h 453171"/>
                <a:gd name="connsiteX36" fmla="*/ 266433 w 512434"/>
                <a:gd name="connsiteY36" fmla="*/ 238404 h 453171"/>
                <a:gd name="connsiteX37" fmla="*/ 270111 w 512434"/>
                <a:gd name="connsiteY37" fmla="*/ 255520 h 453171"/>
                <a:gd name="connsiteX38" fmla="*/ 331406 w 512434"/>
                <a:gd name="connsiteY38" fmla="*/ 303200 h 453171"/>
                <a:gd name="connsiteX39" fmla="*/ 358785 w 512434"/>
                <a:gd name="connsiteY39" fmla="*/ 327245 h 453171"/>
                <a:gd name="connsiteX40" fmla="*/ 386164 w 512434"/>
                <a:gd name="connsiteY40" fmla="*/ 299940 h 453171"/>
                <a:gd name="connsiteX41" fmla="*/ 386164 w 512434"/>
                <a:gd name="connsiteY41" fmla="*/ 296680 h 453171"/>
                <a:gd name="connsiteX42" fmla="*/ 444191 w 512434"/>
                <a:gd name="connsiteY42" fmla="*/ 238404 h 453171"/>
                <a:gd name="connsiteX43" fmla="*/ 444191 w 512434"/>
                <a:gd name="connsiteY43" fmla="*/ 221695 h 453171"/>
                <a:gd name="connsiteX44" fmla="*/ 427028 w 512434"/>
                <a:gd name="connsiteY44" fmla="*/ 221695 h 453171"/>
                <a:gd name="connsiteX45" fmla="*/ 358785 w 512434"/>
                <a:gd name="connsiteY45" fmla="*/ 163826 h 453171"/>
                <a:gd name="connsiteX46" fmla="*/ 345300 w 512434"/>
                <a:gd name="connsiteY46" fmla="*/ 177274 h 453171"/>
                <a:gd name="connsiteX47" fmla="*/ 358785 w 512434"/>
                <a:gd name="connsiteY47" fmla="*/ 190723 h 453171"/>
                <a:gd name="connsiteX48" fmla="*/ 372270 w 512434"/>
                <a:gd name="connsiteY48" fmla="*/ 177274 h 453171"/>
                <a:gd name="connsiteX49" fmla="*/ 358785 w 512434"/>
                <a:gd name="connsiteY49" fmla="*/ 163826 h 453171"/>
                <a:gd name="connsiteX50" fmla="*/ 151153 w 512434"/>
                <a:gd name="connsiteY50" fmla="*/ 156592 h 453171"/>
                <a:gd name="connsiteX51" fmla="*/ 195731 w 512434"/>
                <a:gd name="connsiteY51" fmla="*/ 156592 h 453171"/>
                <a:gd name="connsiteX52" fmla="*/ 195731 w 512434"/>
                <a:gd name="connsiteY52" fmla="*/ 201182 h 453171"/>
                <a:gd name="connsiteX53" fmla="*/ 151153 w 512434"/>
                <a:gd name="connsiteY53" fmla="*/ 201182 h 453171"/>
                <a:gd name="connsiteX54" fmla="*/ 37595 w 512434"/>
                <a:gd name="connsiteY54" fmla="*/ 102289 h 453171"/>
                <a:gd name="connsiteX55" fmla="*/ 37595 w 512434"/>
                <a:gd name="connsiteY55" fmla="*/ 374925 h 453171"/>
                <a:gd name="connsiteX56" fmla="*/ 228838 w 512434"/>
                <a:gd name="connsiteY56" fmla="*/ 374925 h 453171"/>
                <a:gd name="connsiteX57" fmla="*/ 208406 w 512434"/>
                <a:gd name="connsiteY57" fmla="*/ 299940 h 453171"/>
                <a:gd name="connsiteX58" fmla="*/ 246001 w 512434"/>
                <a:gd name="connsiteY58" fmla="*/ 201318 h 453171"/>
                <a:gd name="connsiteX59" fmla="*/ 225569 w 512434"/>
                <a:gd name="connsiteY59" fmla="*/ 201318 h 453171"/>
                <a:gd name="connsiteX60" fmla="*/ 225569 w 512434"/>
                <a:gd name="connsiteY60" fmla="*/ 156898 h 453171"/>
                <a:gd name="connsiteX61" fmla="*/ 270111 w 512434"/>
                <a:gd name="connsiteY61" fmla="*/ 156898 h 453171"/>
                <a:gd name="connsiteX62" fmla="*/ 270111 w 512434"/>
                <a:gd name="connsiteY62" fmla="*/ 177274 h 453171"/>
                <a:gd name="connsiteX63" fmla="*/ 358785 w 512434"/>
                <a:gd name="connsiteY63" fmla="*/ 149970 h 453171"/>
                <a:gd name="connsiteX64" fmla="*/ 382895 w 512434"/>
                <a:gd name="connsiteY64" fmla="*/ 149970 h 453171"/>
                <a:gd name="connsiteX65" fmla="*/ 382895 w 512434"/>
                <a:gd name="connsiteY65" fmla="*/ 102289 h 453171"/>
                <a:gd name="connsiteX66" fmla="*/ 37595 w 512434"/>
                <a:gd name="connsiteY66" fmla="*/ 102289 h 453171"/>
                <a:gd name="connsiteX67" fmla="*/ 136894 w 512434"/>
                <a:gd name="connsiteY67" fmla="*/ 30564 h 453171"/>
                <a:gd name="connsiteX68" fmla="*/ 136894 w 512434"/>
                <a:gd name="connsiteY68" fmla="*/ 68057 h 453171"/>
                <a:gd name="connsiteX69" fmla="*/ 283596 w 512434"/>
                <a:gd name="connsiteY69" fmla="*/ 68057 h 453171"/>
                <a:gd name="connsiteX70" fmla="*/ 283596 w 512434"/>
                <a:gd name="connsiteY70" fmla="*/ 30564 h 453171"/>
                <a:gd name="connsiteX71" fmla="*/ 136894 w 512434"/>
                <a:gd name="connsiteY71" fmla="*/ 30564 h 453171"/>
                <a:gd name="connsiteX72" fmla="*/ 30648 w 512434"/>
                <a:gd name="connsiteY72" fmla="*/ 0 h 453171"/>
                <a:gd name="connsiteX73" fmla="*/ 389433 w 512434"/>
                <a:gd name="connsiteY73" fmla="*/ 0 h 453171"/>
                <a:gd name="connsiteX74" fmla="*/ 420490 w 512434"/>
                <a:gd name="connsiteY74" fmla="*/ 30564 h 453171"/>
                <a:gd name="connsiteX75" fmla="*/ 420490 w 512434"/>
                <a:gd name="connsiteY75" fmla="*/ 163826 h 453171"/>
                <a:gd name="connsiteX76" fmla="*/ 512434 w 512434"/>
                <a:gd name="connsiteY76" fmla="*/ 299940 h 453171"/>
                <a:gd name="connsiteX77" fmla="*/ 358785 w 512434"/>
                <a:gd name="connsiteY77" fmla="*/ 453171 h 453171"/>
                <a:gd name="connsiteX78" fmla="*/ 263164 w 512434"/>
                <a:gd name="connsiteY78" fmla="*/ 419346 h 453171"/>
                <a:gd name="connsiteX79" fmla="*/ 30648 w 512434"/>
                <a:gd name="connsiteY79" fmla="*/ 419346 h 453171"/>
                <a:gd name="connsiteX80" fmla="*/ 0 w 512434"/>
                <a:gd name="connsiteY80" fmla="*/ 388374 h 453171"/>
                <a:gd name="connsiteX81" fmla="*/ 0 w 512434"/>
                <a:gd name="connsiteY81" fmla="*/ 30564 h 453171"/>
                <a:gd name="connsiteX82" fmla="*/ 30648 w 512434"/>
                <a:gd name="connsiteY82" fmla="*/ 0 h 4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12434" h="453171">
                  <a:moveTo>
                    <a:pt x="358785" y="409158"/>
                  </a:moveTo>
                  <a:cubicBezTo>
                    <a:pt x="351838" y="409158"/>
                    <a:pt x="345300" y="415678"/>
                    <a:pt x="345300" y="425866"/>
                  </a:cubicBezTo>
                  <a:cubicBezTo>
                    <a:pt x="345300" y="432794"/>
                    <a:pt x="351838" y="439722"/>
                    <a:pt x="358785" y="439722"/>
                  </a:cubicBezTo>
                  <a:cubicBezTo>
                    <a:pt x="365732" y="439722"/>
                    <a:pt x="372270" y="432794"/>
                    <a:pt x="372270" y="425866"/>
                  </a:cubicBezTo>
                  <a:cubicBezTo>
                    <a:pt x="372270" y="415678"/>
                    <a:pt x="365732" y="409158"/>
                    <a:pt x="358785" y="409158"/>
                  </a:cubicBezTo>
                  <a:close/>
                  <a:moveTo>
                    <a:pt x="151153" y="300585"/>
                  </a:moveTo>
                  <a:lnTo>
                    <a:pt x="195731" y="300585"/>
                  </a:lnTo>
                  <a:lnTo>
                    <a:pt x="195731" y="345175"/>
                  </a:lnTo>
                  <a:lnTo>
                    <a:pt x="151153" y="345175"/>
                  </a:lnTo>
                  <a:close/>
                  <a:moveTo>
                    <a:pt x="71978" y="300585"/>
                  </a:moveTo>
                  <a:lnTo>
                    <a:pt x="120152" y="300585"/>
                  </a:lnTo>
                  <a:lnTo>
                    <a:pt x="120152" y="345175"/>
                  </a:lnTo>
                  <a:lnTo>
                    <a:pt x="71978" y="345175"/>
                  </a:lnTo>
                  <a:close/>
                  <a:moveTo>
                    <a:pt x="481786" y="286492"/>
                  </a:moveTo>
                  <a:cubicBezTo>
                    <a:pt x="474839" y="286492"/>
                    <a:pt x="468300" y="293012"/>
                    <a:pt x="468300" y="299940"/>
                  </a:cubicBezTo>
                  <a:cubicBezTo>
                    <a:pt x="468300" y="310128"/>
                    <a:pt x="474839" y="313389"/>
                    <a:pt x="481786" y="313389"/>
                  </a:cubicBezTo>
                  <a:cubicBezTo>
                    <a:pt x="492002" y="313389"/>
                    <a:pt x="498948" y="310128"/>
                    <a:pt x="498948" y="299940"/>
                  </a:cubicBezTo>
                  <a:cubicBezTo>
                    <a:pt x="498948" y="293012"/>
                    <a:pt x="492002" y="286492"/>
                    <a:pt x="481786" y="286492"/>
                  </a:cubicBezTo>
                  <a:close/>
                  <a:moveTo>
                    <a:pt x="235785" y="286492"/>
                  </a:moveTo>
                  <a:cubicBezTo>
                    <a:pt x="228838" y="286492"/>
                    <a:pt x="222300" y="293012"/>
                    <a:pt x="222300" y="299940"/>
                  </a:cubicBezTo>
                  <a:cubicBezTo>
                    <a:pt x="222300" y="310128"/>
                    <a:pt x="228838" y="313389"/>
                    <a:pt x="235785" y="313389"/>
                  </a:cubicBezTo>
                  <a:cubicBezTo>
                    <a:pt x="242732" y="313389"/>
                    <a:pt x="249270" y="310128"/>
                    <a:pt x="249270" y="299940"/>
                  </a:cubicBezTo>
                  <a:cubicBezTo>
                    <a:pt x="249270" y="293012"/>
                    <a:pt x="242732" y="286492"/>
                    <a:pt x="235785" y="286492"/>
                  </a:cubicBezTo>
                  <a:close/>
                  <a:moveTo>
                    <a:pt x="151153" y="228588"/>
                  </a:moveTo>
                  <a:lnTo>
                    <a:pt x="195731" y="228588"/>
                  </a:lnTo>
                  <a:lnTo>
                    <a:pt x="195731" y="273178"/>
                  </a:lnTo>
                  <a:lnTo>
                    <a:pt x="151153" y="273178"/>
                  </a:lnTo>
                  <a:close/>
                  <a:moveTo>
                    <a:pt x="71978" y="228588"/>
                  </a:moveTo>
                  <a:lnTo>
                    <a:pt x="120152" y="228588"/>
                  </a:lnTo>
                  <a:lnTo>
                    <a:pt x="120152" y="273178"/>
                  </a:lnTo>
                  <a:lnTo>
                    <a:pt x="71978" y="273178"/>
                  </a:lnTo>
                  <a:close/>
                  <a:moveTo>
                    <a:pt x="427028" y="221695"/>
                  </a:moveTo>
                  <a:cubicBezTo>
                    <a:pt x="427028" y="221695"/>
                    <a:pt x="427028" y="221695"/>
                    <a:pt x="372270" y="275896"/>
                  </a:cubicBezTo>
                  <a:cubicBezTo>
                    <a:pt x="369001" y="275896"/>
                    <a:pt x="365732" y="272636"/>
                    <a:pt x="358785" y="272636"/>
                  </a:cubicBezTo>
                  <a:cubicBezTo>
                    <a:pt x="351838" y="272636"/>
                    <a:pt x="345300" y="275896"/>
                    <a:pt x="341622" y="279564"/>
                  </a:cubicBezTo>
                  <a:cubicBezTo>
                    <a:pt x="341622" y="279564"/>
                    <a:pt x="341622" y="279564"/>
                    <a:pt x="283596" y="238404"/>
                  </a:cubicBezTo>
                  <a:cubicBezTo>
                    <a:pt x="280327" y="231883"/>
                    <a:pt x="270111" y="235143"/>
                    <a:pt x="266433" y="238404"/>
                  </a:cubicBezTo>
                  <a:cubicBezTo>
                    <a:pt x="263164" y="242071"/>
                    <a:pt x="266433" y="252260"/>
                    <a:pt x="270111" y="255520"/>
                  </a:cubicBezTo>
                  <a:cubicBezTo>
                    <a:pt x="270111" y="255520"/>
                    <a:pt x="270111" y="255520"/>
                    <a:pt x="331406" y="303200"/>
                  </a:cubicBezTo>
                  <a:cubicBezTo>
                    <a:pt x="331406" y="317056"/>
                    <a:pt x="345300" y="327245"/>
                    <a:pt x="358785" y="327245"/>
                  </a:cubicBezTo>
                  <a:cubicBezTo>
                    <a:pt x="375948" y="327245"/>
                    <a:pt x="386164" y="317056"/>
                    <a:pt x="386164" y="299940"/>
                  </a:cubicBezTo>
                  <a:lnTo>
                    <a:pt x="386164" y="296680"/>
                  </a:lnTo>
                  <a:cubicBezTo>
                    <a:pt x="386164" y="296680"/>
                    <a:pt x="386164" y="296680"/>
                    <a:pt x="444191" y="238404"/>
                  </a:cubicBezTo>
                  <a:cubicBezTo>
                    <a:pt x="447869" y="231883"/>
                    <a:pt x="451138" y="224955"/>
                    <a:pt x="444191" y="221695"/>
                  </a:cubicBezTo>
                  <a:cubicBezTo>
                    <a:pt x="440922" y="218027"/>
                    <a:pt x="433975" y="218027"/>
                    <a:pt x="427028" y="221695"/>
                  </a:cubicBezTo>
                  <a:close/>
                  <a:moveTo>
                    <a:pt x="358785" y="163826"/>
                  </a:moveTo>
                  <a:cubicBezTo>
                    <a:pt x="351838" y="163826"/>
                    <a:pt x="345300" y="170346"/>
                    <a:pt x="345300" y="177274"/>
                  </a:cubicBezTo>
                  <a:cubicBezTo>
                    <a:pt x="345300" y="184202"/>
                    <a:pt x="351838" y="190723"/>
                    <a:pt x="358785" y="190723"/>
                  </a:cubicBezTo>
                  <a:cubicBezTo>
                    <a:pt x="365732" y="190723"/>
                    <a:pt x="372270" y="184202"/>
                    <a:pt x="372270" y="177274"/>
                  </a:cubicBezTo>
                  <a:cubicBezTo>
                    <a:pt x="372270" y="170346"/>
                    <a:pt x="365732" y="163826"/>
                    <a:pt x="358785" y="163826"/>
                  </a:cubicBezTo>
                  <a:close/>
                  <a:moveTo>
                    <a:pt x="151153" y="156592"/>
                  </a:moveTo>
                  <a:lnTo>
                    <a:pt x="195731" y="156592"/>
                  </a:lnTo>
                  <a:lnTo>
                    <a:pt x="195731" y="201182"/>
                  </a:lnTo>
                  <a:lnTo>
                    <a:pt x="151153" y="201182"/>
                  </a:lnTo>
                  <a:close/>
                  <a:moveTo>
                    <a:pt x="37595" y="102289"/>
                  </a:moveTo>
                  <a:lnTo>
                    <a:pt x="37595" y="374925"/>
                  </a:lnTo>
                  <a:cubicBezTo>
                    <a:pt x="37595" y="374925"/>
                    <a:pt x="37595" y="374925"/>
                    <a:pt x="228838" y="374925"/>
                  </a:cubicBezTo>
                  <a:cubicBezTo>
                    <a:pt x="215353" y="354549"/>
                    <a:pt x="208406" y="327245"/>
                    <a:pt x="208406" y="299940"/>
                  </a:cubicBezTo>
                  <a:cubicBezTo>
                    <a:pt x="208406" y="262448"/>
                    <a:pt x="222300" y="228215"/>
                    <a:pt x="246001" y="201318"/>
                  </a:cubicBezTo>
                  <a:cubicBezTo>
                    <a:pt x="246001" y="201318"/>
                    <a:pt x="246001" y="201318"/>
                    <a:pt x="225569" y="201318"/>
                  </a:cubicBezTo>
                  <a:cubicBezTo>
                    <a:pt x="225569" y="201318"/>
                    <a:pt x="225569" y="201318"/>
                    <a:pt x="225569" y="156898"/>
                  </a:cubicBezTo>
                  <a:cubicBezTo>
                    <a:pt x="225569" y="156898"/>
                    <a:pt x="225569" y="156898"/>
                    <a:pt x="270111" y="156898"/>
                  </a:cubicBezTo>
                  <a:cubicBezTo>
                    <a:pt x="270111" y="156898"/>
                    <a:pt x="270111" y="156898"/>
                    <a:pt x="270111" y="177274"/>
                  </a:cubicBezTo>
                  <a:cubicBezTo>
                    <a:pt x="293812" y="160158"/>
                    <a:pt x="324868" y="149970"/>
                    <a:pt x="358785" y="149970"/>
                  </a:cubicBezTo>
                  <a:cubicBezTo>
                    <a:pt x="365732" y="149970"/>
                    <a:pt x="375948" y="149970"/>
                    <a:pt x="382895" y="149970"/>
                  </a:cubicBezTo>
                  <a:cubicBezTo>
                    <a:pt x="382895" y="149970"/>
                    <a:pt x="382895" y="149970"/>
                    <a:pt x="382895" y="102289"/>
                  </a:cubicBezTo>
                  <a:cubicBezTo>
                    <a:pt x="382895" y="102289"/>
                    <a:pt x="382895" y="102289"/>
                    <a:pt x="37595" y="102289"/>
                  </a:cubicBezTo>
                  <a:close/>
                  <a:moveTo>
                    <a:pt x="136894" y="30564"/>
                  </a:moveTo>
                  <a:lnTo>
                    <a:pt x="136894" y="68057"/>
                  </a:lnTo>
                  <a:cubicBezTo>
                    <a:pt x="136894" y="68057"/>
                    <a:pt x="136894" y="68057"/>
                    <a:pt x="283596" y="68057"/>
                  </a:cubicBezTo>
                  <a:cubicBezTo>
                    <a:pt x="283596" y="68057"/>
                    <a:pt x="283596" y="68057"/>
                    <a:pt x="283596" y="30564"/>
                  </a:cubicBezTo>
                  <a:cubicBezTo>
                    <a:pt x="283596" y="30564"/>
                    <a:pt x="283596" y="30564"/>
                    <a:pt x="136894" y="30564"/>
                  </a:cubicBezTo>
                  <a:close/>
                  <a:moveTo>
                    <a:pt x="30648" y="0"/>
                  </a:moveTo>
                  <a:cubicBezTo>
                    <a:pt x="30648" y="0"/>
                    <a:pt x="30648" y="0"/>
                    <a:pt x="389433" y="0"/>
                  </a:cubicBezTo>
                  <a:cubicBezTo>
                    <a:pt x="406596" y="0"/>
                    <a:pt x="420490" y="13856"/>
                    <a:pt x="420490" y="30564"/>
                  </a:cubicBezTo>
                  <a:cubicBezTo>
                    <a:pt x="420490" y="30564"/>
                    <a:pt x="420490" y="30564"/>
                    <a:pt x="420490" y="163826"/>
                  </a:cubicBezTo>
                  <a:cubicBezTo>
                    <a:pt x="474839" y="187463"/>
                    <a:pt x="512434" y="238404"/>
                    <a:pt x="512434" y="299940"/>
                  </a:cubicBezTo>
                  <a:cubicBezTo>
                    <a:pt x="512434" y="385113"/>
                    <a:pt x="444191" y="453171"/>
                    <a:pt x="358785" y="453171"/>
                  </a:cubicBezTo>
                  <a:cubicBezTo>
                    <a:pt x="324868" y="453171"/>
                    <a:pt x="290543" y="439722"/>
                    <a:pt x="263164" y="419346"/>
                  </a:cubicBezTo>
                  <a:cubicBezTo>
                    <a:pt x="263164" y="419346"/>
                    <a:pt x="263164" y="419346"/>
                    <a:pt x="30648" y="419346"/>
                  </a:cubicBezTo>
                  <a:cubicBezTo>
                    <a:pt x="13894" y="419346"/>
                    <a:pt x="0" y="405490"/>
                    <a:pt x="0" y="388374"/>
                  </a:cubicBezTo>
                  <a:cubicBezTo>
                    <a:pt x="0" y="388374"/>
                    <a:pt x="0" y="388374"/>
                    <a:pt x="0" y="30564"/>
                  </a:cubicBezTo>
                  <a:cubicBezTo>
                    <a:pt x="0" y="13856"/>
                    <a:pt x="13894" y="0"/>
                    <a:pt x="30648" y="0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02">
              <a:extLst>
                <a:ext uri="{FF2B5EF4-FFF2-40B4-BE49-F238E27FC236}">
                  <a16:creationId xmlns="" xmlns:a16="http://schemas.microsoft.com/office/drawing/2014/main" id="{3449A51F-481E-C241-8A4D-7476B6A06E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9239" y="2223532"/>
              <a:ext cx="234810" cy="234810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28 w 64"/>
                <a:gd name="T11" fmla="*/ 8 h 64"/>
                <a:gd name="T12" fmla="*/ 36 w 64"/>
                <a:gd name="T13" fmla="*/ 8 h 64"/>
                <a:gd name="T14" fmla="*/ 36 w 64"/>
                <a:gd name="T15" fmla="*/ 28 h 64"/>
                <a:gd name="T16" fmla="*/ 28 w 64"/>
                <a:gd name="T17" fmla="*/ 28 h 64"/>
                <a:gd name="T18" fmla="*/ 28 w 64"/>
                <a:gd name="T19" fmla="*/ 8 h 64"/>
                <a:gd name="T20" fmla="*/ 32 w 64"/>
                <a:gd name="T21" fmla="*/ 53 h 64"/>
                <a:gd name="T22" fmla="*/ 11 w 64"/>
                <a:gd name="T23" fmla="*/ 32 h 64"/>
                <a:gd name="T24" fmla="*/ 24 w 64"/>
                <a:gd name="T25" fmla="*/ 13 h 64"/>
                <a:gd name="T26" fmla="*/ 24 w 64"/>
                <a:gd name="T27" fmla="*/ 12 h 64"/>
                <a:gd name="T28" fmla="*/ 24 w 64"/>
                <a:gd name="T29" fmla="*/ 20 h 64"/>
                <a:gd name="T30" fmla="*/ 17 w 64"/>
                <a:gd name="T31" fmla="*/ 32 h 64"/>
                <a:gd name="T32" fmla="*/ 32 w 64"/>
                <a:gd name="T33" fmla="*/ 47 h 64"/>
                <a:gd name="T34" fmla="*/ 47 w 64"/>
                <a:gd name="T35" fmla="*/ 32 h 64"/>
                <a:gd name="T36" fmla="*/ 40 w 64"/>
                <a:gd name="T37" fmla="*/ 20 h 64"/>
                <a:gd name="T38" fmla="*/ 40 w 64"/>
                <a:gd name="T39" fmla="*/ 12 h 64"/>
                <a:gd name="T40" fmla="*/ 40 w 64"/>
                <a:gd name="T41" fmla="*/ 13 h 64"/>
                <a:gd name="T42" fmla="*/ 53 w 64"/>
                <a:gd name="T43" fmla="*/ 32 h 64"/>
                <a:gd name="T44" fmla="*/ 32 w 64"/>
                <a:gd name="T4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28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"/>
                  </a:lnTo>
                  <a:close/>
                  <a:moveTo>
                    <a:pt x="32" y="53"/>
                  </a:moveTo>
                  <a:cubicBezTo>
                    <a:pt x="20" y="53"/>
                    <a:pt x="11" y="44"/>
                    <a:pt x="11" y="32"/>
                  </a:cubicBezTo>
                  <a:cubicBezTo>
                    <a:pt x="11" y="24"/>
                    <a:pt x="16" y="16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0" y="22"/>
                    <a:pt x="17" y="27"/>
                    <a:pt x="17" y="32"/>
                  </a:cubicBezTo>
                  <a:cubicBezTo>
                    <a:pt x="17" y="40"/>
                    <a:pt x="24" y="47"/>
                    <a:pt x="32" y="47"/>
                  </a:cubicBezTo>
                  <a:cubicBezTo>
                    <a:pt x="40" y="47"/>
                    <a:pt x="47" y="40"/>
                    <a:pt x="47" y="32"/>
                  </a:cubicBezTo>
                  <a:cubicBezTo>
                    <a:pt x="47" y="27"/>
                    <a:pt x="44" y="22"/>
                    <a:pt x="40" y="20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8" y="16"/>
                    <a:pt x="53" y="24"/>
                    <a:pt x="53" y="32"/>
                  </a:cubicBezTo>
                  <a:cubicBezTo>
                    <a:pt x="53" y="44"/>
                    <a:pt x="44" y="53"/>
                    <a:pt x="32" y="53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2" name="Freeform 12">
            <a:extLst>
              <a:ext uri="{FF2B5EF4-FFF2-40B4-BE49-F238E27FC236}">
                <a16:creationId xmlns="" xmlns:a16="http://schemas.microsoft.com/office/drawing/2014/main" id="{C920169C-A379-DE43-BE92-A9ECA8C56E8E}"/>
              </a:ext>
            </a:extLst>
          </p:cNvPr>
          <p:cNvSpPr>
            <a:spLocks/>
          </p:cNvSpPr>
          <p:nvPr/>
        </p:nvSpPr>
        <p:spPr bwMode="auto">
          <a:xfrm>
            <a:off x="1763688" y="2276872"/>
            <a:ext cx="1557569" cy="2917555"/>
          </a:xfrm>
          <a:custGeom>
            <a:avLst/>
            <a:gdLst>
              <a:gd name="T0" fmla="*/ 966 w 1077"/>
              <a:gd name="T1" fmla="*/ 315 h 1781"/>
              <a:gd name="T2" fmla="*/ 793 w 1077"/>
              <a:gd name="T3" fmla="*/ 486 h 1781"/>
              <a:gd name="T4" fmla="*/ 650 w 1077"/>
              <a:gd name="T5" fmla="*/ 297 h 1781"/>
              <a:gd name="T6" fmla="*/ 625 w 1077"/>
              <a:gd name="T7" fmla="*/ 266 h 1781"/>
              <a:gd name="T8" fmla="*/ 632 w 1077"/>
              <a:gd name="T9" fmla="*/ 236 h 1781"/>
              <a:gd name="T10" fmla="*/ 682 w 1077"/>
              <a:gd name="T11" fmla="*/ 187 h 1781"/>
              <a:gd name="T12" fmla="*/ 698 w 1077"/>
              <a:gd name="T13" fmla="*/ 150 h 1781"/>
              <a:gd name="T14" fmla="*/ 665 w 1077"/>
              <a:gd name="T15" fmla="*/ 82 h 1781"/>
              <a:gd name="T16" fmla="*/ 661 w 1077"/>
              <a:gd name="T17" fmla="*/ 50 h 1781"/>
              <a:gd name="T18" fmla="*/ 627 w 1077"/>
              <a:gd name="T19" fmla="*/ 24 h 1781"/>
              <a:gd name="T20" fmla="*/ 576 w 1077"/>
              <a:gd name="T21" fmla="*/ 3 h 1781"/>
              <a:gd name="T22" fmla="*/ 492 w 1077"/>
              <a:gd name="T23" fmla="*/ 48 h 1781"/>
              <a:gd name="T24" fmla="*/ 471 w 1077"/>
              <a:gd name="T25" fmla="*/ 119 h 1781"/>
              <a:gd name="T26" fmla="*/ 513 w 1077"/>
              <a:gd name="T27" fmla="*/ 199 h 1781"/>
              <a:gd name="T28" fmla="*/ 495 w 1077"/>
              <a:gd name="T29" fmla="*/ 223 h 1781"/>
              <a:gd name="T30" fmla="*/ 386 w 1077"/>
              <a:gd name="T31" fmla="*/ 230 h 1781"/>
              <a:gd name="T32" fmla="*/ 106 w 1077"/>
              <a:gd name="T33" fmla="*/ 313 h 1781"/>
              <a:gd name="T34" fmla="*/ 60 w 1077"/>
              <a:gd name="T35" fmla="*/ 630 h 1781"/>
              <a:gd name="T36" fmla="*/ 138 w 1077"/>
              <a:gd name="T37" fmla="*/ 599 h 1781"/>
              <a:gd name="T38" fmla="*/ 169 w 1077"/>
              <a:gd name="T39" fmla="*/ 527 h 1781"/>
              <a:gd name="T40" fmla="*/ 176 w 1077"/>
              <a:gd name="T41" fmla="*/ 406 h 1781"/>
              <a:gd name="T42" fmla="*/ 220 w 1077"/>
              <a:gd name="T43" fmla="*/ 373 h 1781"/>
              <a:gd name="T44" fmla="*/ 308 w 1077"/>
              <a:gd name="T45" fmla="*/ 360 h 1781"/>
              <a:gd name="T46" fmla="*/ 317 w 1077"/>
              <a:gd name="T47" fmla="*/ 358 h 1781"/>
              <a:gd name="T48" fmla="*/ 256 w 1077"/>
              <a:gd name="T49" fmla="*/ 760 h 1781"/>
              <a:gd name="T50" fmla="*/ 254 w 1077"/>
              <a:gd name="T51" fmla="*/ 794 h 1781"/>
              <a:gd name="T52" fmla="*/ 261 w 1077"/>
              <a:gd name="T53" fmla="*/ 896 h 1781"/>
              <a:gd name="T54" fmla="*/ 123 w 1077"/>
              <a:gd name="T55" fmla="*/ 1406 h 1781"/>
              <a:gd name="T56" fmla="*/ 47 w 1077"/>
              <a:gd name="T57" fmla="*/ 1578 h 1781"/>
              <a:gd name="T58" fmla="*/ 4 w 1077"/>
              <a:gd name="T59" fmla="*/ 1633 h 1781"/>
              <a:gd name="T60" fmla="*/ 56 w 1077"/>
              <a:gd name="T61" fmla="*/ 1688 h 1781"/>
              <a:gd name="T62" fmla="*/ 104 w 1077"/>
              <a:gd name="T63" fmla="*/ 1714 h 1781"/>
              <a:gd name="T64" fmla="*/ 122 w 1077"/>
              <a:gd name="T65" fmla="*/ 1741 h 1781"/>
              <a:gd name="T66" fmla="*/ 174 w 1077"/>
              <a:gd name="T67" fmla="*/ 1703 h 1781"/>
              <a:gd name="T68" fmla="*/ 161 w 1077"/>
              <a:gd name="T69" fmla="*/ 1636 h 1781"/>
              <a:gd name="T70" fmla="*/ 323 w 1077"/>
              <a:gd name="T71" fmla="*/ 1294 h 1781"/>
              <a:gd name="T72" fmla="*/ 385 w 1077"/>
              <a:gd name="T73" fmla="*/ 1152 h 1781"/>
              <a:gd name="T74" fmla="*/ 481 w 1077"/>
              <a:gd name="T75" fmla="*/ 943 h 1781"/>
              <a:gd name="T76" fmla="*/ 699 w 1077"/>
              <a:gd name="T77" fmla="*/ 879 h 1781"/>
              <a:gd name="T78" fmla="*/ 682 w 1077"/>
              <a:gd name="T79" fmla="*/ 976 h 1781"/>
              <a:gd name="T80" fmla="*/ 632 w 1077"/>
              <a:gd name="T81" fmla="*/ 1141 h 1781"/>
              <a:gd name="T82" fmla="*/ 618 w 1077"/>
              <a:gd name="T83" fmla="*/ 1225 h 1781"/>
              <a:gd name="T84" fmla="*/ 670 w 1077"/>
              <a:gd name="T85" fmla="*/ 1269 h 1781"/>
              <a:gd name="T86" fmla="*/ 795 w 1077"/>
              <a:gd name="T87" fmla="*/ 1285 h 1781"/>
              <a:gd name="T88" fmla="*/ 830 w 1077"/>
              <a:gd name="T89" fmla="*/ 1219 h 1781"/>
              <a:gd name="T90" fmla="*/ 746 w 1077"/>
              <a:gd name="T91" fmla="*/ 1165 h 1781"/>
              <a:gd name="T92" fmla="*/ 840 w 1077"/>
              <a:gd name="T93" fmla="*/ 864 h 1781"/>
              <a:gd name="T94" fmla="*/ 831 w 1077"/>
              <a:gd name="T95" fmla="*/ 762 h 1781"/>
              <a:gd name="T96" fmla="*/ 507 w 1077"/>
              <a:gd name="T97" fmla="*/ 757 h 1781"/>
              <a:gd name="T98" fmla="*/ 508 w 1077"/>
              <a:gd name="T99" fmla="*/ 758 h 1781"/>
              <a:gd name="T100" fmla="*/ 560 w 1077"/>
              <a:gd name="T101" fmla="*/ 658 h 1781"/>
              <a:gd name="T102" fmla="*/ 607 w 1077"/>
              <a:gd name="T103" fmla="*/ 511 h 1781"/>
              <a:gd name="T104" fmla="*/ 643 w 1077"/>
              <a:gd name="T105" fmla="*/ 449 h 1781"/>
              <a:gd name="T106" fmla="*/ 784 w 1077"/>
              <a:gd name="T107" fmla="*/ 596 h 1781"/>
              <a:gd name="T108" fmla="*/ 836 w 1077"/>
              <a:gd name="T109" fmla="*/ 566 h 1781"/>
              <a:gd name="T110" fmla="*/ 999 w 1077"/>
              <a:gd name="T111" fmla="*/ 402 h 1781"/>
              <a:gd name="T112" fmla="*/ 1042 w 1077"/>
              <a:gd name="T113" fmla="*/ 374 h 1781"/>
              <a:gd name="T114" fmla="*/ 1033 w 1077"/>
              <a:gd name="T115" fmla="*/ 280 h 1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77" h="1781">
                <a:moveTo>
                  <a:pt x="1033" y="280"/>
                </a:moveTo>
                <a:cubicBezTo>
                  <a:pt x="1018" y="287"/>
                  <a:pt x="970" y="303"/>
                  <a:pt x="966" y="315"/>
                </a:cubicBezTo>
                <a:cubicBezTo>
                  <a:pt x="962" y="326"/>
                  <a:pt x="967" y="350"/>
                  <a:pt x="951" y="359"/>
                </a:cubicBezTo>
                <a:cubicBezTo>
                  <a:pt x="936" y="368"/>
                  <a:pt x="803" y="466"/>
                  <a:pt x="793" y="486"/>
                </a:cubicBezTo>
                <a:cubicBezTo>
                  <a:pt x="793" y="486"/>
                  <a:pt x="745" y="390"/>
                  <a:pt x="717" y="375"/>
                </a:cubicBezTo>
                <a:cubicBezTo>
                  <a:pt x="717" y="375"/>
                  <a:pt x="708" y="301"/>
                  <a:pt x="650" y="297"/>
                </a:cubicBezTo>
                <a:cubicBezTo>
                  <a:pt x="629" y="296"/>
                  <a:pt x="617" y="294"/>
                  <a:pt x="609" y="291"/>
                </a:cubicBezTo>
                <a:cubicBezTo>
                  <a:pt x="625" y="266"/>
                  <a:pt x="625" y="266"/>
                  <a:pt x="625" y="266"/>
                </a:cubicBezTo>
                <a:cubicBezTo>
                  <a:pt x="609" y="266"/>
                  <a:pt x="609" y="266"/>
                  <a:pt x="609" y="266"/>
                </a:cubicBezTo>
                <a:cubicBezTo>
                  <a:pt x="617" y="253"/>
                  <a:pt x="628" y="236"/>
                  <a:pt x="632" y="236"/>
                </a:cubicBezTo>
                <a:cubicBezTo>
                  <a:pt x="637" y="235"/>
                  <a:pt x="674" y="230"/>
                  <a:pt x="679" y="228"/>
                </a:cubicBezTo>
                <a:cubicBezTo>
                  <a:pt x="683" y="225"/>
                  <a:pt x="687" y="201"/>
                  <a:pt x="682" y="187"/>
                </a:cubicBezTo>
                <a:cubicBezTo>
                  <a:pt x="677" y="173"/>
                  <a:pt x="687" y="159"/>
                  <a:pt x="687" y="159"/>
                </a:cubicBezTo>
                <a:cubicBezTo>
                  <a:pt x="698" y="150"/>
                  <a:pt x="698" y="150"/>
                  <a:pt x="698" y="150"/>
                </a:cubicBezTo>
                <a:cubicBezTo>
                  <a:pt x="698" y="150"/>
                  <a:pt x="684" y="128"/>
                  <a:pt x="676" y="117"/>
                </a:cubicBezTo>
                <a:cubicBezTo>
                  <a:pt x="667" y="106"/>
                  <a:pt x="669" y="92"/>
                  <a:pt x="665" y="82"/>
                </a:cubicBezTo>
                <a:cubicBezTo>
                  <a:pt x="661" y="72"/>
                  <a:pt x="672" y="65"/>
                  <a:pt x="672" y="65"/>
                </a:cubicBezTo>
                <a:cubicBezTo>
                  <a:pt x="672" y="65"/>
                  <a:pt x="668" y="55"/>
                  <a:pt x="661" y="50"/>
                </a:cubicBezTo>
                <a:cubicBezTo>
                  <a:pt x="653" y="46"/>
                  <a:pt x="666" y="44"/>
                  <a:pt x="649" y="36"/>
                </a:cubicBezTo>
                <a:cubicBezTo>
                  <a:pt x="632" y="28"/>
                  <a:pt x="641" y="32"/>
                  <a:pt x="627" y="24"/>
                </a:cubicBezTo>
                <a:cubicBezTo>
                  <a:pt x="612" y="16"/>
                  <a:pt x="634" y="21"/>
                  <a:pt x="612" y="16"/>
                </a:cubicBezTo>
                <a:cubicBezTo>
                  <a:pt x="591" y="11"/>
                  <a:pt x="579" y="3"/>
                  <a:pt x="576" y="3"/>
                </a:cubicBezTo>
                <a:cubicBezTo>
                  <a:pt x="573" y="3"/>
                  <a:pt x="582" y="6"/>
                  <a:pt x="573" y="3"/>
                </a:cubicBezTo>
                <a:cubicBezTo>
                  <a:pt x="563" y="0"/>
                  <a:pt x="498" y="33"/>
                  <a:pt x="492" y="48"/>
                </a:cubicBezTo>
                <a:cubicBezTo>
                  <a:pt x="485" y="64"/>
                  <a:pt x="475" y="83"/>
                  <a:pt x="475" y="83"/>
                </a:cubicBezTo>
                <a:cubicBezTo>
                  <a:pt x="475" y="83"/>
                  <a:pt x="469" y="104"/>
                  <a:pt x="471" y="119"/>
                </a:cubicBezTo>
                <a:cubicBezTo>
                  <a:pt x="474" y="134"/>
                  <a:pt x="484" y="147"/>
                  <a:pt x="488" y="152"/>
                </a:cubicBezTo>
                <a:cubicBezTo>
                  <a:pt x="491" y="156"/>
                  <a:pt x="508" y="184"/>
                  <a:pt x="513" y="199"/>
                </a:cubicBezTo>
                <a:cubicBezTo>
                  <a:pt x="517" y="212"/>
                  <a:pt x="521" y="228"/>
                  <a:pt x="506" y="235"/>
                </a:cubicBezTo>
                <a:cubicBezTo>
                  <a:pt x="495" y="223"/>
                  <a:pt x="495" y="223"/>
                  <a:pt x="495" y="223"/>
                </a:cubicBezTo>
                <a:cubicBezTo>
                  <a:pt x="476" y="237"/>
                  <a:pt x="476" y="237"/>
                  <a:pt x="476" y="237"/>
                </a:cubicBezTo>
                <a:cubicBezTo>
                  <a:pt x="454" y="233"/>
                  <a:pt x="427" y="222"/>
                  <a:pt x="386" y="230"/>
                </a:cubicBezTo>
                <a:cubicBezTo>
                  <a:pt x="333" y="241"/>
                  <a:pt x="313" y="257"/>
                  <a:pt x="281" y="265"/>
                </a:cubicBezTo>
                <a:cubicBezTo>
                  <a:pt x="249" y="272"/>
                  <a:pt x="128" y="293"/>
                  <a:pt x="106" y="313"/>
                </a:cubicBezTo>
                <a:cubicBezTo>
                  <a:pt x="84" y="332"/>
                  <a:pt x="76" y="418"/>
                  <a:pt x="82" y="553"/>
                </a:cubicBezTo>
                <a:cubicBezTo>
                  <a:pt x="82" y="553"/>
                  <a:pt x="62" y="616"/>
                  <a:pt x="60" y="630"/>
                </a:cubicBezTo>
                <a:cubicBezTo>
                  <a:pt x="59" y="644"/>
                  <a:pt x="67" y="703"/>
                  <a:pt x="139" y="690"/>
                </a:cubicBezTo>
                <a:cubicBezTo>
                  <a:pt x="203" y="679"/>
                  <a:pt x="151" y="622"/>
                  <a:pt x="138" y="599"/>
                </a:cubicBezTo>
                <a:cubicBezTo>
                  <a:pt x="146" y="594"/>
                  <a:pt x="154" y="590"/>
                  <a:pt x="154" y="590"/>
                </a:cubicBezTo>
                <a:cubicBezTo>
                  <a:pt x="154" y="590"/>
                  <a:pt x="168" y="554"/>
                  <a:pt x="169" y="527"/>
                </a:cubicBezTo>
                <a:cubicBezTo>
                  <a:pt x="169" y="510"/>
                  <a:pt x="174" y="454"/>
                  <a:pt x="176" y="409"/>
                </a:cubicBezTo>
                <a:cubicBezTo>
                  <a:pt x="176" y="408"/>
                  <a:pt x="176" y="407"/>
                  <a:pt x="176" y="406"/>
                </a:cubicBezTo>
                <a:cubicBezTo>
                  <a:pt x="178" y="394"/>
                  <a:pt x="179" y="384"/>
                  <a:pt x="180" y="378"/>
                </a:cubicBezTo>
                <a:cubicBezTo>
                  <a:pt x="190" y="376"/>
                  <a:pt x="204" y="375"/>
                  <a:pt x="220" y="373"/>
                </a:cubicBezTo>
                <a:cubicBezTo>
                  <a:pt x="224" y="373"/>
                  <a:pt x="229" y="373"/>
                  <a:pt x="234" y="372"/>
                </a:cubicBezTo>
                <a:cubicBezTo>
                  <a:pt x="265" y="370"/>
                  <a:pt x="294" y="364"/>
                  <a:pt x="308" y="360"/>
                </a:cubicBezTo>
                <a:cubicBezTo>
                  <a:pt x="308" y="360"/>
                  <a:pt x="308" y="360"/>
                  <a:pt x="308" y="360"/>
                </a:cubicBezTo>
                <a:cubicBezTo>
                  <a:pt x="311" y="360"/>
                  <a:pt x="314" y="359"/>
                  <a:pt x="317" y="358"/>
                </a:cubicBezTo>
                <a:cubicBezTo>
                  <a:pt x="317" y="360"/>
                  <a:pt x="319" y="371"/>
                  <a:pt x="322" y="385"/>
                </a:cubicBezTo>
                <a:cubicBezTo>
                  <a:pt x="310" y="466"/>
                  <a:pt x="270" y="740"/>
                  <a:pt x="256" y="760"/>
                </a:cubicBezTo>
                <a:cubicBezTo>
                  <a:pt x="240" y="784"/>
                  <a:pt x="232" y="799"/>
                  <a:pt x="232" y="799"/>
                </a:cubicBezTo>
                <a:cubicBezTo>
                  <a:pt x="232" y="799"/>
                  <a:pt x="242" y="797"/>
                  <a:pt x="254" y="794"/>
                </a:cubicBezTo>
                <a:cubicBezTo>
                  <a:pt x="250" y="811"/>
                  <a:pt x="249" y="832"/>
                  <a:pt x="252" y="861"/>
                </a:cubicBezTo>
                <a:cubicBezTo>
                  <a:pt x="252" y="861"/>
                  <a:pt x="254" y="876"/>
                  <a:pt x="261" y="896"/>
                </a:cubicBezTo>
                <a:cubicBezTo>
                  <a:pt x="247" y="979"/>
                  <a:pt x="227" y="1177"/>
                  <a:pt x="200" y="1256"/>
                </a:cubicBezTo>
                <a:cubicBezTo>
                  <a:pt x="174" y="1282"/>
                  <a:pt x="141" y="1326"/>
                  <a:pt x="123" y="1406"/>
                </a:cubicBezTo>
                <a:cubicBezTo>
                  <a:pt x="123" y="1406"/>
                  <a:pt x="123" y="1406"/>
                  <a:pt x="123" y="1406"/>
                </a:cubicBezTo>
                <a:cubicBezTo>
                  <a:pt x="86" y="1483"/>
                  <a:pt x="47" y="1577"/>
                  <a:pt x="47" y="1578"/>
                </a:cubicBezTo>
                <a:cubicBezTo>
                  <a:pt x="25" y="1596"/>
                  <a:pt x="10" y="1604"/>
                  <a:pt x="5" y="1627"/>
                </a:cubicBezTo>
                <a:cubicBezTo>
                  <a:pt x="4" y="1630"/>
                  <a:pt x="4" y="1631"/>
                  <a:pt x="4" y="1633"/>
                </a:cubicBezTo>
                <a:cubicBezTo>
                  <a:pt x="0" y="1665"/>
                  <a:pt x="0" y="1665"/>
                  <a:pt x="0" y="1665"/>
                </a:cubicBezTo>
                <a:cubicBezTo>
                  <a:pt x="0" y="1665"/>
                  <a:pt x="44" y="1698"/>
                  <a:pt x="56" y="1688"/>
                </a:cubicBezTo>
                <a:cubicBezTo>
                  <a:pt x="64" y="1682"/>
                  <a:pt x="74" y="1683"/>
                  <a:pt x="85" y="1692"/>
                </a:cubicBezTo>
                <a:cubicBezTo>
                  <a:pt x="91" y="1698"/>
                  <a:pt x="97" y="1705"/>
                  <a:pt x="104" y="1714"/>
                </a:cubicBezTo>
                <a:cubicBezTo>
                  <a:pt x="105" y="1715"/>
                  <a:pt x="105" y="1716"/>
                  <a:pt x="106" y="1717"/>
                </a:cubicBezTo>
                <a:cubicBezTo>
                  <a:pt x="111" y="1724"/>
                  <a:pt x="116" y="1731"/>
                  <a:pt x="122" y="1741"/>
                </a:cubicBezTo>
                <a:cubicBezTo>
                  <a:pt x="122" y="1741"/>
                  <a:pt x="153" y="1781"/>
                  <a:pt x="193" y="1765"/>
                </a:cubicBezTo>
                <a:cubicBezTo>
                  <a:pt x="193" y="1765"/>
                  <a:pt x="208" y="1732"/>
                  <a:pt x="174" y="1703"/>
                </a:cubicBezTo>
                <a:cubicBezTo>
                  <a:pt x="147" y="1680"/>
                  <a:pt x="145" y="1650"/>
                  <a:pt x="148" y="1630"/>
                </a:cubicBezTo>
                <a:cubicBezTo>
                  <a:pt x="161" y="1636"/>
                  <a:pt x="161" y="1636"/>
                  <a:pt x="161" y="1636"/>
                </a:cubicBezTo>
                <a:cubicBezTo>
                  <a:pt x="161" y="1636"/>
                  <a:pt x="161" y="1636"/>
                  <a:pt x="170" y="1587"/>
                </a:cubicBezTo>
                <a:cubicBezTo>
                  <a:pt x="179" y="1539"/>
                  <a:pt x="301" y="1314"/>
                  <a:pt x="323" y="1294"/>
                </a:cubicBezTo>
                <a:cubicBezTo>
                  <a:pt x="336" y="1282"/>
                  <a:pt x="352" y="1230"/>
                  <a:pt x="365" y="1185"/>
                </a:cubicBezTo>
                <a:cubicBezTo>
                  <a:pt x="372" y="1176"/>
                  <a:pt x="379" y="1165"/>
                  <a:pt x="385" y="1152"/>
                </a:cubicBezTo>
                <a:cubicBezTo>
                  <a:pt x="404" y="1111"/>
                  <a:pt x="437" y="960"/>
                  <a:pt x="437" y="960"/>
                </a:cubicBezTo>
                <a:cubicBezTo>
                  <a:pt x="437" y="960"/>
                  <a:pt x="470" y="949"/>
                  <a:pt x="481" y="943"/>
                </a:cubicBezTo>
                <a:cubicBezTo>
                  <a:pt x="492" y="938"/>
                  <a:pt x="508" y="937"/>
                  <a:pt x="573" y="923"/>
                </a:cubicBezTo>
                <a:cubicBezTo>
                  <a:pt x="637" y="908"/>
                  <a:pt x="699" y="879"/>
                  <a:pt x="699" y="879"/>
                </a:cubicBezTo>
                <a:cubicBezTo>
                  <a:pt x="699" y="879"/>
                  <a:pt x="679" y="928"/>
                  <a:pt x="681" y="965"/>
                </a:cubicBezTo>
                <a:cubicBezTo>
                  <a:pt x="681" y="969"/>
                  <a:pt x="682" y="972"/>
                  <a:pt x="682" y="976"/>
                </a:cubicBezTo>
                <a:cubicBezTo>
                  <a:pt x="673" y="1023"/>
                  <a:pt x="663" y="1072"/>
                  <a:pt x="657" y="1085"/>
                </a:cubicBezTo>
                <a:cubicBezTo>
                  <a:pt x="645" y="1110"/>
                  <a:pt x="632" y="1141"/>
                  <a:pt x="632" y="1141"/>
                </a:cubicBezTo>
                <a:cubicBezTo>
                  <a:pt x="632" y="1141"/>
                  <a:pt x="639" y="1142"/>
                  <a:pt x="649" y="1143"/>
                </a:cubicBezTo>
                <a:cubicBezTo>
                  <a:pt x="633" y="1177"/>
                  <a:pt x="615" y="1211"/>
                  <a:pt x="618" y="1225"/>
                </a:cubicBezTo>
                <a:cubicBezTo>
                  <a:pt x="614" y="1247"/>
                  <a:pt x="614" y="1247"/>
                  <a:pt x="614" y="1247"/>
                </a:cubicBezTo>
                <a:cubicBezTo>
                  <a:pt x="670" y="1269"/>
                  <a:pt x="670" y="1269"/>
                  <a:pt x="670" y="1269"/>
                </a:cubicBezTo>
                <a:cubicBezTo>
                  <a:pt x="670" y="1269"/>
                  <a:pt x="694" y="1263"/>
                  <a:pt x="728" y="1274"/>
                </a:cubicBezTo>
                <a:cubicBezTo>
                  <a:pt x="752" y="1285"/>
                  <a:pt x="777" y="1293"/>
                  <a:pt x="795" y="1285"/>
                </a:cubicBezTo>
                <a:cubicBezTo>
                  <a:pt x="825" y="1273"/>
                  <a:pt x="867" y="1244"/>
                  <a:pt x="867" y="1226"/>
                </a:cubicBezTo>
                <a:cubicBezTo>
                  <a:pt x="867" y="1208"/>
                  <a:pt x="855" y="1215"/>
                  <a:pt x="830" y="1219"/>
                </a:cubicBezTo>
                <a:cubicBezTo>
                  <a:pt x="806" y="1223"/>
                  <a:pt x="766" y="1195"/>
                  <a:pt x="753" y="1179"/>
                </a:cubicBezTo>
                <a:cubicBezTo>
                  <a:pt x="750" y="1176"/>
                  <a:pt x="748" y="1171"/>
                  <a:pt x="746" y="1165"/>
                </a:cubicBezTo>
                <a:cubicBezTo>
                  <a:pt x="753" y="1179"/>
                  <a:pt x="766" y="1180"/>
                  <a:pt x="766" y="1180"/>
                </a:cubicBezTo>
                <a:cubicBezTo>
                  <a:pt x="766" y="1180"/>
                  <a:pt x="817" y="952"/>
                  <a:pt x="840" y="864"/>
                </a:cubicBezTo>
                <a:cubicBezTo>
                  <a:pt x="840" y="864"/>
                  <a:pt x="840" y="864"/>
                  <a:pt x="840" y="864"/>
                </a:cubicBezTo>
                <a:cubicBezTo>
                  <a:pt x="856" y="847"/>
                  <a:pt x="886" y="780"/>
                  <a:pt x="831" y="762"/>
                </a:cubicBezTo>
                <a:cubicBezTo>
                  <a:pt x="777" y="744"/>
                  <a:pt x="577" y="746"/>
                  <a:pt x="521" y="760"/>
                </a:cubicBezTo>
                <a:cubicBezTo>
                  <a:pt x="514" y="762"/>
                  <a:pt x="510" y="761"/>
                  <a:pt x="507" y="757"/>
                </a:cubicBezTo>
                <a:cubicBezTo>
                  <a:pt x="508" y="757"/>
                  <a:pt x="508" y="757"/>
                  <a:pt x="508" y="757"/>
                </a:cubicBezTo>
                <a:cubicBezTo>
                  <a:pt x="508" y="758"/>
                  <a:pt x="508" y="758"/>
                  <a:pt x="508" y="758"/>
                </a:cubicBezTo>
                <a:cubicBezTo>
                  <a:pt x="536" y="738"/>
                  <a:pt x="536" y="738"/>
                  <a:pt x="536" y="738"/>
                </a:cubicBezTo>
                <a:cubicBezTo>
                  <a:pt x="536" y="738"/>
                  <a:pt x="543" y="691"/>
                  <a:pt x="560" y="658"/>
                </a:cubicBezTo>
                <a:cubicBezTo>
                  <a:pt x="576" y="625"/>
                  <a:pt x="599" y="520"/>
                  <a:pt x="607" y="511"/>
                </a:cubicBezTo>
                <a:cubicBezTo>
                  <a:pt x="607" y="511"/>
                  <a:pt x="607" y="511"/>
                  <a:pt x="607" y="511"/>
                </a:cubicBezTo>
                <a:cubicBezTo>
                  <a:pt x="611" y="506"/>
                  <a:pt x="615" y="500"/>
                  <a:pt x="620" y="491"/>
                </a:cubicBezTo>
                <a:cubicBezTo>
                  <a:pt x="634" y="465"/>
                  <a:pt x="643" y="449"/>
                  <a:pt x="643" y="449"/>
                </a:cubicBezTo>
                <a:cubicBezTo>
                  <a:pt x="643" y="449"/>
                  <a:pt x="695" y="520"/>
                  <a:pt x="715" y="529"/>
                </a:cubicBezTo>
                <a:cubicBezTo>
                  <a:pt x="734" y="537"/>
                  <a:pt x="767" y="599"/>
                  <a:pt x="784" y="596"/>
                </a:cubicBezTo>
                <a:cubicBezTo>
                  <a:pt x="795" y="594"/>
                  <a:pt x="812" y="585"/>
                  <a:pt x="836" y="566"/>
                </a:cubicBezTo>
                <a:cubicBezTo>
                  <a:pt x="836" y="566"/>
                  <a:pt x="836" y="566"/>
                  <a:pt x="836" y="566"/>
                </a:cubicBezTo>
                <a:cubicBezTo>
                  <a:pt x="872" y="554"/>
                  <a:pt x="1000" y="429"/>
                  <a:pt x="1013" y="425"/>
                </a:cubicBezTo>
                <a:cubicBezTo>
                  <a:pt x="1019" y="423"/>
                  <a:pt x="1010" y="412"/>
                  <a:pt x="999" y="402"/>
                </a:cubicBezTo>
                <a:cubicBezTo>
                  <a:pt x="1000" y="401"/>
                  <a:pt x="1000" y="401"/>
                  <a:pt x="1001" y="401"/>
                </a:cubicBezTo>
                <a:cubicBezTo>
                  <a:pt x="1016" y="396"/>
                  <a:pt x="1030" y="394"/>
                  <a:pt x="1042" y="374"/>
                </a:cubicBezTo>
                <a:cubicBezTo>
                  <a:pt x="1054" y="355"/>
                  <a:pt x="1077" y="306"/>
                  <a:pt x="1072" y="296"/>
                </a:cubicBezTo>
                <a:cubicBezTo>
                  <a:pt x="1067" y="287"/>
                  <a:pt x="1047" y="274"/>
                  <a:pt x="1033" y="28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" name="Group 46">
            <a:extLst>
              <a:ext uri="{FF2B5EF4-FFF2-40B4-BE49-F238E27FC236}">
                <a16:creationId xmlns="" xmlns:a16="http://schemas.microsoft.com/office/drawing/2014/main" id="{24E49517-A375-804C-A5DD-12261ED8DDEE}"/>
              </a:ext>
            </a:extLst>
          </p:cNvPr>
          <p:cNvGrpSpPr/>
          <p:nvPr/>
        </p:nvGrpSpPr>
        <p:grpSpPr>
          <a:xfrm>
            <a:off x="1945740" y="4424695"/>
            <a:ext cx="1499521" cy="1028163"/>
            <a:chOff x="1700334" y="4969700"/>
            <a:chExt cx="1999361" cy="1028163"/>
          </a:xfrm>
          <a:solidFill>
            <a:srgbClr val="002060"/>
          </a:solidFill>
        </p:grpSpPr>
        <p:sp>
          <p:nvSpPr>
            <p:cNvPr id="34" name="Freeform 13">
              <a:extLst>
                <a:ext uri="{FF2B5EF4-FFF2-40B4-BE49-F238E27FC236}">
                  <a16:creationId xmlns="" xmlns:a16="http://schemas.microsoft.com/office/drawing/2014/main" id="{944761B7-2F46-CD40-AE8D-797C1F5E9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334" y="5845028"/>
              <a:ext cx="546038" cy="152835"/>
            </a:xfrm>
            <a:custGeom>
              <a:avLst/>
              <a:gdLst>
                <a:gd name="T0" fmla="*/ 375 w 393"/>
                <a:gd name="T1" fmla="*/ 0 h 110"/>
                <a:gd name="T2" fmla="*/ 0 w 393"/>
                <a:gd name="T3" fmla="*/ 0 h 110"/>
                <a:gd name="T4" fmla="*/ 0 w 393"/>
                <a:gd name="T5" fmla="*/ 11 h 110"/>
                <a:gd name="T6" fmla="*/ 375 w 393"/>
                <a:gd name="T7" fmla="*/ 11 h 110"/>
                <a:gd name="T8" fmla="*/ 375 w 393"/>
                <a:gd name="T9" fmla="*/ 22 h 110"/>
                <a:gd name="T10" fmla="*/ 18 w 393"/>
                <a:gd name="T11" fmla="*/ 22 h 110"/>
                <a:gd name="T12" fmla="*/ 18 w 393"/>
                <a:gd name="T13" fmla="*/ 90 h 110"/>
                <a:gd name="T14" fmla="*/ 375 w 393"/>
                <a:gd name="T15" fmla="*/ 90 h 110"/>
                <a:gd name="T16" fmla="*/ 375 w 393"/>
                <a:gd name="T17" fmla="*/ 100 h 110"/>
                <a:gd name="T18" fmla="*/ 0 w 393"/>
                <a:gd name="T19" fmla="*/ 100 h 110"/>
                <a:gd name="T20" fmla="*/ 0 w 393"/>
                <a:gd name="T21" fmla="*/ 110 h 110"/>
                <a:gd name="T22" fmla="*/ 375 w 393"/>
                <a:gd name="T23" fmla="*/ 110 h 110"/>
                <a:gd name="T24" fmla="*/ 393 w 393"/>
                <a:gd name="T25" fmla="*/ 110 h 110"/>
                <a:gd name="T26" fmla="*/ 393 w 393"/>
                <a:gd name="T27" fmla="*/ 100 h 110"/>
                <a:gd name="T28" fmla="*/ 393 w 393"/>
                <a:gd name="T29" fmla="*/ 90 h 110"/>
                <a:gd name="T30" fmla="*/ 393 w 393"/>
                <a:gd name="T31" fmla="*/ 22 h 110"/>
                <a:gd name="T32" fmla="*/ 393 w 393"/>
                <a:gd name="T33" fmla="*/ 11 h 110"/>
                <a:gd name="T34" fmla="*/ 393 w 393"/>
                <a:gd name="T35" fmla="*/ 0 h 110"/>
                <a:gd name="T36" fmla="*/ 375 w 393"/>
                <a:gd name="T3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3" h="110">
                  <a:moveTo>
                    <a:pt x="375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375" y="11"/>
                  </a:lnTo>
                  <a:lnTo>
                    <a:pt x="375" y="22"/>
                  </a:lnTo>
                  <a:lnTo>
                    <a:pt x="18" y="22"/>
                  </a:lnTo>
                  <a:lnTo>
                    <a:pt x="18" y="90"/>
                  </a:lnTo>
                  <a:lnTo>
                    <a:pt x="375" y="90"/>
                  </a:lnTo>
                  <a:lnTo>
                    <a:pt x="375" y="100"/>
                  </a:lnTo>
                  <a:lnTo>
                    <a:pt x="0" y="100"/>
                  </a:lnTo>
                  <a:lnTo>
                    <a:pt x="0" y="110"/>
                  </a:lnTo>
                  <a:lnTo>
                    <a:pt x="375" y="110"/>
                  </a:lnTo>
                  <a:lnTo>
                    <a:pt x="393" y="110"/>
                  </a:lnTo>
                  <a:lnTo>
                    <a:pt x="393" y="100"/>
                  </a:lnTo>
                  <a:lnTo>
                    <a:pt x="393" y="90"/>
                  </a:lnTo>
                  <a:lnTo>
                    <a:pt x="393" y="22"/>
                  </a:lnTo>
                  <a:lnTo>
                    <a:pt x="393" y="11"/>
                  </a:lnTo>
                  <a:lnTo>
                    <a:pt x="393" y="0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="" xmlns:a16="http://schemas.microsoft.com/office/drawing/2014/main" id="{8C54589C-8E4A-524D-9A85-E490660D1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334" y="5719981"/>
              <a:ext cx="582163" cy="122268"/>
            </a:xfrm>
            <a:custGeom>
              <a:avLst/>
              <a:gdLst>
                <a:gd name="T0" fmla="*/ 399 w 419"/>
                <a:gd name="T1" fmla="*/ 0 h 88"/>
                <a:gd name="T2" fmla="*/ 0 w 419"/>
                <a:gd name="T3" fmla="*/ 0 h 88"/>
                <a:gd name="T4" fmla="*/ 0 w 419"/>
                <a:gd name="T5" fmla="*/ 9 h 88"/>
                <a:gd name="T6" fmla="*/ 399 w 419"/>
                <a:gd name="T7" fmla="*/ 9 h 88"/>
                <a:gd name="T8" fmla="*/ 399 w 419"/>
                <a:gd name="T9" fmla="*/ 17 h 88"/>
                <a:gd name="T10" fmla="*/ 19 w 419"/>
                <a:gd name="T11" fmla="*/ 17 h 88"/>
                <a:gd name="T12" fmla="*/ 19 w 419"/>
                <a:gd name="T13" fmla="*/ 72 h 88"/>
                <a:gd name="T14" fmla="*/ 399 w 419"/>
                <a:gd name="T15" fmla="*/ 72 h 88"/>
                <a:gd name="T16" fmla="*/ 399 w 419"/>
                <a:gd name="T17" fmla="*/ 80 h 88"/>
                <a:gd name="T18" fmla="*/ 0 w 419"/>
                <a:gd name="T19" fmla="*/ 80 h 88"/>
                <a:gd name="T20" fmla="*/ 0 w 419"/>
                <a:gd name="T21" fmla="*/ 88 h 88"/>
                <a:gd name="T22" fmla="*/ 399 w 419"/>
                <a:gd name="T23" fmla="*/ 88 h 88"/>
                <a:gd name="T24" fmla="*/ 419 w 419"/>
                <a:gd name="T25" fmla="*/ 88 h 88"/>
                <a:gd name="T26" fmla="*/ 419 w 419"/>
                <a:gd name="T27" fmla="*/ 80 h 88"/>
                <a:gd name="T28" fmla="*/ 419 w 419"/>
                <a:gd name="T29" fmla="*/ 72 h 88"/>
                <a:gd name="T30" fmla="*/ 419 w 419"/>
                <a:gd name="T31" fmla="*/ 17 h 88"/>
                <a:gd name="T32" fmla="*/ 419 w 419"/>
                <a:gd name="T33" fmla="*/ 9 h 88"/>
                <a:gd name="T34" fmla="*/ 419 w 419"/>
                <a:gd name="T35" fmla="*/ 0 h 88"/>
                <a:gd name="T36" fmla="*/ 399 w 419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88">
                  <a:moveTo>
                    <a:pt x="399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99" y="9"/>
                  </a:lnTo>
                  <a:lnTo>
                    <a:pt x="399" y="17"/>
                  </a:lnTo>
                  <a:lnTo>
                    <a:pt x="19" y="17"/>
                  </a:lnTo>
                  <a:lnTo>
                    <a:pt x="19" y="72"/>
                  </a:lnTo>
                  <a:lnTo>
                    <a:pt x="399" y="72"/>
                  </a:lnTo>
                  <a:lnTo>
                    <a:pt x="399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399" y="88"/>
                  </a:lnTo>
                  <a:lnTo>
                    <a:pt x="419" y="88"/>
                  </a:lnTo>
                  <a:lnTo>
                    <a:pt x="419" y="80"/>
                  </a:lnTo>
                  <a:lnTo>
                    <a:pt x="419" y="72"/>
                  </a:lnTo>
                  <a:lnTo>
                    <a:pt x="419" y="17"/>
                  </a:lnTo>
                  <a:lnTo>
                    <a:pt x="419" y="9"/>
                  </a:lnTo>
                  <a:lnTo>
                    <a:pt x="419" y="0"/>
                  </a:lnTo>
                  <a:lnTo>
                    <a:pt x="3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="" xmlns:a16="http://schemas.microsoft.com/office/drawing/2014/main" id="{4BA9FBF5-7F48-604D-BC28-BC223E3FC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429" y="5854754"/>
              <a:ext cx="546038" cy="130604"/>
            </a:xfrm>
            <a:custGeom>
              <a:avLst/>
              <a:gdLst>
                <a:gd name="T0" fmla="*/ 375 w 393"/>
                <a:gd name="T1" fmla="*/ 0 h 94"/>
                <a:gd name="T2" fmla="*/ 0 w 393"/>
                <a:gd name="T3" fmla="*/ 0 h 94"/>
                <a:gd name="T4" fmla="*/ 0 w 393"/>
                <a:gd name="T5" fmla="*/ 9 h 94"/>
                <a:gd name="T6" fmla="*/ 375 w 393"/>
                <a:gd name="T7" fmla="*/ 9 h 94"/>
                <a:gd name="T8" fmla="*/ 375 w 393"/>
                <a:gd name="T9" fmla="*/ 18 h 94"/>
                <a:gd name="T10" fmla="*/ 18 w 393"/>
                <a:gd name="T11" fmla="*/ 18 h 94"/>
                <a:gd name="T12" fmla="*/ 18 w 393"/>
                <a:gd name="T13" fmla="*/ 77 h 94"/>
                <a:gd name="T14" fmla="*/ 375 w 393"/>
                <a:gd name="T15" fmla="*/ 77 h 94"/>
                <a:gd name="T16" fmla="*/ 375 w 393"/>
                <a:gd name="T17" fmla="*/ 85 h 94"/>
                <a:gd name="T18" fmla="*/ 0 w 393"/>
                <a:gd name="T19" fmla="*/ 85 h 94"/>
                <a:gd name="T20" fmla="*/ 0 w 393"/>
                <a:gd name="T21" fmla="*/ 94 h 94"/>
                <a:gd name="T22" fmla="*/ 375 w 393"/>
                <a:gd name="T23" fmla="*/ 94 h 94"/>
                <a:gd name="T24" fmla="*/ 393 w 393"/>
                <a:gd name="T25" fmla="*/ 94 h 94"/>
                <a:gd name="T26" fmla="*/ 393 w 393"/>
                <a:gd name="T27" fmla="*/ 85 h 94"/>
                <a:gd name="T28" fmla="*/ 393 w 393"/>
                <a:gd name="T29" fmla="*/ 77 h 94"/>
                <a:gd name="T30" fmla="*/ 393 w 393"/>
                <a:gd name="T31" fmla="*/ 18 h 94"/>
                <a:gd name="T32" fmla="*/ 393 w 393"/>
                <a:gd name="T33" fmla="*/ 9 h 94"/>
                <a:gd name="T34" fmla="*/ 393 w 393"/>
                <a:gd name="T35" fmla="*/ 0 h 94"/>
                <a:gd name="T36" fmla="*/ 375 w 393"/>
                <a:gd name="T3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3" h="94">
                  <a:moveTo>
                    <a:pt x="375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75" y="9"/>
                  </a:lnTo>
                  <a:lnTo>
                    <a:pt x="375" y="18"/>
                  </a:lnTo>
                  <a:lnTo>
                    <a:pt x="18" y="18"/>
                  </a:lnTo>
                  <a:lnTo>
                    <a:pt x="18" y="77"/>
                  </a:lnTo>
                  <a:lnTo>
                    <a:pt x="375" y="77"/>
                  </a:lnTo>
                  <a:lnTo>
                    <a:pt x="375" y="85"/>
                  </a:lnTo>
                  <a:lnTo>
                    <a:pt x="0" y="85"/>
                  </a:lnTo>
                  <a:lnTo>
                    <a:pt x="0" y="94"/>
                  </a:lnTo>
                  <a:lnTo>
                    <a:pt x="375" y="94"/>
                  </a:lnTo>
                  <a:lnTo>
                    <a:pt x="393" y="94"/>
                  </a:lnTo>
                  <a:lnTo>
                    <a:pt x="393" y="85"/>
                  </a:lnTo>
                  <a:lnTo>
                    <a:pt x="393" y="77"/>
                  </a:lnTo>
                  <a:lnTo>
                    <a:pt x="393" y="18"/>
                  </a:lnTo>
                  <a:lnTo>
                    <a:pt x="393" y="9"/>
                  </a:lnTo>
                  <a:lnTo>
                    <a:pt x="393" y="0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="" xmlns:a16="http://schemas.microsoft.com/office/drawing/2014/main" id="{1164E0D6-F1F6-5245-A388-643A4457B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429" y="5746380"/>
              <a:ext cx="582163" cy="105595"/>
            </a:xfrm>
            <a:custGeom>
              <a:avLst/>
              <a:gdLst>
                <a:gd name="T0" fmla="*/ 400 w 419"/>
                <a:gd name="T1" fmla="*/ 0 h 76"/>
                <a:gd name="T2" fmla="*/ 0 w 419"/>
                <a:gd name="T3" fmla="*/ 0 h 76"/>
                <a:gd name="T4" fmla="*/ 0 w 419"/>
                <a:gd name="T5" fmla="*/ 8 h 76"/>
                <a:gd name="T6" fmla="*/ 400 w 419"/>
                <a:gd name="T7" fmla="*/ 8 h 76"/>
                <a:gd name="T8" fmla="*/ 400 w 419"/>
                <a:gd name="T9" fmla="*/ 15 h 76"/>
                <a:gd name="T10" fmla="*/ 19 w 419"/>
                <a:gd name="T11" fmla="*/ 15 h 76"/>
                <a:gd name="T12" fmla="*/ 19 w 419"/>
                <a:gd name="T13" fmla="*/ 62 h 76"/>
                <a:gd name="T14" fmla="*/ 400 w 419"/>
                <a:gd name="T15" fmla="*/ 62 h 76"/>
                <a:gd name="T16" fmla="*/ 400 w 419"/>
                <a:gd name="T17" fmla="*/ 69 h 76"/>
                <a:gd name="T18" fmla="*/ 0 w 419"/>
                <a:gd name="T19" fmla="*/ 69 h 76"/>
                <a:gd name="T20" fmla="*/ 0 w 419"/>
                <a:gd name="T21" fmla="*/ 76 h 76"/>
                <a:gd name="T22" fmla="*/ 400 w 419"/>
                <a:gd name="T23" fmla="*/ 76 h 76"/>
                <a:gd name="T24" fmla="*/ 419 w 419"/>
                <a:gd name="T25" fmla="*/ 76 h 76"/>
                <a:gd name="T26" fmla="*/ 419 w 419"/>
                <a:gd name="T27" fmla="*/ 69 h 76"/>
                <a:gd name="T28" fmla="*/ 419 w 419"/>
                <a:gd name="T29" fmla="*/ 62 h 76"/>
                <a:gd name="T30" fmla="*/ 419 w 419"/>
                <a:gd name="T31" fmla="*/ 15 h 76"/>
                <a:gd name="T32" fmla="*/ 419 w 419"/>
                <a:gd name="T33" fmla="*/ 8 h 76"/>
                <a:gd name="T34" fmla="*/ 419 w 419"/>
                <a:gd name="T35" fmla="*/ 0 h 76"/>
                <a:gd name="T36" fmla="*/ 400 w 419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76">
                  <a:moveTo>
                    <a:pt x="40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00" y="8"/>
                  </a:lnTo>
                  <a:lnTo>
                    <a:pt x="400" y="15"/>
                  </a:lnTo>
                  <a:lnTo>
                    <a:pt x="19" y="15"/>
                  </a:lnTo>
                  <a:lnTo>
                    <a:pt x="19" y="62"/>
                  </a:lnTo>
                  <a:lnTo>
                    <a:pt x="400" y="62"/>
                  </a:lnTo>
                  <a:lnTo>
                    <a:pt x="400" y="69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400" y="76"/>
                  </a:lnTo>
                  <a:lnTo>
                    <a:pt x="419" y="76"/>
                  </a:lnTo>
                  <a:lnTo>
                    <a:pt x="419" y="69"/>
                  </a:lnTo>
                  <a:lnTo>
                    <a:pt x="419" y="62"/>
                  </a:lnTo>
                  <a:lnTo>
                    <a:pt x="419" y="15"/>
                  </a:lnTo>
                  <a:lnTo>
                    <a:pt x="419" y="8"/>
                  </a:lnTo>
                  <a:lnTo>
                    <a:pt x="419" y="0"/>
                  </a:lnTo>
                  <a:lnTo>
                    <a:pt x="4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="" xmlns:a16="http://schemas.microsoft.com/office/drawing/2014/main" id="{484E61E3-756C-4C48-9317-899B73DCC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074" y="5617165"/>
              <a:ext cx="546038" cy="129216"/>
            </a:xfrm>
            <a:custGeom>
              <a:avLst/>
              <a:gdLst>
                <a:gd name="T0" fmla="*/ 375 w 393"/>
                <a:gd name="T1" fmla="*/ 0 h 93"/>
                <a:gd name="T2" fmla="*/ 0 w 393"/>
                <a:gd name="T3" fmla="*/ 0 h 93"/>
                <a:gd name="T4" fmla="*/ 0 w 393"/>
                <a:gd name="T5" fmla="*/ 9 h 93"/>
                <a:gd name="T6" fmla="*/ 375 w 393"/>
                <a:gd name="T7" fmla="*/ 9 h 93"/>
                <a:gd name="T8" fmla="*/ 375 w 393"/>
                <a:gd name="T9" fmla="*/ 18 h 93"/>
                <a:gd name="T10" fmla="*/ 19 w 393"/>
                <a:gd name="T11" fmla="*/ 18 h 93"/>
                <a:gd name="T12" fmla="*/ 19 w 393"/>
                <a:gd name="T13" fmla="*/ 76 h 93"/>
                <a:gd name="T14" fmla="*/ 375 w 393"/>
                <a:gd name="T15" fmla="*/ 76 h 93"/>
                <a:gd name="T16" fmla="*/ 375 w 393"/>
                <a:gd name="T17" fmla="*/ 84 h 93"/>
                <a:gd name="T18" fmla="*/ 0 w 393"/>
                <a:gd name="T19" fmla="*/ 84 h 93"/>
                <a:gd name="T20" fmla="*/ 0 w 393"/>
                <a:gd name="T21" fmla="*/ 93 h 93"/>
                <a:gd name="T22" fmla="*/ 375 w 393"/>
                <a:gd name="T23" fmla="*/ 93 h 93"/>
                <a:gd name="T24" fmla="*/ 393 w 393"/>
                <a:gd name="T25" fmla="*/ 93 h 93"/>
                <a:gd name="T26" fmla="*/ 393 w 393"/>
                <a:gd name="T27" fmla="*/ 84 h 93"/>
                <a:gd name="T28" fmla="*/ 393 w 393"/>
                <a:gd name="T29" fmla="*/ 76 h 93"/>
                <a:gd name="T30" fmla="*/ 393 w 393"/>
                <a:gd name="T31" fmla="*/ 18 h 93"/>
                <a:gd name="T32" fmla="*/ 393 w 393"/>
                <a:gd name="T33" fmla="*/ 9 h 93"/>
                <a:gd name="T34" fmla="*/ 393 w 393"/>
                <a:gd name="T35" fmla="*/ 0 h 93"/>
                <a:gd name="T36" fmla="*/ 375 w 393"/>
                <a:gd name="T3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3" h="93">
                  <a:moveTo>
                    <a:pt x="375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75" y="9"/>
                  </a:lnTo>
                  <a:lnTo>
                    <a:pt x="375" y="18"/>
                  </a:lnTo>
                  <a:lnTo>
                    <a:pt x="19" y="18"/>
                  </a:lnTo>
                  <a:lnTo>
                    <a:pt x="19" y="76"/>
                  </a:lnTo>
                  <a:lnTo>
                    <a:pt x="375" y="76"/>
                  </a:lnTo>
                  <a:lnTo>
                    <a:pt x="375" y="84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375" y="93"/>
                  </a:lnTo>
                  <a:lnTo>
                    <a:pt x="393" y="93"/>
                  </a:lnTo>
                  <a:lnTo>
                    <a:pt x="393" y="84"/>
                  </a:lnTo>
                  <a:lnTo>
                    <a:pt x="393" y="76"/>
                  </a:lnTo>
                  <a:lnTo>
                    <a:pt x="393" y="18"/>
                  </a:lnTo>
                  <a:lnTo>
                    <a:pt x="393" y="9"/>
                  </a:lnTo>
                  <a:lnTo>
                    <a:pt x="393" y="0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="" xmlns:a16="http://schemas.microsoft.com/office/drawing/2014/main" id="{83669DB0-284F-B54D-859E-5F34B10CE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074" y="5510181"/>
              <a:ext cx="582163" cy="105595"/>
            </a:xfrm>
            <a:custGeom>
              <a:avLst/>
              <a:gdLst>
                <a:gd name="T0" fmla="*/ 400 w 419"/>
                <a:gd name="T1" fmla="*/ 0 h 76"/>
                <a:gd name="T2" fmla="*/ 0 w 419"/>
                <a:gd name="T3" fmla="*/ 0 h 76"/>
                <a:gd name="T4" fmla="*/ 0 w 419"/>
                <a:gd name="T5" fmla="*/ 7 h 76"/>
                <a:gd name="T6" fmla="*/ 400 w 419"/>
                <a:gd name="T7" fmla="*/ 7 h 76"/>
                <a:gd name="T8" fmla="*/ 400 w 419"/>
                <a:gd name="T9" fmla="*/ 15 h 76"/>
                <a:gd name="T10" fmla="*/ 20 w 419"/>
                <a:gd name="T11" fmla="*/ 15 h 76"/>
                <a:gd name="T12" fmla="*/ 20 w 419"/>
                <a:gd name="T13" fmla="*/ 62 h 76"/>
                <a:gd name="T14" fmla="*/ 400 w 419"/>
                <a:gd name="T15" fmla="*/ 62 h 76"/>
                <a:gd name="T16" fmla="*/ 400 w 419"/>
                <a:gd name="T17" fmla="*/ 69 h 76"/>
                <a:gd name="T18" fmla="*/ 0 w 419"/>
                <a:gd name="T19" fmla="*/ 69 h 76"/>
                <a:gd name="T20" fmla="*/ 0 w 419"/>
                <a:gd name="T21" fmla="*/ 76 h 76"/>
                <a:gd name="T22" fmla="*/ 400 w 419"/>
                <a:gd name="T23" fmla="*/ 76 h 76"/>
                <a:gd name="T24" fmla="*/ 419 w 419"/>
                <a:gd name="T25" fmla="*/ 76 h 76"/>
                <a:gd name="T26" fmla="*/ 419 w 419"/>
                <a:gd name="T27" fmla="*/ 69 h 76"/>
                <a:gd name="T28" fmla="*/ 419 w 419"/>
                <a:gd name="T29" fmla="*/ 62 h 76"/>
                <a:gd name="T30" fmla="*/ 419 w 419"/>
                <a:gd name="T31" fmla="*/ 15 h 76"/>
                <a:gd name="T32" fmla="*/ 419 w 419"/>
                <a:gd name="T33" fmla="*/ 7 h 76"/>
                <a:gd name="T34" fmla="*/ 419 w 419"/>
                <a:gd name="T35" fmla="*/ 0 h 76"/>
                <a:gd name="T36" fmla="*/ 400 w 419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76">
                  <a:moveTo>
                    <a:pt x="40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400" y="7"/>
                  </a:lnTo>
                  <a:lnTo>
                    <a:pt x="400" y="15"/>
                  </a:lnTo>
                  <a:lnTo>
                    <a:pt x="20" y="15"/>
                  </a:lnTo>
                  <a:lnTo>
                    <a:pt x="20" y="62"/>
                  </a:lnTo>
                  <a:lnTo>
                    <a:pt x="400" y="62"/>
                  </a:lnTo>
                  <a:lnTo>
                    <a:pt x="400" y="69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400" y="76"/>
                  </a:lnTo>
                  <a:lnTo>
                    <a:pt x="419" y="76"/>
                  </a:lnTo>
                  <a:lnTo>
                    <a:pt x="419" y="69"/>
                  </a:lnTo>
                  <a:lnTo>
                    <a:pt x="419" y="62"/>
                  </a:lnTo>
                  <a:lnTo>
                    <a:pt x="419" y="15"/>
                  </a:lnTo>
                  <a:lnTo>
                    <a:pt x="419" y="7"/>
                  </a:lnTo>
                  <a:lnTo>
                    <a:pt x="419" y="0"/>
                  </a:lnTo>
                  <a:lnTo>
                    <a:pt x="4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="" xmlns:a16="http://schemas.microsoft.com/office/drawing/2014/main" id="{E7E39A03-A831-9547-84E2-63A73AD83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429" y="5404586"/>
              <a:ext cx="582163" cy="105595"/>
            </a:xfrm>
            <a:custGeom>
              <a:avLst/>
              <a:gdLst>
                <a:gd name="T0" fmla="*/ 400 w 419"/>
                <a:gd name="T1" fmla="*/ 0 h 76"/>
                <a:gd name="T2" fmla="*/ 0 w 419"/>
                <a:gd name="T3" fmla="*/ 0 h 76"/>
                <a:gd name="T4" fmla="*/ 0 w 419"/>
                <a:gd name="T5" fmla="*/ 7 h 76"/>
                <a:gd name="T6" fmla="*/ 400 w 419"/>
                <a:gd name="T7" fmla="*/ 7 h 76"/>
                <a:gd name="T8" fmla="*/ 400 w 419"/>
                <a:gd name="T9" fmla="*/ 15 h 76"/>
                <a:gd name="T10" fmla="*/ 19 w 419"/>
                <a:gd name="T11" fmla="*/ 15 h 76"/>
                <a:gd name="T12" fmla="*/ 19 w 419"/>
                <a:gd name="T13" fmla="*/ 62 h 76"/>
                <a:gd name="T14" fmla="*/ 400 w 419"/>
                <a:gd name="T15" fmla="*/ 62 h 76"/>
                <a:gd name="T16" fmla="*/ 400 w 419"/>
                <a:gd name="T17" fmla="*/ 69 h 76"/>
                <a:gd name="T18" fmla="*/ 0 w 419"/>
                <a:gd name="T19" fmla="*/ 69 h 76"/>
                <a:gd name="T20" fmla="*/ 0 w 419"/>
                <a:gd name="T21" fmla="*/ 76 h 76"/>
                <a:gd name="T22" fmla="*/ 400 w 419"/>
                <a:gd name="T23" fmla="*/ 76 h 76"/>
                <a:gd name="T24" fmla="*/ 419 w 419"/>
                <a:gd name="T25" fmla="*/ 76 h 76"/>
                <a:gd name="T26" fmla="*/ 419 w 419"/>
                <a:gd name="T27" fmla="*/ 69 h 76"/>
                <a:gd name="T28" fmla="*/ 419 w 419"/>
                <a:gd name="T29" fmla="*/ 62 h 76"/>
                <a:gd name="T30" fmla="*/ 419 w 419"/>
                <a:gd name="T31" fmla="*/ 15 h 76"/>
                <a:gd name="T32" fmla="*/ 419 w 419"/>
                <a:gd name="T33" fmla="*/ 7 h 76"/>
                <a:gd name="T34" fmla="*/ 419 w 419"/>
                <a:gd name="T35" fmla="*/ 0 h 76"/>
                <a:gd name="T36" fmla="*/ 400 w 419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76">
                  <a:moveTo>
                    <a:pt x="40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400" y="7"/>
                  </a:lnTo>
                  <a:lnTo>
                    <a:pt x="400" y="15"/>
                  </a:lnTo>
                  <a:lnTo>
                    <a:pt x="19" y="15"/>
                  </a:lnTo>
                  <a:lnTo>
                    <a:pt x="19" y="62"/>
                  </a:lnTo>
                  <a:lnTo>
                    <a:pt x="400" y="62"/>
                  </a:lnTo>
                  <a:lnTo>
                    <a:pt x="400" y="69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400" y="76"/>
                  </a:lnTo>
                  <a:lnTo>
                    <a:pt x="419" y="76"/>
                  </a:lnTo>
                  <a:lnTo>
                    <a:pt x="419" y="69"/>
                  </a:lnTo>
                  <a:lnTo>
                    <a:pt x="419" y="62"/>
                  </a:lnTo>
                  <a:lnTo>
                    <a:pt x="419" y="15"/>
                  </a:lnTo>
                  <a:lnTo>
                    <a:pt x="419" y="7"/>
                  </a:lnTo>
                  <a:lnTo>
                    <a:pt x="419" y="0"/>
                  </a:lnTo>
                  <a:lnTo>
                    <a:pt x="4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="" xmlns:a16="http://schemas.microsoft.com/office/drawing/2014/main" id="{6A793170-633F-1F4A-AA15-5BE6054F6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532" y="5867259"/>
              <a:ext cx="546038" cy="130604"/>
            </a:xfrm>
            <a:custGeom>
              <a:avLst/>
              <a:gdLst>
                <a:gd name="T0" fmla="*/ 375 w 393"/>
                <a:gd name="T1" fmla="*/ 0 h 94"/>
                <a:gd name="T2" fmla="*/ 0 w 393"/>
                <a:gd name="T3" fmla="*/ 0 h 94"/>
                <a:gd name="T4" fmla="*/ 0 w 393"/>
                <a:gd name="T5" fmla="*/ 9 h 94"/>
                <a:gd name="T6" fmla="*/ 375 w 393"/>
                <a:gd name="T7" fmla="*/ 9 h 94"/>
                <a:gd name="T8" fmla="*/ 375 w 393"/>
                <a:gd name="T9" fmla="*/ 18 h 94"/>
                <a:gd name="T10" fmla="*/ 18 w 393"/>
                <a:gd name="T11" fmla="*/ 18 h 94"/>
                <a:gd name="T12" fmla="*/ 18 w 393"/>
                <a:gd name="T13" fmla="*/ 77 h 94"/>
                <a:gd name="T14" fmla="*/ 375 w 393"/>
                <a:gd name="T15" fmla="*/ 77 h 94"/>
                <a:gd name="T16" fmla="*/ 375 w 393"/>
                <a:gd name="T17" fmla="*/ 85 h 94"/>
                <a:gd name="T18" fmla="*/ 0 w 393"/>
                <a:gd name="T19" fmla="*/ 85 h 94"/>
                <a:gd name="T20" fmla="*/ 0 w 393"/>
                <a:gd name="T21" fmla="*/ 94 h 94"/>
                <a:gd name="T22" fmla="*/ 375 w 393"/>
                <a:gd name="T23" fmla="*/ 94 h 94"/>
                <a:gd name="T24" fmla="*/ 393 w 393"/>
                <a:gd name="T25" fmla="*/ 94 h 94"/>
                <a:gd name="T26" fmla="*/ 393 w 393"/>
                <a:gd name="T27" fmla="*/ 85 h 94"/>
                <a:gd name="T28" fmla="*/ 393 w 393"/>
                <a:gd name="T29" fmla="*/ 77 h 94"/>
                <a:gd name="T30" fmla="*/ 393 w 393"/>
                <a:gd name="T31" fmla="*/ 18 h 94"/>
                <a:gd name="T32" fmla="*/ 393 w 393"/>
                <a:gd name="T33" fmla="*/ 9 h 94"/>
                <a:gd name="T34" fmla="*/ 393 w 393"/>
                <a:gd name="T35" fmla="*/ 0 h 94"/>
                <a:gd name="T36" fmla="*/ 375 w 393"/>
                <a:gd name="T3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3" h="94">
                  <a:moveTo>
                    <a:pt x="375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75" y="9"/>
                  </a:lnTo>
                  <a:lnTo>
                    <a:pt x="375" y="18"/>
                  </a:lnTo>
                  <a:lnTo>
                    <a:pt x="18" y="18"/>
                  </a:lnTo>
                  <a:lnTo>
                    <a:pt x="18" y="77"/>
                  </a:lnTo>
                  <a:lnTo>
                    <a:pt x="375" y="77"/>
                  </a:lnTo>
                  <a:lnTo>
                    <a:pt x="375" y="85"/>
                  </a:lnTo>
                  <a:lnTo>
                    <a:pt x="0" y="85"/>
                  </a:lnTo>
                  <a:lnTo>
                    <a:pt x="0" y="94"/>
                  </a:lnTo>
                  <a:lnTo>
                    <a:pt x="375" y="94"/>
                  </a:lnTo>
                  <a:lnTo>
                    <a:pt x="393" y="94"/>
                  </a:lnTo>
                  <a:lnTo>
                    <a:pt x="393" y="85"/>
                  </a:lnTo>
                  <a:lnTo>
                    <a:pt x="393" y="77"/>
                  </a:lnTo>
                  <a:lnTo>
                    <a:pt x="393" y="18"/>
                  </a:lnTo>
                  <a:lnTo>
                    <a:pt x="393" y="9"/>
                  </a:lnTo>
                  <a:lnTo>
                    <a:pt x="393" y="0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="" xmlns:a16="http://schemas.microsoft.com/office/drawing/2014/main" id="{C6C928B7-CA10-8643-B302-97C23C847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532" y="5758885"/>
              <a:ext cx="582163" cy="105595"/>
            </a:xfrm>
            <a:custGeom>
              <a:avLst/>
              <a:gdLst>
                <a:gd name="T0" fmla="*/ 398 w 419"/>
                <a:gd name="T1" fmla="*/ 0 h 76"/>
                <a:gd name="T2" fmla="*/ 0 w 419"/>
                <a:gd name="T3" fmla="*/ 0 h 76"/>
                <a:gd name="T4" fmla="*/ 0 w 419"/>
                <a:gd name="T5" fmla="*/ 8 h 76"/>
                <a:gd name="T6" fmla="*/ 398 w 419"/>
                <a:gd name="T7" fmla="*/ 8 h 76"/>
                <a:gd name="T8" fmla="*/ 398 w 419"/>
                <a:gd name="T9" fmla="*/ 15 h 76"/>
                <a:gd name="T10" fmla="*/ 19 w 419"/>
                <a:gd name="T11" fmla="*/ 15 h 76"/>
                <a:gd name="T12" fmla="*/ 19 w 419"/>
                <a:gd name="T13" fmla="*/ 62 h 76"/>
                <a:gd name="T14" fmla="*/ 398 w 419"/>
                <a:gd name="T15" fmla="*/ 62 h 76"/>
                <a:gd name="T16" fmla="*/ 398 w 419"/>
                <a:gd name="T17" fmla="*/ 69 h 76"/>
                <a:gd name="T18" fmla="*/ 0 w 419"/>
                <a:gd name="T19" fmla="*/ 69 h 76"/>
                <a:gd name="T20" fmla="*/ 0 w 419"/>
                <a:gd name="T21" fmla="*/ 76 h 76"/>
                <a:gd name="T22" fmla="*/ 398 w 419"/>
                <a:gd name="T23" fmla="*/ 76 h 76"/>
                <a:gd name="T24" fmla="*/ 419 w 419"/>
                <a:gd name="T25" fmla="*/ 76 h 76"/>
                <a:gd name="T26" fmla="*/ 419 w 419"/>
                <a:gd name="T27" fmla="*/ 69 h 76"/>
                <a:gd name="T28" fmla="*/ 419 w 419"/>
                <a:gd name="T29" fmla="*/ 62 h 76"/>
                <a:gd name="T30" fmla="*/ 419 w 419"/>
                <a:gd name="T31" fmla="*/ 15 h 76"/>
                <a:gd name="T32" fmla="*/ 419 w 419"/>
                <a:gd name="T33" fmla="*/ 8 h 76"/>
                <a:gd name="T34" fmla="*/ 419 w 419"/>
                <a:gd name="T35" fmla="*/ 0 h 76"/>
                <a:gd name="T36" fmla="*/ 398 w 419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76">
                  <a:moveTo>
                    <a:pt x="39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398" y="8"/>
                  </a:lnTo>
                  <a:lnTo>
                    <a:pt x="398" y="15"/>
                  </a:lnTo>
                  <a:lnTo>
                    <a:pt x="19" y="15"/>
                  </a:lnTo>
                  <a:lnTo>
                    <a:pt x="19" y="62"/>
                  </a:lnTo>
                  <a:lnTo>
                    <a:pt x="398" y="62"/>
                  </a:lnTo>
                  <a:lnTo>
                    <a:pt x="398" y="69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398" y="76"/>
                  </a:lnTo>
                  <a:lnTo>
                    <a:pt x="419" y="76"/>
                  </a:lnTo>
                  <a:lnTo>
                    <a:pt x="419" y="69"/>
                  </a:lnTo>
                  <a:lnTo>
                    <a:pt x="419" y="62"/>
                  </a:lnTo>
                  <a:lnTo>
                    <a:pt x="419" y="15"/>
                  </a:lnTo>
                  <a:lnTo>
                    <a:pt x="419" y="8"/>
                  </a:lnTo>
                  <a:lnTo>
                    <a:pt x="419" y="0"/>
                  </a:lnTo>
                  <a:lnTo>
                    <a:pt x="3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22">
              <a:extLst>
                <a:ext uri="{FF2B5EF4-FFF2-40B4-BE49-F238E27FC236}">
                  <a16:creationId xmlns="" xmlns:a16="http://schemas.microsoft.com/office/drawing/2014/main" id="{6B4A834E-3C23-5F48-B4DC-FFAD9CEFE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88" y="5629670"/>
              <a:ext cx="546038" cy="129216"/>
            </a:xfrm>
            <a:custGeom>
              <a:avLst/>
              <a:gdLst>
                <a:gd name="T0" fmla="*/ 375 w 393"/>
                <a:gd name="T1" fmla="*/ 0 h 93"/>
                <a:gd name="T2" fmla="*/ 0 w 393"/>
                <a:gd name="T3" fmla="*/ 0 h 93"/>
                <a:gd name="T4" fmla="*/ 0 w 393"/>
                <a:gd name="T5" fmla="*/ 9 h 93"/>
                <a:gd name="T6" fmla="*/ 375 w 393"/>
                <a:gd name="T7" fmla="*/ 9 h 93"/>
                <a:gd name="T8" fmla="*/ 375 w 393"/>
                <a:gd name="T9" fmla="*/ 18 h 93"/>
                <a:gd name="T10" fmla="*/ 18 w 393"/>
                <a:gd name="T11" fmla="*/ 18 h 93"/>
                <a:gd name="T12" fmla="*/ 18 w 393"/>
                <a:gd name="T13" fmla="*/ 76 h 93"/>
                <a:gd name="T14" fmla="*/ 375 w 393"/>
                <a:gd name="T15" fmla="*/ 76 h 93"/>
                <a:gd name="T16" fmla="*/ 375 w 393"/>
                <a:gd name="T17" fmla="*/ 84 h 93"/>
                <a:gd name="T18" fmla="*/ 0 w 393"/>
                <a:gd name="T19" fmla="*/ 84 h 93"/>
                <a:gd name="T20" fmla="*/ 0 w 393"/>
                <a:gd name="T21" fmla="*/ 93 h 93"/>
                <a:gd name="T22" fmla="*/ 375 w 393"/>
                <a:gd name="T23" fmla="*/ 93 h 93"/>
                <a:gd name="T24" fmla="*/ 393 w 393"/>
                <a:gd name="T25" fmla="*/ 93 h 93"/>
                <a:gd name="T26" fmla="*/ 393 w 393"/>
                <a:gd name="T27" fmla="*/ 84 h 93"/>
                <a:gd name="T28" fmla="*/ 393 w 393"/>
                <a:gd name="T29" fmla="*/ 76 h 93"/>
                <a:gd name="T30" fmla="*/ 393 w 393"/>
                <a:gd name="T31" fmla="*/ 18 h 93"/>
                <a:gd name="T32" fmla="*/ 393 w 393"/>
                <a:gd name="T33" fmla="*/ 9 h 93"/>
                <a:gd name="T34" fmla="*/ 393 w 393"/>
                <a:gd name="T35" fmla="*/ 0 h 93"/>
                <a:gd name="T36" fmla="*/ 375 w 393"/>
                <a:gd name="T3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3" h="93">
                  <a:moveTo>
                    <a:pt x="375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75" y="9"/>
                  </a:lnTo>
                  <a:lnTo>
                    <a:pt x="375" y="18"/>
                  </a:lnTo>
                  <a:lnTo>
                    <a:pt x="18" y="18"/>
                  </a:lnTo>
                  <a:lnTo>
                    <a:pt x="18" y="76"/>
                  </a:lnTo>
                  <a:lnTo>
                    <a:pt x="375" y="76"/>
                  </a:lnTo>
                  <a:lnTo>
                    <a:pt x="375" y="84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375" y="93"/>
                  </a:lnTo>
                  <a:lnTo>
                    <a:pt x="393" y="93"/>
                  </a:lnTo>
                  <a:lnTo>
                    <a:pt x="393" y="84"/>
                  </a:lnTo>
                  <a:lnTo>
                    <a:pt x="393" y="76"/>
                  </a:lnTo>
                  <a:lnTo>
                    <a:pt x="393" y="18"/>
                  </a:lnTo>
                  <a:lnTo>
                    <a:pt x="393" y="9"/>
                  </a:lnTo>
                  <a:lnTo>
                    <a:pt x="393" y="0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Freeform 23">
              <a:extLst>
                <a:ext uri="{FF2B5EF4-FFF2-40B4-BE49-F238E27FC236}">
                  <a16:creationId xmlns="" xmlns:a16="http://schemas.microsoft.com/office/drawing/2014/main" id="{0DAD943F-4F3A-7245-8D7D-E826000E6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88" y="5522685"/>
              <a:ext cx="582163" cy="105595"/>
            </a:xfrm>
            <a:custGeom>
              <a:avLst/>
              <a:gdLst>
                <a:gd name="T0" fmla="*/ 400 w 419"/>
                <a:gd name="T1" fmla="*/ 0 h 76"/>
                <a:gd name="T2" fmla="*/ 0 w 419"/>
                <a:gd name="T3" fmla="*/ 0 h 76"/>
                <a:gd name="T4" fmla="*/ 0 w 419"/>
                <a:gd name="T5" fmla="*/ 7 h 76"/>
                <a:gd name="T6" fmla="*/ 400 w 419"/>
                <a:gd name="T7" fmla="*/ 7 h 76"/>
                <a:gd name="T8" fmla="*/ 400 w 419"/>
                <a:gd name="T9" fmla="*/ 15 h 76"/>
                <a:gd name="T10" fmla="*/ 19 w 419"/>
                <a:gd name="T11" fmla="*/ 15 h 76"/>
                <a:gd name="T12" fmla="*/ 19 w 419"/>
                <a:gd name="T13" fmla="*/ 62 h 76"/>
                <a:gd name="T14" fmla="*/ 400 w 419"/>
                <a:gd name="T15" fmla="*/ 62 h 76"/>
                <a:gd name="T16" fmla="*/ 400 w 419"/>
                <a:gd name="T17" fmla="*/ 69 h 76"/>
                <a:gd name="T18" fmla="*/ 0 w 419"/>
                <a:gd name="T19" fmla="*/ 69 h 76"/>
                <a:gd name="T20" fmla="*/ 0 w 419"/>
                <a:gd name="T21" fmla="*/ 76 h 76"/>
                <a:gd name="T22" fmla="*/ 400 w 419"/>
                <a:gd name="T23" fmla="*/ 76 h 76"/>
                <a:gd name="T24" fmla="*/ 419 w 419"/>
                <a:gd name="T25" fmla="*/ 76 h 76"/>
                <a:gd name="T26" fmla="*/ 419 w 419"/>
                <a:gd name="T27" fmla="*/ 69 h 76"/>
                <a:gd name="T28" fmla="*/ 419 w 419"/>
                <a:gd name="T29" fmla="*/ 62 h 76"/>
                <a:gd name="T30" fmla="*/ 419 w 419"/>
                <a:gd name="T31" fmla="*/ 15 h 76"/>
                <a:gd name="T32" fmla="*/ 419 w 419"/>
                <a:gd name="T33" fmla="*/ 7 h 76"/>
                <a:gd name="T34" fmla="*/ 419 w 419"/>
                <a:gd name="T35" fmla="*/ 0 h 76"/>
                <a:gd name="T36" fmla="*/ 400 w 419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76">
                  <a:moveTo>
                    <a:pt x="40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400" y="7"/>
                  </a:lnTo>
                  <a:lnTo>
                    <a:pt x="400" y="15"/>
                  </a:lnTo>
                  <a:lnTo>
                    <a:pt x="19" y="15"/>
                  </a:lnTo>
                  <a:lnTo>
                    <a:pt x="19" y="62"/>
                  </a:lnTo>
                  <a:lnTo>
                    <a:pt x="400" y="62"/>
                  </a:lnTo>
                  <a:lnTo>
                    <a:pt x="400" y="69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400" y="76"/>
                  </a:lnTo>
                  <a:lnTo>
                    <a:pt x="419" y="76"/>
                  </a:lnTo>
                  <a:lnTo>
                    <a:pt x="419" y="69"/>
                  </a:lnTo>
                  <a:lnTo>
                    <a:pt x="419" y="62"/>
                  </a:lnTo>
                  <a:lnTo>
                    <a:pt x="419" y="15"/>
                  </a:lnTo>
                  <a:lnTo>
                    <a:pt x="419" y="7"/>
                  </a:lnTo>
                  <a:lnTo>
                    <a:pt x="419" y="0"/>
                  </a:lnTo>
                  <a:lnTo>
                    <a:pt x="4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24">
              <a:extLst>
                <a:ext uri="{FF2B5EF4-FFF2-40B4-BE49-F238E27FC236}">
                  <a16:creationId xmlns="" xmlns:a16="http://schemas.microsoft.com/office/drawing/2014/main" id="{B45AF849-1C68-DE4F-8EFB-0ED658DDA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0822" y="5312885"/>
              <a:ext cx="580773" cy="104206"/>
            </a:xfrm>
            <a:custGeom>
              <a:avLst/>
              <a:gdLst>
                <a:gd name="T0" fmla="*/ 399 w 418"/>
                <a:gd name="T1" fmla="*/ 0 h 75"/>
                <a:gd name="T2" fmla="*/ 0 w 418"/>
                <a:gd name="T3" fmla="*/ 0 h 75"/>
                <a:gd name="T4" fmla="*/ 0 w 418"/>
                <a:gd name="T5" fmla="*/ 7 h 75"/>
                <a:gd name="T6" fmla="*/ 399 w 418"/>
                <a:gd name="T7" fmla="*/ 7 h 75"/>
                <a:gd name="T8" fmla="*/ 399 w 418"/>
                <a:gd name="T9" fmla="*/ 14 h 75"/>
                <a:gd name="T10" fmla="*/ 19 w 418"/>
                <a:gd name="T11" fmla="*/ 14 h 75"/>
                <a:gd name="T12" fmla="*/ 19 w 418"/>
                <a:gd name="T13" fmla="*/ 62 h 75"/>
                <a:gd name="T14" fmla="*/ 399 w 418"/>
                <a:gd name="T15" fmla="*/ 62 h 75"/>
                <a:gd name="T16" fmla="*/ 399 w 418"/>
                <a:gd name="T17" fmla="*/ 69 h 75"/>
                <a:gd name="T18" fmla="*/ 0 w 418"/>
                <a:gd name="T19" fmla="*/ 69 h 75"/>
                <a:gd name="T20" fmla="*/ 0 w 418"/>
                <a:gd name="T21" fmla="*/ 75 h 75"/>
                <a:gd name="T22" fmla="*/ 399 w 418"/>
                <a:gd name="T23" fmla="*/ 75 h 75"/>
                <a:gd name="T24" fmla="*/ 418 w 418"/>
                <a:gd name="T25" fmla="*/ 75 h 75"/>
                <a:gd name="T26" fmla="*/ 418 w 418"/>
                <a:gd name="T27" fmla="*/ 69 h 75"/>
                <a:gd name="T28" fmla="*/ 418 w 418"/>
                <a:gd name="T29" fmla="*/ 62 h 75"/>
                <a:gd name="T30" fmla="*/ 418 w 418"/>
                <a:gd name="T31" fmla="*/ 14 h 75"/>
                <a:gd name="T32" fmla="*/ 418 w 418"/>
                <a:gd name="T33" fmla="*/ 7 h 75"/>
                <a:gd name="T34" fmla="*/ 418 w 418"/>
                <a:gd name="T35" fmla="*/ 0 h 75"/>
                <a:gd name="T36" fmla="*/ 399 w 418"/>
                <a:gd name="T3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75">
                  <a:moveTo>
                    <a:pt x="399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399" y="7"/>
                  </a:lnTo>
                  <a:lnTo>
                    <a:pt x="399" y="14"/>
                  </a:lnTo>
                  <a:lnTo>
                    <a:pt x="19" y="14"/>
                  </a:lnTo>
                  <a:lnTo>
                    <a:pt x="19" y="62"/>
                  </a:lnTo>
                  <a:lnTo>
                    <a:pt x="399" y="62"/>
                  </a:lnTo>
                  <a:lnTo>
                    <a:pt x="399" y="69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399" y="75"/>
                  </a:lnTo>
                  <a:lnTo>
                    <a:pt x="418" y="75"/>
                  </a:lnTo>
                  <a:lnTo>
                    <a:pt x="418" y="69"/>
                  </a:lnTo>
                  <a:lnTo>
                    <a:pt x="418" y="62"/>
                  </a:lnTo>
                  <a:lnTo>
                    <a:pt x="418" y="14"/>
                  </a:lnTo>
                  <a:lnTo>
                    <a:pt x="418" y="7"/>
                  </a:lnTo>
                  <a:lnTo>
                    <a:pt x="418" y="0"/>
                  </a:lnTo>
                  <a:lnTo>
                    <a:pt x="3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="" xmlns:a16="http://schemas.microsoft.com/office/drawing/2014/main" id="{F6CF2529-ECAE-FF49-AE0C-84EB5DCF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760" y="4969700"/>
              <a:ext cx="582163" cy="104206"/>
            </a:xfrm>
            <a:custGeom>
              <a:avLst/>
              <a:gdLst>
                <a:gd name="T0" fmla="*/ 399 w 419"/>
                <a:gd name="T1" fmla="*/ 0 h 75"/>
                <a:gd name="T2" fmla="*/ 0 w 419"/>
                <a:gd name="T3" fmla="*/ 0 h 75"/>
                <a:gd name="T4" fmla="*/ 0 w 419"/>
                <a:gd name="T5" fmla="*/ 8 h 75"/>
                <a:gd name="T6" fmla="*/ 399 w 419"/>
                <a:gd name="T7" fmla="*/ 8 h 75"/>
                <a:gd name="T8" fmla="*/ 399 w 419"/>
                <a:gd name="T9" fmla="*/ 14 h 75"/>
                <a:gd name="T10" fmla="*/ 19 w 419"/>
                <a:gd name="T11" fmla="*/ 14 h 75"/>
                <a:gd name="T12" fmla="*/ 19 w 419"/>
                <a:gd name="T13" fmla="*/ 62 h 75"/>
                <a:gd name="T14" fmla="*/ 399 w 419"/>
                <a:gd name="T15" fmla="*/ 62 h 75"/>
                <a:gd name="T16" fmla="*/ 399 w 419"/>
                <a:gd name="T17" fmla="*/ 68 h 75"/>
                <a:gd name="T18" fmla="*/ 0 w 419"/>
                <a:gd name="T19" fmla="*/ 68 h 75"/>
                <a:gd name="T20" fmla="*/ 0 w 419"/>
                <a:gd name="T21" fmla="*/ 75 h 75"/>
                <a:gd name="T22" fmla="*/ 399 w 419"/>
                <a:gd name="T23" fmla="*/ 75 h 75"/>
                <a:gd name="T24" fmla="*/ 419 w 419"/>
                <a:gd name="T25" fmla="*/ 75 h 75"/>
                <a:gd name="T26" fmla="*/ 419 w 419"/>
                <a:gd name="T27" fmla="*/ 68 h 75"/>
                <a:gd name="T28" fmla="*/ 419 w 419"/>
                <a:gd name="T29" fmla="*/ 62 h 75"/>
                <a:gd name="T30" fmla="*/ 419 w 419"/>
                <a:gd name="T31" fmla="*/ 14 h 75"/>
                <a:gd name="T32" fmla="*/ 419 w 419"/>
                <a:gd name="T33" fmla="*/ 8 h 75"/>
                <a:gd name="T34" fmla="*/ 419 w 419"/>
                <a:gd name="T35" fmla="*/ 0 h 75"/>
                <a:gd name="T36" fmla="*/ 399 w 419"/>
                <a:gd name="T3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75">
                  <a:moveTo>
                    <a:pt x="399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399" y="8"/>
                  </a:lnTo>
                  <a:lnTo>
                    <a:pt x="399" y="14"/>
                  </a:lnTo>
                  <a:lnTo>
                    <a:pt x="19" y="14"/>
                  </a:lnTo>
                  <a:lnTo>
                    <a:pt x="19" y="62"/>
                  </a:lnTo>
                  <a:lnTo>
                    <a:pt x="399" y="62"/>
                  </a:lnTo>
                  <a:lnTo>
                    <a:pt x="399" y="68"/>
                  </a:lnTo>
                  <a:lnTo>
                    <a:pt x="0" y="68"/>
                  </a:lnTo>
                  <a:lnTo>
                    <a:pt x="0" y="75"/>
                  </a:lnTo>
                  <a:lnTo>
                    <a:pt x="399" y="75"/>
                  </a:lnTo>
                  <a:lnTo>
                    <a:pt x="419" y="75"/>
                  </a:lnTo>
                  <a:lnTo>
                    <a:pt x="419" y="68"/>
                  </a:lnTo>
                  <a:lnTo>
                    <a:pt x="419" y="62"/>
                  </a:lnTo>
                  <a:lnTo>
                    <a:pt x="419" y="14"/>
                  </a:lnTo>
                  <a:lnTo>
                    <a:pt x="419" y="8"/>
                  </a:lnTo>
                  <a:lnTo>
                    <a:pt x="419" y="0"/>
                  </a:lnTo>
                  <a:lnTo>
                    <a:pt x="3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26">
              <a:extLst>
                <a:ext uri="{FF2B5EF4-FFF2-40B4-BE49-F238E27FC236}">
                  <a16:creationId xmlns="" xmlns:a16="http://schemas.microsoft.com/office/drawing/2014/main" id="{3059A82C-BC98-9847-876A-D5FCE2758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466" y="5182280"/>
              <a:ext cx="544648" cy="130604"/>
            </a:xfrm>
            <a:custGeom>
              <a:avLst/>
              <a:gdLst>
                <a:gd name="T0" fmla="*/ 374 w 392"/>
                <a:gd name="T1" fmla="*/ 0 h 94"/>
                <a:gd name="T2" fmla="*/ 0 w 392"/>
                <a:gd name="T3" fmla="*/ 0 h 94"/>
                <a:gd name="T4" fmla="*/ 0 w 392"/>
                <a:gd name="T5" fmla="*/ 9 h 94"/>
                <a:gd name="T6" fmla="*/ 374 w 392"/>
                <a:gd name="T7" fmla="*/ 9 h 94"/>
                <a:gd name="T8" fmla="*/ 374 w 392"/>
                <a:gd name="T9" fmla="*/ 18 h 94"/>
                <a:gd name="T10" fmla="*/ 18 w 392"/>
                <a:gd name="T11" fmla="*/ 18 h 94"/>
                <a:gd name="T12" fmla="*/ 18 w 392"/>
                <a:gd name="T13" fmla="*/ 77 h 94"/>
                <a:gd name="T14" fmla="*/ 374 w 392"/>
                <a:gd name="T15" fmla="*/ 77 h 94"/>
                <a:gd name="T16" fmla="*/ 374 w 392"/>
                <a:gd name="T17" fmla="*/ 85 h 94"/>
                <a:gd name="T18" fmla="*/ 0 w 392"/>
                <a:gd name="T19" fmla="*/ 85 h 94"/>
                <a:gd name="T20" fmla="*/ 0 w 392"/>
                <a:gd name="T21" fmla="*/ 94 h 94"/>
                <a:gd name="T22" fmla="*/ 374 w 392"/>
                <a:gd name="T23" fmla="*/ 94 h 94"/>
                <a:gd name="T24" fmla="*/ 392 w 392"/>
                <a:gd name="T25" fmla="*/ 94 h 94"/>
                <a:gd name="T26" fmla="*/ 392 w 392"/>
                <a:gd name="T27" fmla="*/ 85 h 94"/>
                <a:gd name="T28" fmla="*/ 392 w 392"/>
                <a:gd name="T29" fmla="*/ 77 h 94"/>
                <a:gd name="T30" fmla="*/ 392 w 392"/>
                <a:gd name="T31" fmla="*/ 18 h 94"/>
                <a:gd name="T32" fmla="*/ 392 w 392"/>
                <a:gd name="T33" fmla="*/ 9 h 94"/>
                <a:gd name="T34" fmla="*/ 392 w 392"/>
                <a:gd name="T35" fmla="*/ 0 h 94"/>
                <a:gd name="T36" fmla="*/ 374 w 392"/>
                <a:gd name="T3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2" h="94">
                  <a:moveTo>
                    <a:pt x="374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374" y="9"/>
                  </a:lnTo>
                  <a:lnTo>
                    <a:pt x="374" y="18"/>
                  </a:lnTo>
                  <a:lnTo>
                    <a:pt x="18" y="18"/>
                  </a:lnTo>
                  <a:lnTo>
                    <a:pt x="18" y="77"/>
                  </a:lnTo>
                  <a:lnTo>
                    <a:pt x="374" y="77"/>
                  </a:lnTo>
                  <a:lnTo>
                    <a:pt x="374" y="85"/>
                  </a:lnTo>
                  <a:lnTo>
                    <a:pt x="0" y="85"/>
                  </a:lnTo>
                  <a:lnTo>
                    <a:pt x="0" y="94"/>
                  </a:lnTo>
                  <a:lnTo>
                    <a:pt x="374" y="94"/>
                  </a:lnTo>
                  <a:lnTo>
                    <a:pt x="392" y="94"/>
                  </a:lnTo>
                  <a:lnTo>
                    <a:pt x="392" y="85"/>
                  </a:lnTo>
                  <a:lnTo>
                    <a:pt x="392" y="77"/>
                  </a:lnTo>
                  <a:lnTo>
                    <a:pt x="392" y="18"/>
                  </a:lnTo>
                  <a:lnTo>
                    <a:pt x="392" y="9"/>
                  </a:lnTo>
                  <a:lnTo>
                    <a:pt x="392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="" xmlns:a16="http://schemas.microsoft.com/office/drawing/2014/main" id="{9BD69F73-678A-6B49-86BE-0F0A97428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466" y="5073906"/>
              <a:ext cx="580773" cy="105595"/>
            </a:xfrm>
            <a:custGeom>
              <a:avLst/>
              <a:gdLst>
                <a:gd name="T0" fmla="*/ 399 w 418"/>
                <a:gd name="T1" fmla="*/ 0 h 76"/>
                <a:gd name="T2" fmla="*/ 0 w 418"/>
                <a:gd name="T3" fmla="*/ 0 h 76"/>
                <a:gd name="T4" fmla="*/ 0 w 418"/>
                <a:gd name="T5" fmla="*/ 8 h 76"/>
                <a:gd name="T6" fmla="*/ 399 w 418"/>
                <a:gd name="T7" fmla="*/ 8 h 76"/>
                <a:gd name="T8" fmla="*/ 399 w 418"/>
                <a:gd name="T9" fmla="*/ 15 h 76"/>
                <a:gd name="T10" fmla="*/ 19 w 418"/>
                <a:gd name="T11" fmla="*/ 15 h 76"/>
                <a:gd name="T12" fmla="*/ 19 w 418"/>
                <a:gd name="T13" fmla="*/ 62 h 76"/>
                <a:gd name="T14" fmla="*/ 399 w 418"/>
                <a:gd name="T15" fmla="*/ 62 h 76"/>
                <a:gd name="T16" fmla="*/ 399 w 418"/>
                <a:gd name="T17" fmla="*/ 69 h 76"/>
                <a:gd name="T18" fmla="*/ 0 w 418"/>
                <a:gd name="T19" fmla="*/ 69 h 76"/>
                <a:gd name="T20" fmla="*/ 0 w 418"/>
                <a:gd name="T21" fmla="*/ 76 h 76"/>
                <a:gd name="T22" fmla="*/ 399 w 418"/>
                <a:gd name="T23" fmla="*/ 76 h 76"/>
                <a:gd name="T24" fmla="*/ 418 w 418"/>
                <a:gd name="T25" fmla="*/ 76 h 76"/>
                <a:gd name="T26" fmla="*/ 418 w 418"/>
                <a:gd name="T27" fmla="*/ 69 h 76"/>
                <a:gd name="T28" fmla="*/ 418 w 418"/>
                <a:gd name="T29" fmla="*/ 62 h 76"/>
                <a:gd name="T30" fmla="*/ 418 w 418"/>
                <a:gd name="T31" fmla="*/ 15 h 76"/>
                <a:gd name="T32" fmla="*/ 418 w 418"/>
                <a:gd name="T33" fmla="*/ 8 h 76"/>
                <a:gd name="T34" fmla="*/ 418 w 418"/>
                <a:gd name="T35" fmla="*/ 0 h 76"/>
                <a:gd name="T36" fmla="*/ 399 w 418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" h="76">
                  <a:moveTo>
                    <a:pt x="399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399" y="8"/>
                  </a:lnTo>
                  <a:lnTo>
                    <a:pt x="399" y="15"/>
                  </a:lnTo>
                  <a:lnTo>
                    <a:pt x="19" y="15"/>
                  </a:lnTo>
                  <a:lnTo>
                    <a:pt x="19" y="62"/>
                  </a:lnTo>
                  <a:lnTo>
                    <a:pt x="399" y="62"/>
                  </a:lnTo>
                  <a:lnTo>
                    <a:pt x="399" y="69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399" y="76"/>
                  </a:lnTo>
                  <a:lnTo>
                    <a:pt x="418" y="76"/>
                  </a:lnTo>
                  <a:lnTo>
                    <a:pt x="418" y="69"/>
                  </a:lnTo>
                  <a:lnTo>
                    <a:pt x="418" y="62"/>
                  </a:lnTo>
                  <a:lnTo>
                    <a:pt x="418" y="15"/>
                  </a:lnTo>
                  <a:lnTo>
                    <a:pt x="418" y="8"/>
                  </a:lnTo>
                  <a:lnTo>
                    <a:pt x="418" y="0"/>
                  </a:lnTo>
                  <a:lnTo>
                    <a:pt x="3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28">
              <a:extLst>
                <a:ext uri="{FF2B5EF4-FFF2-40B4-BE49-F238E27FC236}">
                  <a16:creationId xmlns="" xmlns:a16="http://schemas.microsoft.com/office/drawing/2014/main" id="{A5F4D7EF-5980-1B45-9CF5-D5311A092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532" y="5417090"/>
              <a:ext cx="582163" cy="105595"/>
            </a:xfrm>
            <a:custGeom>
              <a:avLst/>
              <a:gdLst>
                <a:gd name="T0" fmla="*/ 398 w 419"/>
                <a:gd name="T1" fmla="*/ 0 h 76"/>
                <a:gd name="T2" fmla="*/ 0 w 419"/>
                <a:gd name="T3" fmla="*/ 0 h 76"/>
                <a:gd name="T4" fmla="*/ 0 w 419"/>
                <a:gd name="T5" fmla="*/ 7 h 76"/>
                <a:gd name="T6" fmla="*/ 398 w 419"/>
                <a:gd name="T7" fmla="*/ 7 h 76"/>
                <a:gd name="T8" fmla="*/ 398 w 419"/>
                <a:gd name="T9" fmla="*/ 15 h 76"/>
                <a:gd name="T10" fmla="*/ 19 w 419"/>
                <a:gd name="T11" fmla="*/ 15 h 76"/>
                <a:gd name="T12" fmla="*/ 19 w 419"/>
                <a:gd name="T13" fmla="*/ 62 h 76"/>
                <a:gd name="T14" fmla="*/ 398 w 419"/>
                <a:gd name="T15" fmla="*/ 62 h 76"/>
                <a:gd name="T16" fmla="*/ 398 w 419"/>
                <a:gd name="T17" fmla="*/ 69 h 76"/>
                <a:gd name="T18" fmla="*/ 0 w 419"/>
                <a:gd name="T19" fmla="*/ 69 h 76"/>
                <a:gd name="T20" fmla="*/ 0 w 419"/>
                <a:gd name="T21" fmla="*/ 76 h 76"/>
                <a:gd name="T22" fmla="*/ 398 w 419"/>
                <a:gd name="T23" fmla="*/ 76 h 76"/>
                <a:gd name="T24" fmla="*/ 419 w 419"/>
                <a:gd name="T25" fmla="*/ 76 h 76"/>
                <a:gd name="T26" fmla="*/ 419 w 419"/>
                <a:gd name="T27" fmla="*/ 69 h 76"/>
                <a:gd name="T28" fmla="*/ 419 w 419"/>
                <a:gd name="T29" fmla="*/ 62 h 76"/>
                <a:gd name="T30" fmla="*/ 419 w 419"/>
                <a:gd name="T31" fmla="*/ 15 h 76"/>
                <a:gd name="T32" fmla="*/ 419 w 419"/>
                <a:gd name="T33" fmla="*/ 7 h 76"/>
                <a:gd name="T34" fmla="*/ 419 w 419"/>
                <a:gd name="T35" fmla="*/ 0 h 76"/>
                <a:gd name="T36" fmla="*/ 398 w 419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76">
                  <a:moveTo>
                    <a:pt x="398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398" y="7"/>
                  </a:lnTo>
                  <a:lnTo>
                    <a:pt x="398" y="15"/>
                  </a:lnTo>
                  <a:lnTo>
                    <a:pt x="19" y="15"/>
                  </a:lnTo>
                  <a:lnTo>
                    <a:pt x="19" y="62"/>
                  </a:lnTo>
                  <a:lnTo>
                    <a:pt x="398" y="62"/>
                  </a:lnTo>
                  <a:lnTo>
                    <a:pt x="398" y="69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398" y="76"/>
                  </a:lnTo>
                  <a:lnTo>
                    <a:pt x="419" y="76"/>
                  </a:lnTo>
                  <a:lnTo>
                    <a:pt x="419" y="69"/>
                  </a:lnTo>
                  <a:lnTo>
                    <a:pt x="419" y="62"/>
                  </a:lnTo>
                  <a:lnTo>
                    <a:pt x="419" y="15"/>
                  </a:lnTo>
                  <a:lnTo>
                    <a:pt x="419" y="7"/>
                  </a:lnTo>
                  <a:lnTo>
                    <a:pt x="419" y="0"/>
                  </a:lnTo>
                  <a:lnTo>
                    <a:pt x="3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50" name="TextBox 78">
            <a:extLst>
              <a:ext uri="{FF2B5EF4-FFF2-40B4-BE49-F238E27FC236}">
                <a16:creationId xmlns="" xmlns:a16="http://schemas.microsoft.com/office/drawing/2014/main" id="{F3C8229C-8592-5343-BDB2-49C7EAB45A0B}"/>
              </a:ext>
            </a:extLst>
          </p:cNvPr>
          <p:cNvSpPr txBox="1"/>
          <p:nvPr/>
        </p:nvSpPr>
        <p:spPr>
          <a:xfrm>
            <a:off x="3851920" y="1720869"/>
            <a:ext cx="3708965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Тематические</a:t>
            </a:r>
            <a:r>
              <a:rPr kumimoji="0" lang="ru-RU" altLang="zh-CN" sz="16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педагогические советы 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TextBox 79">
            <a:extLst>
              <a:ext uri="{FF2B5EF4-FFF2-40B4-BE49-F238E27FC236}">
                <a16:creationId xmlns="" xmlns:a16="http://schemas.microsoft.com/office/drawing/2014/main" id="{FF670C5D-0D5C-984F-9F16-CD40DB6A0A5D}"/>
              </a:ext>
            </a:extLst>
          </p:cNvPr>
          <p:cNvSpPr txBox="1"/>
          <p:nvPr/>
        </p:nvSpPr>
        <p:spPr>
          <a:xfrm>
            <a:off x="4355976" y="2564904"/>
            <a:ext cx="3241586" cy="41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Методические</a:t>
            </a:r>
            <a:r>
              <a:rPr kumimoji="0" lang="ru-RU" altLang="zh-CN" sz="16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учебы </a:t>
            </a:r>
            <a:r>
              <a:rPr kumimoji="0" lang="en-US" altLang="zh-CN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2" name="TextBox 80">
            <a:extLst>
              <a:ext uri="{FF2B5EF4-FFF2-40B4-BE49-F238E27FC236}">
                <a16:creationId xmlns="" xmlns:a16="http://schemas.microsoft.com/office/drawing/2014/main" id="{D701EAEB-CF06-5B43-9B07-A8CD057CCCF8}"/>
              </a:ext>
            </a:extLst>
          </p:cNvPr>
          <p:cNvSpPr txBox="1"/>
          <p:nvPr/>
        </p:nvSpPr>
        <p:spPr>
          <a:xfrm>
            <a:off x="4319299" y="3214966"/>
            <a:ext cx="3241586" cy="41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Мастер-классы</a:t>
            </a: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3" name="TextBox 81">
            <a:extLst>
              <a:ext uri="{FF2B5EF4-FFF2-40B4-BE49-F238E27FC236}">
                <a16:creationId xmlns="" xmlns:a16="http://schemas.microsoft.com/office/drawing/2014/main" id="{70407C59-20E1-734F-B168-5A97DE8F549E}"/>
              </a:ext>
            </a:extLst>
          </p:cNvPr>
          <p:cNvSpPr txBox="1"/>
          <p:nvPr/>
        </p:nvSpPr>
        <p:spPr>
          <a:xfrm>
            <a:off x="4319299" y="3963578"/>
            <a:ext cx="324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Открытые</a:t>
            </a:r>
            <a:r>
              <a:rPr kumimoji="0" lang="ru-RU" altLang="zh-CN" sz="16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практические и теоретические занятия</a:t>
            </a:r>
            <a:r>
              <a:rPr kumimoji="0" lang="en-US" altLang="zh-CN" sz="16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. 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TextBox 82">
            <a:extLst>
              <a:ext uri="{FF2B5EF4-FFF2-40B4-BE49-F238E27FC236}">
                <a16:creationId xmlns="" xmlns:a16="http://schemas.microsoft.com/office/drawing/2014/main" id="{E6F2CEC0-F509-B74F-80DF-FCFD8350A796}"/>
              </a:ext>
            </a:extLst>
          </p:cNvPr>
          <p:cNvSpPr txBox="1"/>
          <p:nvPr/>
        </p:nvSpPr>
        <p:spPr>
          <a:xfrm>
            <a:off x="3851920" y="4709855"/>
            <a:ext cx="370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Открытые</a:t>
            </a:r>
            <a:r>
              <a:rPr kumimoji="0" lang="ru-RU" altLang="zh-CN" sz="16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внеурочные мероприятия , классные часы</a:t>
            </a:r>
            <a:r>
              <a:rPr kumimoji="0" lang="en-US" altLang="zh-CN" sz="16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roup 83">
            <a:extLst>
              <a:ext uri="{FF2B5EF4-FFF2-40B4-BE49-F238E27FC236}">
                <a16:creationId xmlns="" xmlns:a16="http://schemas.microsoft.com/office/drawing/2014/main" id="{367797DC-2BC3-A34E-9DC9-A8ACAF02FF35}"/>
              </a:ext>
            </a:extLst>
          </p:cNvPr>
          <p:cNvGrpSpPr/>
          <p:nvPr/>
        </p:nvGrpSpPr>
        <p:grpSpPr>
          <a:xfrm>
            <a:off x="7745485" y="1727890"/>
            <a:ext cx="403622" cy="538163"/>
            <a:chOff x="8910638" y="2275003"/>
            <a:chExt cx="538162" cy="538163"/>
          </a:xfrm>
        </p:grpSpPr>
        <p:sp>
          <p:nvSpPr>
            <p:cNvPr id="56" name="Oval 11">
              <a:extLst>
                <a:ext uri="{FF2B5EF4-FFF2-40B4-BE49-F238E27FC236}">
                  <a16:creationId xmlns="" xmlns:a16="http://schemas.microsoft.com/office/drawing/2014/main" id="{96B3812D-90A9-494E-ACF1-97B24647B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0638" y="2275003"/>
              <a:ext cx="538162" cy="538163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7" name="Oval 12">
              <a:extLst>
                <a:ext uri="{FF2B5EF4-FFF2-40B4-BE49-F238E27FC236}">
                  <a16:creationId xmlns="" xmlns:a16="http://schemas.microsoft.com/office/drawing/2014/main" id="{9D9640FE-6467-1A40-8A13-BF66252F5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8" y="2349616"/>
              <a:ext cx="390525" cy="392113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8" name="TextBox 86">
              <a:extLst>
                <a:ext uri="{FF2B5EF4-FFF2-40B4-BE49-F238E27FC236}">
                  <a16:creationId xmlns="" xmlns:a16="http://schemas.microsoft.com/office/drawing/2014/main" id="{B5ECD8EA-91AE-0E47-B779-61FD5A425830}"/>
                </a:ext>
              </a:extLst>
            </p:cNvPr>
            <p:cNvSpPr txBox="1"/>
            <p:nvPr/>
          </p:nvSpPr>
          <p:spPr>
            <a:xfrm>
              <a:off x="9014449" y="2358582"/>
              <a:ext cx="419346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dirty="0" smtClean="0">
                  <a:solidFill>
                    <a:srgbClr val="FF0000"/>
                  </a:solidFill>
                  <a:cs typeface="+mn-ea"/>
                  <a:sym typeface="+mn-lt"/>
                </a:rPr>
                <a:t>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3" name="Group 87">
            <a:extLst>
              <a:ext uri="{FF2B5EF4-FFF2-40B4-BE49-F238E27FC236}">
                <a16:creationId xmlns="" xmlns:a16="http://schemas.microsoft.com/office/drawing/2014/main" id="{6D1F3D9D-72BD-7B43-BD9E-C96DB12CC03C}"/>
              </a:ext>
            </a:extLst>
          </p:cNvPr>
          <p:cNvGrpSpPr/>
          <p:nvPr/>
        </p:nvGrpSpPr>
        <p:grpSpPr>
          <a:xfrm>
            <a:off x="7745485" y="2473747"/>
            <a:ext cx="403622" cy="539750"/>
            <a:chOff x="8910638" y="3020861"/>
            <a:chExt cx="538162" cy="539750"/>
          </a:xfrm>
        </p:grpSpPr>
        <p:sp>
          <p:nvSpPr>
            <p:cNvPr id="60" name="Oval 13">
              <a:extLst>
                <a:ext uri="{FF2B5EF4-FFF2-40B4-BE49-F238E27FC236}">
                  <a16:creationId xmlns="" xmlns:a16="http://schemas.microsoft.com/office/drawing/2014/main" id="{D661D151-20A0-5B44-B885-0C2BBC93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0638" y="3020861"/>
              <a:ext cx="538162" cy="539750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1" name="Oval 14">
              <a:extLst>
                <a:ext uri="{FF2B5EF4-FFF2-40B4-BE49-F238E27FC236}">
                  <a16:creationId xmlns="" xmlns:a16="http://schemas.microsoft.com/office/drawing/2014/main" id="{99AA65F1-C167-0C4E-BB0B-CE37E777D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8" y="3092299"/>
              <a:ext cx="390525" cy="393700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TextBox 90">
              <a:extLst>
                <a:ext uri="{FF2B5EF4-FFF2-40B4-BE49-F238E27FC236}">
                  <a16:creationId xmlns="" xmlns:a16="http://schemas.microsoft.com/office/drawing/2014/main" id="{86AFCEB2-FF90-AE4C-8DFD-A0ADBC89A8AA}"/>
                </a:ext>
              </a:extLst>
            </p:cNvPr>
            <p:cNvSpPr txBox="1"/>
            <p:nvPr/>
          </p:nvSpPr>
          <p:spPr>
            <a:xfrm>
              <a:off x="9014449" y="3089094"/>
              <a:ext cx="419346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55" name="Group 91">
            <a:extLst>
              <a:ext uri="{FF2B5EF4-FFF2-40B4-BE49-F238E27FC236}">
                <a16:creationId xmlns="" xmlns:a16="http://schemas.microsoft.com/office/drawing/2014/main" id="{228532CA-7E93-1146-B136-C0E3F421BBB9}"/>
              </a:ext>
            </a:extLst>
          </p:cNvPr>
          <p:cNvGrpSpPr/>
          <p:nvPr/>
        </p:nvGrpSpPr>
        <p:grpSpPr>
          <a:xfrm>
            <a:off x="7745485" y="3221192"/>
            <a:ext cx="403622" cy="539750"/>
            <a:chOff x="8910638" y="3768306"/>
            <a:chExt cx="538162" cy="539750"/>
          </a:xfrm>
        </p:grpSpPr>
        <p:sp>
          <p:nvSpPr>
            <p:cNvPr id="64" name="Oval 15">
              <a:extLst>
                <a:ext uri="{FF2B5EF4-FFF2-40B4-BE49-F238E27FC236}">
                  <a16:creationId xmlns="" xmlns:a16="http://schemas.microsoft.com/office/drawing/2014/main" id="{06E7B64E-9D03-7F44-A5F1-C59472A70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0638" y="3768306"/>
              <a:ext cx="538162" cy="539750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Oval 16">
              <a:extLst>
                <a:ext uri="{FF2B5EF4-FFF2-40B4-BE49-F238E27FC236}">
                  <a16:creationId xmlns="" xmlns:a16="http://schemas.microsoft.com/office/drawing/2014/main" id="{EF26D465-DE95-C447-9E9D-B7D518B9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8" y="3844506"/>
              <a:ext cx="390525" cy="392113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6" name="TextBox 94">
              <a:extLst>
                <a:ext uri="{FF2B5EF4-FFF2-40B4-BE49-F238E27FC236}">
                  <a16:creationId xmlns="" xmlns:a16="http://schemas.microsoft.com/office/drawing/2014/main" id="{71D81DA2-60BA-C24B-BCCF-B31E9D79FB6A}"/>
                </a:ext>
              </a:extLst>
            </p:cNvPr>
            <p:cNvSpPr txBox="1"/>
            <p:nvPr/>
          </p:nvSpPr>
          <p:spPr>
            <a:xfrm>
              <a:off x="9014449" y="3838126"/>
              <a:ext cx="419346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9" name="Group 95">
            <a:extLst>
              <a:ext uri="{FF2B5EF4-FFF2-40B4-BE49-F238E27FC236}">
                <a16:creationId xmlns="" xmlns:a16="http://schemas.microsoft.com/office/drawing/2014/main" id="{0C50EE4C-FE72-D342-A198-AE3A5ECFAC24}"/>
              </a:ext>
            </a:extLst>
          </p:cNvPr>
          <p:cNvGrpSpPr/>
          <p:nvPr/>
        </p:nvGrpSpPr>
        <p:grpSpPr>
          <a:xfrm>
            <a:off x="7740354" y="3968637"/>
            <a:ext cx="444352" cy="539750"/>
            <a:chOff x="8903787" y="4515751"/>
            <a:chExt cx="592468" cy="539750"/>
          </a:xfrm>
        </p:grpSpPr>
        <p:sp>
          <p:nvSpPr>
            <p:cNvPr id="68" name="Oval 13">
              <a:extLst>
                <a:ext uri="{FF2B5EF4-FFF2-40B4-BE49-F238E27FC236}">
                  <a16:creationId xmlns="" xmlns:a16="http://schemas.microsoft.com/office/drawing/2014/main" id="{E04FADAD-9B1F-A149-8300-0616AB975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0638" y="4515751"/>
              <a:ext cx="538162" cy="539750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9" name="Oval 14">
              <a:extLst>
                <a:ext uri="{FF2B5EF4-FFF2-40B4-BE49-F238E27FC236}">
                  <a16:creationId xmlns="" xmlns:a16="http://schemas.microsoft.com/office/drawing/2014/main" id="{F8BCED99-41C8-1341-B493-79D84BC69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8" y="4587189"/>
              <a:ext cx="390525" cy="393700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0" name="TextBox 98">
              <a:extLst>
                <a:ext uri="{FF2B5EF4-FFF2-40B4-BE49-F238E27FC236}">
                  <a16:creationId xmlns="" xmlns:a16="http://schemas.microsoft.com/office/drawing/2014/main" id="{E8BC5AC0-DADE-5D46-8076-6BA11DFBB4E8}"/>
                </a:ext>
              </a:extLst>
            </p:cNvPr>
            <p:cNvSpPr txBox="1"/>
            <p:nvPr/>
          </p:nvSpPr>
          <p:spPr>
            <a:xfrm>
              <a:off x="8903787" y="4552178"/>
              <a:ext cx="592468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1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3" name="Group 99">
            <a:extLst>
              <a:ext uri="{FF2B5EF4-FFF2-40B4-BE49-F238E27FC236}">
                <a16:creationId xmlns="" xmlns:a16="http://schemas.microsoft.com/office/drawing/2014/main" id="{948EE399-B6DC-A940-9434-50F8CD47DD69}"/>
              </a:ext>
            </a:extLst>
          </p:cNvPr>
          <p:cNvGrpSpPr/>
          <p:nvPr/>
        </p:nvGrpSpPr>
        <p:grpSpPr>
          <a:xfrm>
            <a:off x="7740354" y="4716081"/>
            <a:ext cx="444352" cy="539750"/>
            <a:chOff x="8903787" y="5263195"/>
            <a:chExt cx="592468" cy="539750"/>
          </a:xfrm>
        </p:grpSpPr>
        <p:sp>
          <p:nvSpPr>
            <p:cNvPr id="72" name="Oval 15">
              <a:extLst>
                <a:ext uri="{FF2B5EF4-FFF2-40B4-BE49-F238E27FC236}">
                  <a16:creationId xmlns="" xmlns:a16="http://schemas.microsoft.com/office/drawing/2014/main" id="{0E691450-C6CA-7B45-B066-40A2F4411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0638" y="5263195"/>
              <a:ext cx="538162" cy="539750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3" name="Oval 16">
              <a:extLst>
                <a:ext uri="{FF2B5EF4-FFF2-40B4-BE49-F238E27FC236}">
                  <a16:creationId xmlns="" xmlns:a16="http://schemas.microsoft.com/office/drawing/2014/main" id="{AC8825CB-308D-9742-B9F7-04217CF35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8" y="5339395"/>
              <a:ext cx="390525" cy="392113"/>
            </a:xfrm>
            <a:prstGeom prst="ellipse">
              <a:avLst/>
            </a:prstGeom>
            <a:ln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5886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4" name="TextBox 102">
              <a:extLst>
                <a:ext uri="{FF2B5EF4-FFF2-40B4-BE49-F238E27FC236}">
                  <a16:creationId xmlns="" xmlns:a16="http://schemas.microsoft.com/office/drawing/2014/main" id="{267D8BDE-AF45-D347-A98E-FB0A318574B7}"/>
                </a:ext>
              </a:extLst>
            </p:cNvPr>
            <p:cNvSpPr txBox="1"/>
            <p:nvPr/>
          </p:nvSpPr>
          <p:spPr>
            <a:xfrm>
              <a:off x="8903787" y="5344266"/>
              <a:ext cx="592468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2</a:t>
              </a:r>
              <a:r>
                <a:rPr kumimoji="0" lang="en-US" sz="20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+mn-ea"/>
                  <a:sym typeface="+mn-lt"/>
                </a:rPr>
                <a:t>5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5" name="AutoShape 19">
            <a:extLst>
              <a:ext uri="{FF2B5EF4-FFF2-40B4-BE49-F238E27FC236}">
                <a16:creationId xmlns="" xmlns:a16="http://schemas.microsoft.com/office/drawing/2014/main" id="{BB8948BA-B76E-B94E-95F2-E6BA162748BC}"/>
              </a:ext>
            </a:extLst>
          </p:cNvPr>
          <p:cNvSpPr>
            <a:spLocks noChangeAspect="1"/>
          </p:cNvSpPr>
          <p:nvPr/>
        </p:nvSpPr>
        <p:spPr bwMode="auto">
          <a:xfrm>
            <a:off x="2411760" y="1628800"/>
            <a:ext cx="274375" cy="357596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marL="0" marR="0" lvl="0" indent="0" algn="l" defTabSz="457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77" name="Freeform 102">
            <a:extLst>
              <a:ext uri="{FF2B5EF4-FFF2-40B4-BE49-F238E27FC236}">
                <a16:creationId xmlns="" xmlns:a16="http://schemas.microsoft.com/office/drawing/2014/main" id="{3449A51F-481E-C241-8A4D-7476B6A06E89}"/>
              </a:ext>
            </a:extLst>
          </p:cNvPr>
          <p:cNvSpPr>
            <a:spLocks noEditPoints="1"/>
          </p:cNvSpPr>
          <p:nvPr/>
        </p:nvSpPr>
        <p:spPr bwMode="auto">
          <a:xfrm>
            <a:off x="3995936" y="3717032"/>
            <a:ext cx="266064" cy="288032"/>
          </a:xfrm>
          <a:custGeom>
            <a:avLst/>
            <a:gdLst>
              <a:gd name="T0" fmla="*/ 32 w 64"/>
              <a:gd name="T1" fmla="*/ 0 h 64"/>
              <a:gd name="T2" fmla="*/ 0 w 64"/>
              <a:gd name="T3" fmla="*/ 32 h 64"/>
              <a:gd name="T4" fmla="*/ 32 w 64"/>
              <a:gd name="T5" fmla="*/ 64 h 64"/>
              <a:gd name="T6" fmla="*/ 64 w 64"/>
              <a:gd name="T7" fmla="*/ 32 h 64"/>
              <a:gd name="T8" fmla="*/ 32 w 64"/>
              <a:gd name="T9" fmla="*/ 0 h 64"/>
              <a:gd name="T10" fmla="*/ 28 w 64"/>
              <a:gd name="T11" fmla="*/ 8 h 64"/>
              <a:gd name="T12" fmla="*/ 36 w 64"/>
              <a:gd name="T13" fmla="*/ 8 h 64"/>
              <a:gd name="T14" fmla="*/ 36 w 64"/>
              <a:gd name="T15" fmla="*/ 28 h 64"/>
              <a:gd name="T16" fmla="*/ 28 w 64"/>
              <a:gd name="T17" fmla="*/ 28 h 64"/>
              <a:gd name="T18" fmla="*/ 28 w 64"/>
              <a:gd name="T19" fmla="*/ 8 h 64"/>
              <a:gd name="T20" fmla="*/ 32 w 64"/>
              <a:gd name="T21" fmla="*/ 53 h 64"/>
              <a:gd name="T22" fmla="*/ 11 w 64"/>
              <a:gd name="T23" fmla="*/ 32 h 64"/>
              <a:gd name="T24" fmla="*/ 24 w 64"/>
              <a:gd name="T25" fmla="*/ 13 h 64"/>
              <a:gd name="T26" fmla="*/ 24 w 64"/>
              <a:gd name="T27" fmla="*/ 12 h 64"/>
              <a:gd name="T28" fmla="*/ 24 w 64"/>
              <a:gd name="T29" fmla="*/ 20 h 64"/>
              <a:gd name="T30" fmla="*/ 17 w 64"/>
              <a:gd name="T31" fmla="*/ 32 h 64"/>
              <a:gd name="T32" fmla="*/ 32 w 64"/>
              <a:gd name="T33" fmla="*/ 47 h 64"/>
              <a:gd name="T34" fmla="*/ 47 w 64"/>
              <a:gd name="T35" fmla="*/ 32 h 64"/>
              <a:gd name="T36" fmla="*/ 40 w 64"/>
              <a:gd name="T37" fmla="*/ 20 h 64"/>
              <a:gd name="T38" fmla="*/ 40 w 64"/>
              <a:gd name="T39" fmla="*/ 12 h 64"/>
              <a:gd name="T40" fmla="*/ 40 w 64"/>
              <a:gd name="T41" fmla="*/ 13 h 64"/>
              <a:gd name="T42" fmla="*/ 53 w 64"/>
              <a:gd name="T43" fmla="*/ 32 h 64"/>
              <a:gd name="T44" fmla="*/ 32 w 64"/>
              <a:gd name="T45" fmla="*/ 5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" h="64">
                <a:moveTo>
                  <a:pt x="32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14"/>
                  <a:pt x="50" y="0"/>
                  <a:pt x="32" y="0"/>
                </a:cubicBezTo>
                <a:close/>
                <a:moveTo>
                  <a:pt x="28" y="8"/>
                </a:moveTo>
                <a:cubicBezTo>
                  <a:pt x="36" y="8"/>
                  <a:pt x="36" y="8"/>
                  <a:pt x="36" y="8"/>
                </a:cubicBezTo>
                <a:cubicBezTo>
                  <a:pt x="36" y="28"/>
                  <a:pt x="36" y="28"/>
                  <a:pt x="36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8"/>
                </a:lnTo>
                <a:close/>
                <a:moveTo>
                  <a:pt x="32" y="53"/>
                </a:moveTo>
                <a:cubicBezTo>
                  <a:pt x="20" y="53"/>
                  <a:pt x="11" y="44"/>
                  <a:pt x="11" y="32"/>
                </a:cubicBezTo>
                <a:cubicBezTo>
                  <a:pt x="11" y="24"/>
                  <a:pt x="16" y="16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22"/>
                  <a:pt x="17" y="27"/>
                  <a:pt x="17" y="32"/>
                </a:cubicBezTo>
                <a:cubicBezTo>
                  <a:pt x="17" y="40"/>
                  <a:pt x="24" y="47"/>
                  <a:pt x="32" y="47"/>
                </a:cubicBezTo>
                <a:cubicBezTo>
                  <a:pt x="40" y="47"/>
                  <a:pt x="47" y="40"/>
                  <a:pt x="47" y="32"/>
                </a:cubicBezTo>
                <a:cubicBezTo>
                  <a:pt x="47" y="27"/>
                  <a:pt x="44" y="22"/>
                  <a:pt x="40" y="20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8" y="16"/>
                  <a:pt x="53" y="24"/>
                  <a:pt x="53" y="32"/>
                </a:cubicBezTo>
                <a:cubicBezTo>
                  <a:pt x="53" y="44"/>
                  <a:pt x="44" y="53"/>
                  <a:pt x="32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Прямоугольник 77"/>
          <p:cNvSpPr/>
          <p:nvPr/>
        </p:nvSpPr>
        <p:spPr>
          <a:xfrm rot="20994458">
            <a:off x="3950869" y="543932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buFont typeface="Wingdings" pitchFamily="2" charset="2"/>
              <a:buChar char="ü"/>
            </a:pPr>
            <a:r>
              <a:rPr lang="ru-RU" sz="1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«Реализация модели наставничества (руководители практики от профессиональных организаций - обучающиеся)» 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17.01.2023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555776" y="6165304"/>
            <a:ext cx="6408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buFont typeface="Wingdings" pitchFamily="2" charset="2"/>
              <a:buChar char="ü"/>
            </a:pP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условий совершенствования системы работы классных руководителей со студенческим коллективом» 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14.02.2023г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 rot="20561277">
            <a:off x="467544" y="321297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buFont typeface="Wingdings" pitchFamily="2" charset="2"/>
              <a:buChar char="ü"/>
            </a:pPr>
            <a:r>
              <a:rPr lang="ru-RU" sz="1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«Организация деятельности педагогического коллектива по диагностике, консультированию, поддержке. Коррекционной работе, развивающей работе, экспертизе результатов обучения в условиях интенсификации освоения обучающимися образовательных программ»- 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25.04.2023г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 rot="894430">
            <a:off x="42547" y="5730740"/>
            <a:ext cx="31177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buFont typeface="Wingdings" pitchFamily="2" charset="2"/>
              <a:buChar char="ü"/>
            </a:pPr>
            <a:r>
              <a:rPr lang="ru-RU" sz="1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«Проблемы и перспективы реализации дополнительных программ обучения </a:t>
            </a:r>
            <a:r>
              <a:rPr lang="ru-RU" sz="12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11.04.2023г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67544" y="1124744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buFont typeface="Wingdings" pitchFamily="2" charset="2"/>
              <a:buChar char="ü"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</a:t>
            </a:r>
            <a:r>
              <a:rPr lang="ru-RU" sz="1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еализация общеобразовательных дисциплин в рамках ФИПП»</a:t>
            </a:r>
            <a:r>
              <a:rPr lang="ru-RU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31.01.2022г.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AutoShape 19">
            <a:extLst>
              <a:ext uri="{FF2B5EF4-FFF2-40B4-BE49-F238E27FC236}">
                <a16:creationId xmlns="" xmlns:a16="http://schemas.microsoft.com/office/drawing/2014/main" id="{BB8948BA-B76E-B94E-95F2-E6BA162748BC}"/>
              </a:ext>
            </a:extLst>
          </p:cNvPr>
          <p:cNvSpPr>
            <a:spLocks noChangeAspect="1"/>
          </p:cNvSpPr>
          <p:nvPr/>
        </p:nvSpPr>
        <p:spPr bwMode="auto">
          <a:xfrm>
            <a:off x="3995936" y="3645024"/>
            <a:ext cx="274375" cy="357596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0789" tIns="50789" rIns="50789" bIns="50789" anchor="ctr"/>
          <a:lstStyle/>
          <a:p>
            <a:pPr marL="0" marR="0" lvl="0" indent="0" algn="l" defTabSz="457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84" name="AutoShape 82">
            <a:extLst>
              <a:ext uri="{FF2B5EF4-FFF2-40B4-BE49-F238E27FC236}">
                <a16:creationId xmlns="" xmlns:a16="http://schemas.microsoft.com/office/drawing/2014/main" id="{25F1066F-267B-E64A-AE5E-3A19DF971B9F}"/>
              </a:ext>
            </a:extLst>
          </p:cNvPr>
          <p:cNvSpPr>
            <a:spLocks noChangeAspect="1"/>
          </p:cNvSpPr>
          <p:nvPr/>
        </p:nvSpPr>
        <p:spPr bwMode="auto">
          <a:xfrm>
            <a:off x="899592" y="3717032"/>
            <a:ext cx="168477" cy="2195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0789" tIns="50789" rIns="50789" bIns="50789" anchor="ctr"/>
          <a:lstStyle/>
          <a:p>
            <a:pPr marL="0" marR="0" lvl="0" indent="0" algn="l" defTabSz="457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85" name="Freeform 33">
            <a:extLst>
              <a:ext uri="{FF2B5EF4-FFF2-40B4-BE49-F238E27FC236}">
                <a16:creationId xmlns="" xmlns:a16="http://schemas.microsoft.com/office/drawing/2014/main" id="{E0FC372C-7813-0044-8699-8FD140BB94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3768" y="1700808"/>
            <a:ext cx="260765" cy="300475"/>
          </a:xfrm>
          <a:custGeom>
            <a:avLst/>
            <a:gdLst>
              <a:gd name="connsiteX0" fmla="*/ 358785 w 512434"/>
              <a:gd name="connsiteY0" fmla="*/ 409158 h 453171"/>
              <a:gd name="connsiteX1" fmla="*/ 345300 w 512434"/>
              <a:gd name="connsiteY1" fmla="*/ 425866 h 453171"/>
              <a:gd name="connsiteX2" fmla="*/ 358785 w 512434"/>
              <a:gd name="connsiteY2" fmla="*/ 439722 h 453171"/>
              <a:gd name="connsiteX3" fmla="*/ 372270 w 512434"/>
              <a:gd name="connsiteY3" fmla="*/ 425866 h 453171"/>
              <a:gd name="connsiteX4" fmla="*/ 358785 w 512434"/>
              <a:gd name="connsiteY4" fmla="*/ 409158 h 453171"/>
              <a:gd name="connsiteX5" fmla="*/ 151153 w 512434"/>
              <a:gd name="connsiteY5" fmla="*/ 300585 h 453171"/>
              <a:gd name="connsiteX6" fmla="*/ 195731 w 512434"/>
              <a:gd name="connsiteY6" fmla="*/ 300585 h 453171"/>
              <a:gd name="connsiteX7" fmla="*/ 195731 w 512434"/>
              <a:gd name="connsiteY7" fmla="*/ 345175 h 453171"/>
              <a:gd name="connsiteX8" fmla="*/ 151153 w 512434"/>
              <a:gd name="connsiteY8" fmla="*/ 345175 h 453171"/>
              <a:gd name="connsiteX9" fmla="*/ 71978 w 512434"/>
              <a:gd name="connsiteY9" fmla="*/ 300585 h 453171"/>
              <a:gd name="connsiteX10" fmla="*/ 120152 w 512434"/>
              <a:gd name="connsiteY10" fmla="*/ 300585 h 453171"/>
              <a:gd name="connsiteX11" fmla="*/ 120152 w 512434"/>
              <a:gd name="connsiteY11" fmla="*/ 345175 h 453171"/>
              <a:gd name="connsiteX12" fmla="*/ 71978 w 512434"/>
              <a:gd name="connsiteY12" fmla="*/ 345175 h 453171"/>
              <a:gd name="connsiteX13" fmla="*/ 481786 w 512434"/>
              <a:gd name="connsiteY13" fmla="*/ 286492 h 453171"/>
              <a:gd name="connsiteX14" fmla="*/ 468300 w 512434"/>
              <a:gd name="connsiteY14" fmla="*/ 299940 h 453171"/>
              <a:gd name="connsiteX15" fmla="*/ 481786 w 512434"/>
              <a:gd name="connsiteY15" fmla="*/ 313389 h 453171"/>
              <a:gd name="connsiteX16" fmla="*/ 498948 w 512434"/>
              <a:gd name="connsiteY16" fmla="*/ 299940 h 453171"/>
              <a:gd name="connsiteX17" fmla="*/ 481786 w 512434"/>
              <a:gd name="connsiteY17" fmla="*/ 286492 h 453171"/>
              <a:gd name="connsiteX18" fmla="*/ 235785 w 512434"/>
              <a:gd name="connsiteY18" fmla="*/ 286492 h 453171"/>
              <a:gd name="connsiteX19" fmla="*/ 222300 w 512434"/>
              <a:gd name="connsiteY19" fmla="*/ 299940 h 453171"/>
              <a:gd name="connsiteX20" fmla="*/ 235785 w 512434"/>
              <a:gd name="connsiteY20" fmla="*/ 313389 h 453171"/>
              <a:gd name="connsiteX21" fmla="*/ 249270 w 512434"/>
              <a:gd name="connsiteY21" fmla="*/ 299940 h 453171"/>
              <a:gd name="connsiteX22" fmla="*/ 235785 w 512434"/>
              <a:gd name="connsiteY22" fmla="*/ 286492 h 453171"/>
              <a:gd name="connsiteX23" fmla="*/ 151153 w 512434"/>
              <a:gd name="connsiteY23" fmla="*/ 228588 h 453171"/>
              <a:gd name="connsiteX24" fmla="*/ 195731 w 512434"/>
              <a:gd name="connsiteY24" fmla="*/ 228588 h 453171"/>
              <a:gd name="connsiteX25" fmla="*/ 195731 w 512434"/>
              <a:gd name="connsiteY25" fmla="*/ 273178 h 453171"/>
              <a:gd name="connsiteX26" fmla="*/ 151153 w 512434"/>
              <a:gd name="connsiteY26" fmla="*/ 273178 h 453171"/>
              <a:gd name="connsiteX27" fmla="*/ 71978 w 512434"/>
              <a:gd name="connsiteY27" fmla="*/ 228588 h 453171"/>
              <a:gd name="connsiteX28" fmla="*/ 120152 w 512434"/>
              <a:gd name="connsiteY28" fmla="*/ 228588 h 453171"/>
              <a:gd name="connsiteX29" fmla="*/ 120152 w 512434"/>
              <a:gd name="connsiteY29" fmla="*/ 273178 h 453171"/>
              <a:gd name="connsiteX30" fmla="*/ 71978 w 512434"/>
              <a:gd name="connsiteY30" fmla="*/ 273178 h 453171"/>
              <a:gd name="connsiteX31" fmla="*/ 427028 w 512434"/>
              <a:gd name="connsiteY31" fmla="*/ 221695 h 453171"/>
              <a:gd name="connsiteX32" fmla="*/ 372270 w 512434"/>
              <a:gd name="connsiteY32" fmla="*/ 275896 h 453171"/>
              <a:gd name="connsiteX33" fmla="*/ 358785 w 512434"/>
              <a:gd name="connsiteY33" fmla="*/ 272636 h 453171"/>
              <a:gd name="connsiteX34" fmla="*/ 341622 w 512434"/>
              <a:gd name="connsiteY34" fmla="*/ 279564 h 453171"/>
              <a:gd name="connsiteX35" fmla="*/ 283596 w 512434"/>
              <a:gd name="connsiteY35" fmla="*/ 238404 h 453171"/>
              <a:gd name="connsiteX36" fmla="*/ 266433 w 512434"/>
              <a:gd name="connsiteY36" fmla="*/ 238404 h 453171"/>
              <a:gd name="connsiteX37" fmla="*/ 270111 w 512434"/>
              <a:gd name="connsiteY37" fmla="*/ 255520 h 453171"/>
              <a:gd name="connsiteX38" fmla="*/ 331406 w 512434"/>
              <a:gd name="connsiteY38" fmla="*/ 303200 h 453171"/>
              <a:gd name="connsiteX39" fmla="*/ 358785 w 512434"/>
              <a:gd name="connsiteY39" fmla="*/ 327245 h 453171"/>
              <a:gd name="connsiteX40" fmla="*/ 386164 w 512434"/>
              <a:gd name="connsiteY40" fmla="*/ 299940 h 453171"/>
              <a:gd name="connsiteX41" fmla="*/ 386164 w 512434"/>
              <a:gd name="connsiteY41" fmla="*/ 296680 h 453171"/>
              <a:gd name="connsiteX42" fmla="*/ 444191 w 512434"/>
              <a:gd name="connsiteY42" fmla="*/ 238404 h 453171"/>
              <a:gd name="connsiteX43" fmla="*/ 444191 w 512434"/>
              <a:gd name="connsiteY43" fmla="*/ 221695 h 453171"/>
              <a:gd name="connsiteX44" fmla="*/ 427028 w 512434"/>
              <a:gd name="connsiteY44" fmla="*/ 221695 h 453171"/>
              <a:gd name="connsiteX45" fmla="*/ 358785 w 512434"/>
              <a:gd name="connsiteY45" fmla="*/ 163826 h 453171"/>
              <a:gd name="connsiteX46" fmla="*/ 345300 w 512434"/>
              <a:gd name="connsiteY46" fmla="*/ 177274 h 453171"/>
              <a:gd name="connsiteX47" fmla="*/ 358785 w 512434"/>
              <a:gd name="connsiteY47" fmla="*/ 190723 h 453171"/>
              <a:gd name="connsiteX48" fmla="*/ 372270 w 512434"/>
              <a:gd name="connsiteY48" fmla="*/ 177274 h 453171"/>
              <a:gd name="connsiteX49" fmla="*/ 358785 w 512434"/>
              <a:gd name="connsiteY49" fmla="*/ 163826 h 453171"/>
              <a:gd name="connsiteX50" fmla="*/ 151153 w 512434"/>
              <a:gd name="connsiteY50" fmla="*/ 156592 h 453171"/>
              <a:gd name="connsiteX51" fmla="*/ 195731 w 512434"/>
              <a:gd name="connsiteY51" fmla="*/ 156592 h 453171"/>
              <a:gd name="connsiteX52" fmla="*/ 195731 w 512434"/>
              <a:gd name="connsiteY52" fmla="*/ 201182 h 453171"/>
              <a:gd name="connsiteX53" fmla="*/ 151153 w 512434"/>
              <a:gd name="connsiteY53" fmla="*/ 201182 h 453171"/>
              <a:gd name="connsiteX54" fmla="*/ 37595 w 512434"/>
              <a:gd name="connsiteY54" fmla="*/ 102289 h 453171"/>
              <a:gd name="connsiteX55" fmla="*/ 37595 w 512434"/>
              <a:gd name="connsiteY55" fmla="*/ 374925 h 453171"/>
              <a:gd name="connsiteX56" fmla="*/ 228838 w 512434"/>
              <a:gd name="connsiteY56" fmla="*/ 374925 h 453171"/>
              <a:gd name="connsiteX57" fmla="*/ 208406 w 512434"/>
              <a:gd name="connsiteY57" fmla="*/ 299940 h 453171"/>
              <a:gd name="connsiteX58" fmla="*/ 246001 w 512434"/>
              <a:gd name="connsiteY58" fmla="*/ 201318 h 453171"/>
              <a:gd name="connsiteX59" fmla="*/ 225569 w 512434"/>
              <a:gd name="connsiteY59" fmla="*/ 201318 h 453171"/>
              <a:gd name="connsiteX60" fmla="*/ 225569 w 512434"/>
              <a:gd name="connsiteY60" fmla="*/ 156898 h 453171"/>
              <a:gd name="connsiteX61" fmla="*/ 270111 w 512434"/>
              <a:gd name="connsiteY61" fmla="*/ 156898 h 453171"/>
              <a:gd name="connsiteX62" fmla="*/ 270111 w 512434"/>
              <a:gd name="connsiteY62" fmla="*/ 177274 h 453171"/>
              <a:gd name="connsiteX63" fmla="*/ 358785 w 512434"/>
              <a:gd name="connsiteY63" fmla="*/ 149970 h 453171"/>
              <a:gd name="connsiteX64" fmla="*/ 382895 w 512434"/>
              <a:gd name="connsiteY64" fmla="*/ 149970 h 453171"/>
              <a:gd name="connsiteX65" fmla="*/ 382895 w 512434"/>
              <a:gd name="connsiteY65" fmla="*/ 102289 h 453171"/>
              <a:gd name="connsiteX66" fmla="*/ 37595 w 512434"/>
              <a:gd name="connsiteY66" fmla="*/ 102289 h 453171"/>
              <a:gd name="connsiteX67" fmla="*/ 136894 w 512434"/>
              <a:gd name="connsiteY67" fmla="*/ 30564 h 453171"/>
              <a:gd name="connsiteX68" fmla="*/ 136894 w 512434"/>
              <a:gd name="connsiteY68" fmla="*/ 68057 h 453171"/>
              <a:gd name="connsiteX69" fmla="*/ 283596 w 512434"/>
              <a:gd name="connsiteY69" fmla="*/ 68057 h 453171"/>
              <a:gd name="connsiteX70" fmla="*/ 283596 w 512434"/>
              <a:gd name="connsiteY70" fmla="*/ 30564 h 453171"/>
              <a:gd name="connsiteX71" fmla="*/ 136894 w 512434"/>
              <a:gd name="connsiteY71" fmla="*/ 30564 h 453171"/>
              <a:gd name="connsiteX72" fmla="*/ 30648 w 512434"/>
              <a:gd name="connsiteY72" fmla="*/ 0 h 453171"/>
              <a:gd name="connsiteX73" fmla="*/ 389433 w 512434"/>
              <a:gd name="connsiteY73" fmla="*/ 0 h 453171"/>
              <a:gd name="connsiteX74" fmla="*/ 420490 w 512434"/>
              <a:gd name="connsiteY74" fmla="*/ 30564 h 453171"/>
              <a:gd name="connsiteX75" fmla="*/ 420490 w 512434"/>
              <a:gd name="connsiteY75" fmla="*/ 163826 h 453171"/>
              <a:gd name="connsiteX76" fmla="*/ 512434 w 512434"/>
              <a:gd name="connsiteY76" fmla="*/ 299940 h 453171"/>
              <a:gd name="connsiteX77" fmla="*/ 358785 w 512434"/>
              <a:gd name="connsiteY77" fmla="*/ 453171 h 453171"/>
              <a:gd name="connsiteX78" fmla="*/ 263164 w 512434"/>
              <a:gd name="connsiteY78" fmla="*/ 419346 h 453171"/>
              <a:gd name="connsiteX79" fmla="*/ 30648 w 512434"/>
              <a:gd name="connsiteY79" fmla="*/ 419346 h 453171"/>
              <a:gd name="connsiteX80" fmla="*/ 0 w 512434"/>
              <a:gd name="connsiteY80" fmla="*/ 388374 h 453171"/>
              <a:gd name="connsiteX81" fmla="*/ 0 w 512434"/>
              <a:gd name="connsiteY81" fmla="*/ 30564 h 453171"/>
              <a:gd name="connsiteX82" fmla="*/ 30648 w 512434"/>
              <a:gd name="connsiteY82" fmla="*/ 0 h 45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2434" h="453171">
                <a:moveTo>
                  <a:pt x="358785" y="409158"/>
                </a:moveTo>
                <a:cubicBezTo>
                  <a:pt x="351838" y="409158"/>
                  <a:pt x="345300" y="415678"/>
                  <a:pt x="345300" y="425866"/>
                </a:cubicBezTo>
                <a:cubicBezTo>
                  <a:pt x="345300" y="432794"/>
                  <a:pt x="351838" y="439722"/>
                  <a:pt x="358785" y="439722"/>
                </a:cubicBezTo>
                <a:cubicBezTo>
                  <a:pt x="365732" y="439722"/>
                  <a:pt x="372270" y="432794"/>
                  <a:pt x="372270" y="425866"/>
                </a:cubicBezTo>
                <a:cubicBezTo>
                  <a:pt x="372270" y="415678"/>
                  <a:pt x="365732" y="409158"/>
                  <a:pt x="358785" y="409158"/>
                </a:cubicBezTo>
                <a:close/>
                <a:moveTo>
                  <a:pt x="151153" y="300585"/>
                </a:moveTo>
                <a:lnTo>
                  <a:pt x="195731" y="300585"/>
                </a:lnTo>
                <a:lnTo>
                  <a:pt x="195731" y="345175"/>
                </a:lnTo>
                <a:lnTo>
                  <a:pt x="151153" y="345175"/>
                </a:lnTo>
                <a:close/>
                <a:moveTo>
                  <a:pt x="71978" y="300585"/>
                </a:moveTo>
                <a:lnTo>
                  <a:pt x="120152" y="300585"/>
                </a:lnTo>
                <a:lnTo>
                  <a:pt x="120152" y="345175"/>
                </a:lnTo>
                <a:lnTo>
                  <a:pt x="71978" y="345175"/>
                </a:lnTo>
                <a:close/>
                <a:moveTo>
                  <a:pt x="481786" y="286492"/>
                </a:moveTo>
                <a:cubicBezTo>
                  <a:pt x="474839" y="286492"/>
                  <a:pt x="468300" y="293012"/>
                  <a:pt x="468300" y="299940"/>
                </a:cubicBezTo>
                <a:cubicBezTo>
                  <a:pt x="468300" y="310128"/>
                  <a:pt x="474839" y="313389"/>
                  <a:pt x="481786" y="313389"/>
                </a:cubicBezTo>
                <a:cubicBezTo>
                  <a:pt x="492002" y="313389"/>
                  <a:pt x="498948" y="310128"/>
                  <a:pt x="498948" y="299940"/>
                </a:cubicBezTo>
                <a:cubicBezTo>
                  <a:pt x="498948" y="293012"/>
                  <a:pt x="492002" y="286492"/>
                  <a:pt x="481786" y="286492"/>
                </a:cubicBezTo>
                <a:close/>
                <a:moveTo>
                  <a:pt x="235785" y="286492"/>
                </a:moveTo>
                <a:cubicBezTo>
                  <a:pt x="228838" y="286492"/>
                  <a:pt x="222300" y="293012"/>
                  <a:pt x="222300" y="299940"/>
                </a:cubicBezTo>
                <a:cubicBezTo>
                  <a:pt x="222300" y="310128"/>
                  <a:pt x="228838" y="313389"/>
                  <a:pt x="235785" y="313389"/>
                </a:cubicBezTo>
                <a:cubicBezTo>
                  <a:pt x="242732" y="313389"/>
                  <a:pt x="249270" y="310128"/>
                  <a:pt x="249270" y="299940"/>
                </a:cubicBezTo>
                <a:cubicBezTo>
                  <a:pt x="249270" y="293012"/>
                  <a:pt x="242732" y="286492"/>
                  <a:pt x="235785" y="286492"/>
                </a:cubicBezTo>
                <a:close/>
                <a:moveTo>
                  <a:pt x="151153" y="228588"/>
                </a:moveTo>
                <a:lnTo>
                  <a:pt x="195731" y="228588"/>
                </a:lnTo>
                <a:lnTo>
                  <a:pt x="195731" y="273178"/>
                </a:lnTo>
                <a:lnTo>
                  <a:pt x="151153" y="273178"/>
                </a:lnTo>
                <a:close/>
                <a:moveTo>
                  <a:pt x="71978" y="228588"/>
                </a:moveTo>
                <a:lnTo>
                  <a:pt x="120152" y="228588"/>
                </a:lnTo>
                <a:lnTo>
                  <a:pt x="120152" y="273178"/>
                </a:lnTo>
                <a:lnTo>
                  <a:pt x="71978" y="273178"/>
                </a:lnTo>
                <a:close/>
                <a:moveTo>
                  <a:pt x="427028" y="221695"/>
                </a:moveTo>
                <a:cubicBezTo>
                  <a:pt x="427028" y="221695"/>
                  <a:pt x="427028" y="221695"/>
                  <a:pt x="372270" y="275896"/>
                </a:cubicBezTo>
                <a:cubicBezTo>
                  <a:pt x="369001" y="275896"/>
                  <a:pt x="365732" y="272636"/>
                  <a:pt x="358785" y="272636"/>
                </a:cubicBezTo>
                <a:cubicBezTo>
                  <a:pt x="351838" y="272636"/>
                  <a:pt x="345300" y="275896"/>
                  <a:pt x="341622" y="279564"/>
                </a:cubicBezTo>
                <a:cubicBezTo>
                  <a:pt x="341622" y="279564"/>
                  <a:pt x="341622" y="279564"/>
                  <a:pt x="283596" y="238404"/>
                </a:cubicBezTo>
                <a:cubicBezTo>
                  <a:pt x="280327" y="231883"/>
                  <a:pt x="270111" y="235143"/>
                  <a:pt x="266433" y="238404"/>
                </a:cubicBezTo>
                <a:cubicBezTo>
                  <a:pt x="263164" y="242071"/>
                  <a:pt x="266433" y="252260"/>
                  <a:pt x="270111" y="255520"/>
                </a:cubicBezTo>
                <a:cubicBezTo>
                  <a:pt x="270111" y="255520"/>
                  <a:pt x="270111" y="255520"/>
                  <a:pt x="331406" y="303200"/>
                </a:cubicBezTo>
                <a:cubicBezTo>
                  <a:pt x="331406" y="317056"/>
                  <a:pt x="345300" y="327245"/>
                  <a:pt x="358785" y="327245"/>
                </a:cubicBezTo>
                <a:cubicBezTo>
                  <a:pt x="375948" y="327245"/>
                  <a:pt x="386164" y="317056"/>
                  <a:pt x="386164" y="299940"/>
                </a:cubicBezTo>
                <a:lnTo>
                  <a:pt x="386164" y="296680"/>
                </a:lnTo>
                <a:cubicBezTo>
                  <a:pt x="386164" y="296680"/>
                  <a:pt x="386164" y="296680"/>
                  <a:pt x="444191" y="238404"/>
                </a:cubicBezTo>
                <a:cubicBezTo>
                  <a:pt x="447869" y="231883"/>
                  <a:pt x="451138" y="224955"/>
                  <a:pt x="444191" y="221695"/>
                </a:cubicBezTo>
                <a:cubicBezTo>
                  <a:pt x="440922" y="218027"/>
                  <a:pt x="433975" y="218027"/>
                  <a:pt x="427028" y="221695"/>
                </a:cubicBezTo>
                <a:close/>
                <a:moveTo>
                  <a:pt x="358785" y="163826"/>
                </a:moveTo>
                <a:cubicBezTo>
                  <a:pt x="351838" y="163826"/>
                  <a:pt x="345300" y="170346"/>
                  <a:pt x="345300" y="177274"/>
                </a:cubicBezTo>
                <a:cubicBezTo>
                  <a:pt x="345300" y="184202"/>
                  <a:pt x="351838" y="190723"/>
                  <a:pt x="358785" y="190723"/>
                </a:cubicBezTo>
                <a:cubicBezTo>
                  <a:pt x="365732" y="190723"/>
                  <a:pt x="372270" y="184202"/>
                  <a:pt x="372270" y="177274"/>
                </a:cubicBezTo>
                <a:cubicBezTo>
                  <a:pt x="372270" y="170346"/>
                  <a:pt x="365732" y="163826"/>
                  <a:pt x="358785" y="163826"/>
                </a:cubicBezTo>
                <a:close/>
                <a:moveTo>
                  <a:pt x="151153" y="156592"/>
                </a:moveTo>
                <a:lnTo>
                  <a:pt x="195731" y="156592"/>
                </a:lnTo>
                <a:lnTo>
                  <a:pt x="195731" y="201182"/>
                </a:lnTo>
                <a:lnTo>
                  <a:pt x="151153" y="201182"/>
                </a:lnTo>
                <a:close/>
                <a:moveTo>
                  <a:pt x="37595" y="102289"/>
                </a:moveTo>
                <a:lnTo>
                  <a:pt x="37595" y="374925"/>
                </a:lnTo>
                <a:cubicBezTo>
                  <a:pt x="37595" y="374925"/>
                  <a:pt x="37595" y="374925"/>
                  <a:pt x="228838" y="374925"/>
                </a:cubicBezTo>
                <a:cubicBezTo>
                  <a:pt x="215353" y="354549"/>
                  <a:pt x="208406" y="327245"/>
                  <a:pt x="208406" y="299940"/>
                </a:cubicBezTo>
                <a:cubicBezTo>
                  <a:pt x="208406" y="262448"/>
                  <a:pt x="222300" y="228215"/>
                  <a:pt x="246001" y="201318"/>
                </a:cubicBezTo>
                <a:cubicBezTo>
                  <a:pt x="246001" y="201318"/>
                  <a:pt x="246001" y="201318"/>
                  <a:pt x="225569" y="201318"/>
                </a:cubicBezTo>
                <a:cubicBezTo>
                  <a:pt x="225569" y="201318"/>
                  <a:pt x="225569" y="201318"/>
                  <a:pt x="225569" y="156898"/>
                </a:cubicBezTo>
                <a:cubicBezTo>
                  <a:pt x="225569" y="156898"/>
                  <a:pt x="225569" y="156898"/>
                  <a:pt x="270111" y="156898"/>
                </a:cubicBezTo>
                <a:cubicBezTo>
                  <a:pt x="270111" y="156898"/>
                  <a:pt x="270111" y="156898"/>
                  <a:pt x="270111" y="177274"/>
                </a:cubicBezTo>
                <a:cubicBezTo>
                  <a:pt x="293812" y="160158"/>
                  <a:pt x="324868" y="149970"/>
                  <a:pt x="358785" y="149970"/>
                </a:cubicBezTo>
                <a:cubicBezTo>
                  <a:pt x="365732" y="149970"/>
                  <a:pt x="375948" y="149970"/>
                  <a:pt x="382895" y="149970"/>
                </a:cubicBezTo>
                <a:cubicBezTo>
                  <a:pt x="382895" y="149970"/>
                  <a:pt x="382895" y="149970"/>
                  <a:pt x="382895" y="102289"/>
                </a:cubicBezTo>
                <a:cubicBezTo>
                  <a:pt x="382895" y="102289"/>
                  <a:pt x="382895" y="102289"/>
                  <a:pt x="37595" y="102289"/>
                </a:cubicBezTo>
                <a:close/>
                <a:moveTo>
                  <a:pt x="136894" y="30564"/>
                </a:moveTo>
                <a:lnTo>
                  <a:pt x="136894" y="68057"/>
                </a:lnTo>
                <a:cubicBezTo>
                  <a:pt x="136894" y="68057"/>
                  <a:pt x="136894" y="68057"/>
                  <a:pt x="283596" y="68057"/>
                </a:cubicBezTo>
                <a:cubicBezTo>
                  <a:pt x="283596" y="68057"/>
                  <a:pt x="283596" y="68057"/>
                  <a:pt x="283596" y="30564"/>
                </a:cubicBezTo>
                <a:cubicBezTo>
                  <a:pt x="283596" y="30564"/>
                  <a:pt x="283596" y="30564"/>
                  <a:pt x="136894" y="30564"/>
                </a:cubicBezTo>
                <a:close/>
                <a:moveTo>
                  <a:pt x="30648" y="0"/>
                </a:moveTo>
                <a:cubicBezTo>
                  <a:pt x="30648" y="0"/>
                  <a:pt x="30648" y="0"/>
                  <a:pt x="389433" y="0"/>
                </a:cubicBezTo>
                <a:cubicBezTo>
                  <a:pt x="406596" y="0"/>
                  <a:pt x="420490" y="13856"/>
                  <a:pt x="420490" y="30564"/>
                </a:cubicBezTo>
                <a:cubicBezTo>
                  <a:pt x="420490" y="30564"/>
                  <a:pt x="420490" y="30564"/>
                  <a:pt x="420490" y="163826"/>
                </a:cubicBezTo>
                <a:cubicBezTo>
                  <a:pt x="474839" y="187463"/>
                  <a:pt x="512434" y="238404"/>
                  <a:pt x="512434" y="299940"/>
                </a:cubicBezTo>
                <a:cubicBezTo>
                  <a:pt x="512434" y="385113"/>
                  <a:pt x="444191" y="453171"/>
                  <a:pt x="358785" y="453171"/>
                </a:cubicBezTo>
                <a:cubicBezTo>
                  <a:pt x="324868" y="453171"/>
                  <a:pt x="290543" y="439722"/>
                  <a:pt x="263164" y="419346"/>
                </a:cubicBezTo>
                <a:cubicBezTo>
                  <a:pt x="263164" y="419346"/>
                  <a:pt x="263164" y="419346"/>
                  <a:pt x="30648" y="419346"/>
                </a:cubicBezTo>
                <a:cubicBezTo>
                  <a:pt x="13894" y="419346"/>
                  <a:pt x="0" y="405490"/>
                  <a:pt x="0" y="388374"/>
                </a:cubicBezTo>
                <a:cubicBezTo>
                  <a:pt x="0" y="388374"/>
                  <a:pt x="0" y="388374"/>
                  <a:pt x="0" y="30564"/>
                </a:cubicBezTo>
                <a:cubicBezTo>
                  <a:pt x="0" y="13856"/>
                  <a:pt x="13894" y="0"/>
                  <a:pt x="30648" y="0"/>
                </a:cubicBez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95536" y="188640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538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3119602"/>
            <a:ext cx="5364088" cy="3538133"/>
          </a:xfrm>
          <a:custGeom>
            <a:avLst/>
            <a:gdLst>
              <a:gd name="T0" fmla="*/ 3078 w 4268"/>
              <a:gd name="T1" fmla="*/ 3 h 1326"/>
              <a:gd name="T2" fmla="*/ 3355 w 4268"/>
              <a:gd name="T3" fmla="*/ 18 h 1326"/>
              <a:gd name="T4" fmla="*/ 3647 w 4268"/>
              <a:gd name="T5" fmla="*/ 50 h 1326"/>
              <a:gd name="T6" fmla="*/ 3951 w 4268"/>
              <a:gd name="T7" fmla="*/ 100 h 1326"/>
              <a:gd name="T8" fmla="*/ 4268 w 4268"/>
              <a:gd name="T9" fmla="*/ 168 h 1326"/>
              <a:gd name="T10" fmla="*/ 4106 w 4268"/>
              <a:gd name="T11" fmla="*/ 140 h 1326"/>
              <a:gd name="T12" fmla="*/ 3795 w 4268"/>
              <a:gd name="T13" fmla="*/ 80 h 1326"/>
              <a:gd name="T14" fmla="*/ 3499 w 4268"/>
              <a:gd name="T15" fmla="*/ 40 h 1326"/>
              <a:gd name="T16" fmla="*/ 3215 w 4268"/>
              <a:gd name="T17" fmla="*/ 16 h 1326"/>
              <a:gd name="T18" fmla="*/ 2943 w 4268"/>
              <a:gd name="T19" fmla="*/ 9 h 1326"/>
              <a:gd name="T20" fmla="*/ 2636 w 4268"/>
              <a:gd name="T21" fmla="*/ 18 h 1326"/>
              <a:gd name="T22" fmla="*/ 2348 w 4268"/>
              <a:gd name="T23" fmla="*/ 48 h 1326"/>
              <a:gd name="T24" fmla="*/ 2077 w 4268"/>
              <a:gd name="T25" fmla="*/ 93 h 1326"/>
              <a:gd name="T26" fmla="*/ 1825 w 4268"/>
              <a:gd name="T27" fmla="*/ 153 h 1326"/>
              <a:gd name="T28" fmla="*/ 1589 w 4268"/>
              <a:gd name="T29" fmla="*/ 225 h 1326"/>
              <a:gd name="T30" fmla="*/ 1370 w 4268"/>
              <a:gd name="T31" fmla="*/ 308 h 1326"/>
              <a:gd name="T32" fmla="*/ 1169 w 4268"/>
              <a:gd name="T33" fmla="*/ 398 h 1326"/>
              <a:gd name="T34" fmla="*/ 985 w 4268"/>
              <a:gd name="T35" fmla="*/ 494 h 1326"/>
              <a:gd name="T36" fmla="*/ 817 w 4268"/>
              <a:gd name="T37" fmla="*/ 595 h 1326"/>
              <a:gd name="T38" fmla="*/ 666 w 4268"/>
              <a:gd name="T39" fmla="*/ 696 h 1326"/>
              <a:gd name="T40" fmla="*/ 531 w 4268"/>
              <a:gd name="T41" fmla="*/ 797 h 1326"/>
              <a:gd name="T42" fmla="*/ 412 w 4268"/>
              <a:gd name="T43" fmla="*/ 895 h 1326"/>
              <a:gd name="T44" fmla="*/ 308 w 4268"/>
              <a:gd name="T45" fmla="*/ 988 h 1326"/>
              <a:gd name="T46" fmla="*/ 221 w 4268"/>
              <a:gd name="T47" fmla="*/ 1075 h 1326"/>
              <a:gd name="T48" fmla="*/ 149 w 4268"/>
              <a:gd name="T49" fmla="*/ 1151 h 1326"/>
              <a:gd name="T50" fmla="*/ 91 w 4268"/>
              <a:gd name="T51" fmla="*/ 1217 h 1326"/>
              <a:gd name="T52" fmla="*/ 49 w 4268"/>
              <a:gd name="T53" fmla="*/ 1269 h 1326"/>
              <a:gd name="T54" fmla="*/ 22 w 4268"/>
              <a:gd name="T55" fmla="*/ 1305 h 1326"/>
              <a:gd name="T56" fmla="*/ 8 w 4268"/>
              <a:gd name="T57" fmla="*/ 1323 h 1326"/>
              <a:gd name="T58" fmla="*/ 6 w 4268"/>
              <a:gd name="T59" fmla="*/ 1326 h 1326"/>
              <a:gd name="T60" fmla="*/ 1 w 4268"/>
              <a:gd name="T61" fmla="*/ 1318 h 1326"/>
              <a:gd name="T62" fmla="*/ 17 w 4268"/>
              <a:gd name="T63" fmla="*/ 1298 h 1326"/>
              <a:gd name="T64" fmla="*/ 47 w 4268"/>
              <a:gd name="T65" fmla="*/ 1259 h 1326"/>
              <a:gd name="T66" fmla="*/ 93 w 4268"/>
              <a:gd name="T67" fmla="*/ 1203 h 1326"/>
              <a:gd name="T68" fmla="*/ 154 w 4268"/>
              <a:gd name="T69" fmla="*/ 1135 h 1326"/>
              <a:gd name="T70" fmla="*/ 230 w 4268"/>
              <a:gd name="T71" fmla="*/ 1053 h 1326"/>
              <a:gd name="T72" fmla="*/ 324 w 4268"/>
              <a:gd name="T73" fmla="*/ 964 h 1326"/>
              <a:gd name="T74" fmla="*/ 434 w 4268"/>
              <a:gd name="T75" fmla="*/ 867 h 1326"/>
              <a:gd name="T76" fmla="*/ 561 w 4268"/>
              <a:gd name="T77" fmla="*/ 765 h 1326"/>
              <a:gd name="T78" fmla="*/ 703 w 4268"/>
              <a:gd name="T79" fmla="*/ 661 h 1326"/>
              <a:gd name="T80" fmla="*/ 864 w 4268"/>
              <a:gd name="T81" fmla="*/ 556 h 1326"/>
              <a:gd name="T82" fmla="*/ 1040 w 4268"/>
              <a:gd name="T83" fmla="*/ 455 h 1326"/>
              <a:gd name="T84" fmla="*/ 1235 w 4268"/>
              <a:gd name="T85" fmla="*/ 358 h 1326"/>
              <a:gd name="T86" fmla="*/ 1448 w 4268"/>
              <a:gd name="T87" fmla="*/ 268 h 1326"/>
              <a:gd name="T88" fmla="*/ 1678 w 4268"/>
              <a:gd name="T89" fmla="*/ 188 h 1326"/>
              <a:gd name="T90" fmla="*/ 1927 w 4268"/>
              <a:gd name="T91" fmla="*/ 119 h 1326"/>
              <a:gd name="T92" fmla="*/ 2194 w 4268"/>
              <a:gd name="T93" fmla="*/ 63 h 1326"/>
              <a:gd name="T94" fmla="*/ 2480 w 4268"/>
              <a:gd name="T95" fmla="*/ 23 h 1326"/>
              <a:gd name="T96" fmla="*/ 2784 w 4268"/>
              <a:gd name="T97" fmla="*/ 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68" h="1326">
                <a:moveTo>
                  <a:pt x="2943" y="0"/>
                </a:moveTo>
                <a:lnTo>
                  <a:pt x="3078" y="3"/>
                </a:lnTo>
                <a:lnTo>
                  <a:pt x="3215" y="8"/>
                </a:lnTo>
                <a:lnTo>
                  <a:pt x="3355" y="18"/>
                </a:lnTo>
                <a:lnTo>
                  <a:pt x="3500" y="31"/>
                </a:lnTo>
                <a:lnTo>
                  <a:pt x="3647" y="50"/>
                </a:lnTo>
                <a:lnTo>
                  <a:pt x="3797" y="72"/>
                </a:lnTo>
                <a:lnTo>
                  <a:pt x="3951" y="100"/>
                </a:lnTo>
                <a:lnTo>
                  <a:pt x="4109" y="132"/>
                </a:lnTo>
                <a:lnTo>
                  <a:pt x="4268" y="168"/>
                </a:lnTo>
                <a:lnTo>
                  <a:pt x="4267" y="176"/>
                </a:lnTo>
                <a:lnTo>
                  <a:pt x="4106" y="140"/>
                </a:lnTo>
                <a:lnTo>
                  <a:pt x="3950" y="107"/>
                </a:lnTo>
                <a:lnTo>
                  <a:pt x="3795" y="80"/>
                </a:lnTo>
                <a:lnTo>
                  <a:pt x="3645" y="58"/>
                </a:lnTo>
                <a:lnTo>
                  <a:pt x="3499" y="40"/>
                </a:lnTo>
                <a:lnTo>
                  <a:pt x="3355" y="26"/>
                </a:lnTo>
                <a:lnTo>
                  <a:pt x="3215" y="16"/>
                </a:lnTo>
                <a:lnTo>
                  <a:pt x="3078" y="10"/>
                </a:lnTo>
                <a:lnTo>
                  <a:pt x="2943" y="9"/>
                </a:lnTo>
                <a:lnTo>
                  <a:pt x="2788" y="12"/>
                </a:lnTo>
                <a:lnTo>
                  <a:pt x="2636" y="18"/>
                </a:lnTo>
                <a:lnTo>
                  <a:pt x="2490" y="31"/>
                </a:lnTo>
                <a:lnTo>
                  <a:pt x="2348" y="48"/>
                </a:lnTo>
                <a:lnTo>
                  <a:pt x="2210" y="69"/>
                </a:lnTo>
                <a:lnTo>
                  <a:pt x="2077" y="93"/>
                </a:lnTo>
                <a:lnTo>
                  <a:pt x="1949" y="122"/>
                </a:lnTo>
                <a:lnTo>
                  <a:pt x="1825" y="153"/>
                </a:lnTo>
                <a:lnTo>
                  <a:pt x="1704" y="188"/>
                </a:lnTo>
                <a:lnTo>
                  <a:pt x="1589" y="225"/>
                </a:lnTo>
                <a:lnTo>
                  <a:pt x="1478" y="265"/>
                </a:lnTo>
                <a:lnTo>
                  <a:pt x="1370" y="308"/>
                </a:lnTo>
                <a:lnTo>
                  <a:pt x="1268" y="352"/>
                </a:lnTo>
                <a:lnTo>
                  <a:pt x="1169" y="398"/>
                </a:lnTo>
                <a:lnTo>
                  <a:pt x="1075" y="446"/>
                </a:lnTo>
                <a:lnTo>
                  <a:pt x="985" y="494"/>
                </a:lnTo>
                <a:lnTo>
                  <a:pt x="899" y="545"/>
                </a:lnTo>
                <a:lnTo>
                  <a:pt x="817" y="595"/>
                </a:lnTo>
                <a:lnTo>
                  <a:pt x="739" y="646"/>
                </a:lnTo>
                <a:lnTo>
                  <a:pt x="666" y="696"/>
                </a:lnTo>
                <a:lnTo>
                  <a:pt x="597" y="748"/>
                </a:lnTo>
                <a:lnTo>
                  <a:pt x="531" y="797"/>
                </a:lnTo>
                <a:lnTo>
                  <a:pt x="470" y="847"/>
                </a:lnTo>
                <a:lnTo>
                  <a:pt x="412" y="895"/>
                </a:lnTo>
                <a:lnTo>
                  <a:pt x="359" y="943"/>
                </a:lnTo>
                <a:lnTo>
                  <a:pt x="308" y="988"/>
                </a:lnTo>
                <a:lnTo>
                  <a:pt x="263" y="1032"/>
                </a:lnTo>
                <a:lnTo>
                  <a:pt x="221" y="1075"/>
                </a:lnTo>
                <a:lnTo>
                  <a:pt x="183" y="1115"/>
                </a:lnTo>
                <a:lnTo>
                  <a:pt x="149" y="1151"/>
                </a:lnTo>
                <a:lnTo>
                  <a:pt x="118" y="1186"/>
                </a:lnTo>
                <a:lnTo>
                  <a:pt x="91" y="1217"/>
                </a:lnTo>
                <a:lnTo>
                  <a:pt x="69" y="1246"/>
                </a:lnTo>
                <a:lnTo>
                  <a:pt x="49" y="1269"/>
                </a:lnTo>
                <a:lnTo>
                  <a:pt x="34" y="1288"/>
                </a:lnTo>
                <a:lnTo>
                  <a:pt x="22" y="1305"/>
                </a:lnTo>
                <a:lnTo>
                  <a:pt x="13" y="1317"/>
                </a:lnTo>
                <a:lnTo>
                  <a:pt x="8" y="1323"/>
                </a:lnTo>
                <a:lnTo>
                  <a:pt x="6" y="1326"/>
                </a:lnTo>
                <a:lnTo>
                  <a:pt x="6" y="1326"/>
                </a:lnTo>
                <a:lnTo>
                  <a:pt x="0" y="1321"/>
                </a:lnTo>
                <a:lnTo>
                  <a:pt x="1" y="1318"/>
                </a:lnTo>
                <a:lnTo>
                  <a:pt x="8" y="1310"/>
                </a:lnTo>
                <a:lnTo>
                  <a:pt x="17" y="1298"/>
                </a:lnTo>
                <a:lnTo>
                  <a:pt x="30" y="1281"/>
                </a:lnTo>
                <a:lnTo>
                  <a:pt x="47" y="1259"/>
                </a:lnTo>
                <a:lnTo>
                  <a:pt x="67" y="1233"/>
                </a:lnTo>
                <a:lnTo>
                  <a:pt x="93" y="1203"/>
                </a:lnTo>
                <a:lnTo>
                  <a:pt x="122" y="1171"/>
                </a:lnTo>
                <a:lnTo>
                  <a:pt x="154" y="1135"/>
                </a:lnTo>
                <a:lnTo>
                  <a:pt x="190" y="1094"/>
                </a:lnTo>
                <a:lnTo>
                  <a:pt x="230" y="1053"/>
                </a:lnTo>
                <a:lnTo>
                  <a:pt x="276" y="1009"/>
                </a:lnTo>
                <a:lnTo>
                  <a:pt x="324" y="964"/>
                </a:lnTo>
                <a:lnTo>
                  <a:pt x="377" y="916"/>
                </a:lnTo>
                <a:lnTo>
                  <a:pt x="434" y="867"/>
                </a:lnTo>
                <a:lnTo>
                  <a:pt x="495" y="816"/>
                </a:lnTo>
                <a:lnTo>
                  <a:pt x="561" y="765"/>
                </a:lnTo>
                <a:lnTo>
                  <a:pt x="629" y="713"/>
                </a:lnTo>
                <a:lnTo>
                  <a:pt x="703" y="661"/>
                </a:lnTo>
                <a:lnTo>
                  <a:pt x="781" y="609"/>
                </a:lnTo>
                <a:lnTo>
                  <a:pt x="864" y="556"/>
                </a:lnTo>
                <a:lnTo>
                  <a:pt x="949" y="506"/>
                </a:lnTo>
                <a:lnTo>
                  <a:pt x="1040" y="455"/>
                </a:lnTo>
                <a:lnTo>
                  <a:pt x="1136" y="406"/>
                </a:lnTo>
                <a:lnTo>
                  <a:pt x="1235" y="358"/>
                </a:lnTo>
                <a:lnTo>
                  <a:pt x="1339" y="312"/>
                </a:lnTo>
                <a:lnTo>
                  <a:pt x="1448" y="268"/>
                </a:lnTo>
                <a:lnTo>
                  <a:pt x="1560" y="226"/>
                </a:lnTo>
                <a:lnTo>
                  <a:pt x="1678" y="188"/>
                </a:lnTo>
                <a:lnTo>
                  <a:pt x="1800" y="151"/>
                </a:lnTo>
                <a:lnTo>
                  <a:pt x="1927" y="119"/>
                </a:lnTo>
                <a:lnTo>
                  <a:pt x="2058" y="89"/>
                </a:lnTo>
                <a:lnTo>
                  <a:pt x="2194" y="63"/>
                </a:lnTo>
                <a:lnTo>
                  <a:pt x="2335" y="41"/>
                </a:lnTo>
                <a:lnTo>
                  <a:pt x="2480" y="23"/>
                </a:lnTo>
                <a:lnTo>
                  <a:pt x="2630" y="12"/>
                </a:lnTo>
                <a:lnTo>
                  <a:pt x="2784" y="3"/>
                </a:lnTo>
                <a:lnTo>
                  <a:pt x="2943" y="0"/>
                </a:lnTo>
                <a:close/>
              </a:path>
            </a:pathLst>
          </a:custGeom>
          <a:solidFill>
            <a:srgbClr val="969696"/>
          </a:solidFill>
          <a:ln w="28575">
            <a:solidFill>
              <a:srgbClr val="969696"/>
            </a:solidFill>
            <a:prstDash val="solid"/>
            <a:round/>
            <a:headEnd/>
            <a:tailEnd/>
          </a:ln>
        </p:spPr>
        <p:txBody>
          <a:bodyPr vert="horz" wrap="square" lIns="98178" tIns="49089" rIns="98178" bIns="49089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5" name="Oval 9"/>
          <p:cNvSpPr/>
          <p:nvPr/>
        </p:nvSpPr>
        <p:spPr bwMode="auto">
          <a:xfrm rot="18395950">
            <a:off x="769941" y="4984098"/>
            <a:ext cx="288032" cy="360040"/>
          </a:xfrm>
          <a:prstGeom prst="hex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8178" tIns="49089" rIns="98178" bIns="49089" numCol="1" rtlCol="0" anchor="t" anchorCtr="0" compatLnSpc="1">
            <a:prstTxWarp prst="textNoShape">
              <a:avLst/>
            </a:prstTxWarp>
          </a:bodyPr>
          <a:lstStyle/>
          <a:p>
            <a:pPr defTabSz="981781">
              <a:defRPr/>
            </a:pPr>
            <a:endParaRPr lang="en-US" sz="6000" b="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6" name="Oval 86"/>
          <p:cNvSpPr/>
          <p:nvPr/>
        </p:nvSpPr>
        <p:spPr bwMode="auto">
          <a:xfrm rot="8637565">
            <a:off x="2275375" y="3474901"/>
            <a:ext cx="272987" cy="359524"/>
          </a:xfrm>
          <a:prstGeom prst="hex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8178" tIns="49089" rIns="98178" bIns="49089" numCol="1" rtlCol="0" anchor="t" anchorCtr="0" compatLnSpc="1">
            <a:prstTxWarp prst="textNoShape">
              <a:avLst/>
            </a:prstTxWarp>
          </a:bodyPr>
          <a:lstStyle/>
          <a:p>
            <a:pPr defTabSz="981781">
              <a:defRPr/>
            </a:pPr>
            <a:endParaRPr lang="en-US" sz="600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8" name="Oval 99"/>
          <p:cNvSpPr/>
          <p:nvPr/>
        </p:nvSpPr>
        <p:spPr bwMode="auto">
          <a:xfrm>
            <a:off x="3923928" y="3140968"/>
            <a:ext cx="272987" cy="359524"/>
          </a:xfrm>
          <a:prstGeom prst="hexagon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8178" tIns="49089" rIns="98178" bIns="49089" numCol="1" rtlCol="0" anchor="t" anchorCtr="0" compatLnSpc="1">
            <a:prstTxWarp prst="textNoShape">
              <a:avLst/>
            </a:prstTxWarp>
          </a:bodyPr>
          <a:lstStyle/>
          <a:p>
            <a:pPr defTabSz="981781">
              <a:defRPr/>
            </a:pPr>
            <a:endParaRPr lang="en-US" sz="6000" b="0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12" name="Rectangle 17"/>
          <p:cNvSpPr>
            <a:spLocks/>
          </p:cNvSpPr>
          <p:nvPr/>
        </p:nvSpPr>
        <p:spPr bwMode="auto">
          <a:xfrm>
            <a:off x="683568" y="5589240"/>
            <a:ext cx="1988301" cy="11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 и открыт студенческий бизнес клуб «</a:t>
            </a:r>
            <a:r>
              <a:rPr lang="en-US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бизнес»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(ОГБПОУ УТПиТ)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3" name="Rectangle 17"/>
          <p:cNvSpPr>
            <a:spLocks/>
          </p:cNvSpPr>
          <p:nvPr/>
        </p:nvSpPr>
        <p:spPr bwMode="auto">
          <a:xfrm>
            <a:off x="3851920" y="3717032"/>
            <a:ext cx="50405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>
              <a:spcAft>
                <a:spcPts val="0"/>
              </a:spcAft>
            </a:pPr>
            <a:r>
              <a:rPr lang="ru-RU" sz="1400" b="1" u="sng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Цикл игровых мероприятий посвященных  «Неделе предпринимательства»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1.решение кейсов «бизнес-идея»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2.квест «история симбирского предпринимательства»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3.бизнес лайфхак (защита)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4.деловая игра «ажиотаж»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5.презентационная сессия: «ключевые тренды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6.гейминг «управленческие навыки»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7.менторский марафон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8.тренинг креативное мышление»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9.тренинг «техника эффективных продаж»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10.игротехники игра «ресторан»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11.бизнес-батл «аукцион проектов» </a:t>
            </a:r>
            <a:endParaRPr lang="ru-RU" sz="1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ru-RU" sz="12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(ОГБПОУ УТПиТ, Некоммерческая организация  «Новая цивилизация» Центр развития предпринимательства.)</a:t>
            </a:r>
            <a:r>
              <a:rPr lang="ru-RU" sz="1200" b="1" i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Rectangle 17"/>
          <p:cNvSpPr>
            <a:spLocks/>
          </p:cNvSpPr>
          <p:nvPr/>
        </p:nvSpPr>
        <p:spPr bwMode="auto">
          <a:xfrm>
            <a:off x="5292080" y="1052736"/>
            <a:ext cx="338437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/>
            <a:r>
              <a:rPr lang="ru-RU" sz="1400" b="1" i="1" u="sng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Образовательная программа «акселератор студенческих стартапов»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(1.тренинги предпринимательских  компетенций  «где взять идею для бизнеса.</a:t>
            </a:r>
            <a: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2.встречи с предпринимателями, анализ идей.</a:t>
            </a:r>
            <a: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3.конкурс бизнес идей</a:t>
            </a:r>
            <a: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4.бизнес  завтрак с предпринимателями.</a:t>
            </a:r>
            <a: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5.конкурс стартап-проектов среди студентов ПОО)</a:t>
            </a:r>
            <a: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200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(Ассоциация предпринимателей  «Люди дела»)</a:t>
            </a:r>
            <a: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endParaRPr lang="ru-RU" altLang="zh-CN" sz="1100" dirty="0">
              <a:solidFill>
                <a:srgbClr val="FF0000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20" name="文本框 37"/>
          <p:cNvSpPr>
            <a:spLocks noChangeArrowheads="1"/>
          </p:cNvSpPr>
          <p:nvPr/>
        </p:nvSpPr>
        <p:spPr bwMode="auto">
          <a:xfrm>
            <a:off x="2972020" y="1705203"/>
            <a:ext cx="1010157" cy="5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b="0" dirty="0" smtClean="0">
                <a:solidFill>
                  <a:schemeClr val="bg1"/>
                </a:solidFill>
                <a:latin typeface="Agency FB" panose="020B0503020202020204" pitchFamily="34" charset="0"/>
                <a:sym typeface="微软雅黑" pitchFamily="34" charset="-122"/>
              </a:rPr>
              <a:t>2012.6</a:t>
            </a:r>
            <a:endParaRPr lang="zh-CN" altLang="en-US" b="0" dirty="0">
              <a:solidFill>
                <a:schemeClr val="bg1"/>
              </a:solidFill>
              <a:latin typeface="Agency FB" panose="020B0503020202020204" pitchFamily="34" charset="0"/>
              <a:sym typeface="微软雅黑" pitchFamily="34" charset="-122"/>
            </a:endParaRPr>
          </a:p>
        </p:txBody>
      </p:sp>
      <p:grpSp>
        <p:nvGrpSpPr>
          <p:cNvPr id="3" name="组合 58"/>
          <p:cNvGrpSpPr/>
          <p:nvPr/>
        </p:nvGrpSpPr>
        <p:grpSpPr>
          <a:xfrm rot="10059766">
            <a:off x="2415547" y="3696693"/>
            <a:ext cx="1396356" cy="2208449"/>
            <a:chOff x="-47103" y="944148"/>
            <a:chExt cx="1485965" cy="1762868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-47103" y="944148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130735" y="1088567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文本框 37"/>
          <p:cNvSpPr>
            <a:spLocks noChangeArrowheads="1"/>
          </p:cNvSpPr>
          <p:nvPr/>
        </p:nvSpPr>
        <p:spPr bwMode="auto">
          <a:xfrm>
            <a:off x="2555776" y="4725144"/>
            <a:ext cx="1094732" cy="70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Октябрь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20</a:t>
            </a:r>
            <a:r>
              <a:rPr lang="ru-RU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22</a:t>
            </a:r>
            <a:endParaRPr lang="zh-CN" altLang="en-US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微软雅黑" pitchFamily="34" charset="-122"/>
            </a:endParaRPr>
          </a:p>
        </p:txBody>
      </p:sp>
      <p:sp>
        <p:nvSpPr>
          <p:cNvPr id="28" name="文本框 37"/>
          <p:cNvSpPr>
            <a:spLocks noChangeArrowheads="1"/>
          </p:cNvSpPr>
          <p:nvPr/>
        </p:nvSpPr>
        <p:spPr bwMode="auto">
          <a:xfrm>
            <a:off x="7703191" y="4549126"/>
            <a:ext cx="856270" cy="5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b="0" dirty="0" smtClean="0">
                <a:solidFill>
                  <a:schemeClr val="bg1"/>
                </a:solidFill>
                <a:latin typeface="Agency FB" panose="020B0503020202020204" pitchFamily="34" charset="0"/>
                <a:sym typeface="微软雅黑" pitchFamily="34" charset="-122"/>
              </a:rPr>
              <a:t>20</a:t>
            </a:r>
            <a:r>
              <a:rPr lang="ru-RU" altLang="zh-CN" b="0" dirty="0" smtClean="0">
                <a:solidFill>
                  <a:schemeClr val="bg1"/>
                </a:solidFill>
                <a:latin typeface="Agency FB" panose="020B0503020202020204" pitchFamily="34" charset="0"/>
                <a:sym typeface="微软雅黑" pitchFamily="34" charset="-122"/>
              </a:rPr>
              <a:t>23</a:t>
            </a:r>
            <a:endParaRPr lang="zh-CN" altLang="en-US" b="0" dirty="0">
              <a:solidFill>
                <a:schemeClr val="bg1"/>
              </a:solidFill>
              <a:latin typeface="Agency FB" panose="020B0503020202020204" pitchFamily="34" charset="0"/>
              <a:sym typeface="微软雅黑" pitchFamily="34" charset="-122"/>
            </a:endParaRPr>
          </a:p>
        </p:txBody>
      </p:sp>
      <p:grpSp>
        <p:nvGrpSpPr>
          <p:cNvPr id="21" name="组合 64"/>
          <p:cNvGrpSpPr/>
          <p:nvPr/>
        </p:nvGrpSpPr>
        <p:grpSpPr>
          <a:xfrm rot="780460">
            <a:off x="-21912" y="2765725"/>
            <a:ext cx="1396356" cy="2208449"/>
            <a:chOff x="-47103" y="944148"/>
            <a:chExt cx="1485965" cy="1762868"/>
          </a:xfrm>
        </p:grpSpPr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-47103" y="944148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130735" y="1088567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文本框 37"/>
          <p:cNvSpPr>
            <a:spLocks noChangeArrowheads="1"/>
          </p:cNvSpPr>
          <p:nvPr/>
        </p:nvSpPr>
        <p:spPr bwMode="auto">
          <a:xfrm>
            <a:off x="144137" y="3431871"/>
            <a:ext cx="1277604" cy="70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3" tIns="45706" rIns="91413" bIns="4570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Сентябрь 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20</a:t>
            </a:r>
            <a:r>
              <a:rPr lang="ru-RU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22</a:t>
            </a:r>
            <a:endParaRPr lang="zh-CN" altLang="en-US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微软雅黑" pitchFamily="34" charset="-122"/>
            </a:endParaRPr>
          </a:p>
        </p:txBody>
      </p:sp>
      <p:grpSp>
        <p:nvGrpSpPr>
          <p:cNvPr id="25" name="组合 67"/>
          <p:cNvGrpSpPr/>
          <p:nvPr/>
        </p:nvGrpSpPr>
        <p:grpSpPr>
          <a:xfrm rot="972900">
            <a:off x="3340405" y="843731"/>
            <a:ext cx="1396356" cy="2208449"/>
            <a:chOff x="-47103" y="944148"/>
            <a:chExt cx="1485965" cy="1762868"/>
          </a:xfrm>
        </p:grpSpPr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-47103" y="944148"/>
              <a:ext cx="1485965" cy="1762868"/>
            </a:xfrm>
            <a:custGeom>
              <a:avLst/>
              <a:gdLst>
                <a:gd name="T0" fmla="*/ 417 w 526"/>
                <a:gd name="T1" fmla="*/ 58 h 624"/>
                <a:gd name="T2" fmla="*/ 506 w 526"/>
                <a:gd name="T3" fmla="*/ 180 h 624"/>
                <a:gd name="T4" fmla="*/ 491 w 526"/>
                <a:gd name="T5" fmla="*/ 366 h 624"/>
                <a:gd name="T6" fmla="*/ 364 w 526"/>
                <a:gd name="T7" fmla="*/ 482 h 624"/>
                <a:gd name="T8" fmla="*/ 410 w 526"/>
                <a:gd name="T9" fmla="*/ 567 h 624"/>
                <a:gd name="T10" fmla="*/ 407 w 526"/>
                <a:gd name="T11" fmla="*/ 609 h 624"/>
                <a:gd name="T12" fmla="*/ 365 w 526"/>
                <a:gd name="T13" fmla="*/ 618 h 624"/>
                <a:gd name="T14" fmla="*/ 190 w 526"/>
                <a:gd name="T15" fmla="*/ 519 h 624"/>
                <a:gd name="T16" fmla="*/ 42 w 526"/>
                <a:gd name="T17" fmla="*/ 331 h 624"/>
                <a:gd name="T18" fmla="*/ 199 w 526"/>
                <a:gd name="T19" fmla="*/ 24 h 624"/>
                <a:gd name="T20" fmla="*/ 417 w 526"/>
                <a:gd name="T21" fmla="*/ 58 h 624"/>
                <a:gd name="T22" fmla="*/ 417 w 526"/>
                <a:gd name="T23" fmla="*/ 5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624">
                  <a:moveTo>
                    <a:pt x="417" y="58"/>
                  </a:moveTo>
                  <a:cubicBezTo>
                    <a:pt x="459" y="89"/>
                    <a:pt x="490" y="131"/>
                    <a:pt x="506" y="180"/>
                  </a:cubicBezTo>
                  <a:cubicBezTo>
                    <a:pt x="526" y="242"/>
                    <a:pt x="521" y="308"/>
                    <a:pt x="491" y="366"/>
                  </a:cubicBezTo>
                  <a:cubicBezTo>
                    <a:pt x="464" y="420"/>
                    <a:pt x="419" y="460"/>
                    <a:pt x="364" y="482"/>
                  </a:cubicBezTo>
                  <a:cubicBezTo>
                    <a:pt x="373" y="501"/>
                    <a:pt x="387" y="529"/>
                    <a:pt x="410" y="567"/>
                  </a:cubicBezTo>
                  <a:cubicBezTo>
                    <a:pt x="418" y="581"/>
                    <a:pt x="417" y="598"/>
                    <a:pt x="407" y="609"/>
                  </a:cubicBezTo>
                  <a:cubicBezTo>
                    <a:pt x="396" y="621"/>
                    <a:pt x="380" y="624"/>
                    <a:pt x="365" y="618"/>
                  </a:cubicBezTo>
                  <a:cubicBezTo>
                    <a:pt x="295" y="586"/>
                    <a:pt x="236" y="553"/>
                    <a:pt x="190" y="519"/>
                  </a:cubicBezTo>
                  <a:cubicBezTo>
                    <a:pt x="112" y="463"/>
                    <a:pt x="66" y="404"/>
                    <a:pt x="42" y="331"/>
                  </a:cubicBezTo>
                  <a:cubicBezTo>
                    <a:pt x="0" y="203"/>
                    <a:pt x="71" y="65"/>
                    <a:pt x="199" y="24"/>
                  </a:cubicBezTo>
                  <a:cubicBezTo>
                    <a:pt x="273" y="0"/>
                    <a:pt x="354" y="13"/>
                    <a:pt x="417" y="58"/>
                  </a:cubicBezTo>
                  <a:cubicBezTo>
                    <a:pt x="417" y="58"/>
                    <a:pt x="417" y="58"/>
                    <a:pt x="417" y="5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/>
                </a:gs>
                <a:gs pos="0">
                  <a:srgbClr val="D9DEDF"/>
                </a:gs>
              </a:gsLst>
              <a:lin ang="2700000" scaled="0"/>
              <a:tileRect/>
            </a:gra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130735" y="1088567"/>
              <a:ext cx="1192353" cy="1484771"/>
            </a:xfrm>
            <a:custGeom>
              <a:avLst/>
              <a:gdLst>
                <a:gd name="T0" fmla="*/ 307 w 422"/>
                <a:gd name="T1" fmla="*/ 526 h 526"/>
                <a:gd name="T2" fmla="*/ 17 w 422"/>
                <a:gd name="T3" fmla="*/ 268 h 526"/>
                <a:gd name="T4" fmla="*/ 29 w 422"/>
                <a:gd name="T5" fmla="*/ 112 h 526"/>
                <a:gd name="T6" fmla="*/ 148 w 422"/>
                <a:gd name="T7" fmla="*/ 10 h 526"/>
                <a:gd name="T8" fmla="*/ 211 w 422"/>
                <a:gd name="T9" fmla="*/ 0 h 526"/>
                <a:gd name="T10" fmla="*/ 405 w 422"/>
                <a:gd name="T11" fmla="*/ 141 h 526"/>
                <a:gd name="T12" fmla="*/ 393 w 422"/>
                <a:gd name="T13" fmla="*/ 297 h 526"/>
                <a:gd name="T14" fmla="*/ 274 w 422"/>
                <a:gd name="T15" fmla="*/ 399 h 526"/>
                <a:gd name="T16" fmla="*/ 255 w 422"/>
                <a:gd name="T17" fmla="*/ 405 h 526"/>
                <a:gd name="T18" fmla="*/ 251 w 422"/>
                <a:gd name="T19" fmla="*/ 409 h 526"/>
                <a:gd name="T20" fmla="*/ 251 w 422"/>
                <a:gd name="T21" fmla="*/ 414 h 526"/>
                <a:gd name="T22" fmla="*/ 307 w 422"/>
                <a:gd name="T2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526">
                  <a:moveTo>
                    <a:pt x="307" y="526"/>
                  </a:moveTo>
                  <a:cubicBezTo>
                    <a:pt x="92" y="427"/>
                    <a:pt x="39" y="336"/>
                    <a:pt x="17" y="268"/>
                  </a:cubicBezTo>
                  <a:cubicBezTo>
                    <a:pt x="0" y="216"/>
                    <a:pt x="4" y="161"/>
                    <a:pt x="29" y="112"/>
                  </a:cubicBezTo>
                  <a:cubicBezTo>
                    <a:pt x="54" y="63"/>
                    <a:pt x="96" y="27"/>
                    <a:pt x="148" y="10"/>
                  </a:cubicBezTo>
                  <a:cubicBezTo>
                    <a:pt x="168" y="4"/>
                    <a:pt x="190" y="0"/>
                    <a:pt x="211" y="0"/>
                  </a:cubicBezTo>
                  <a:cubicBezTo>
                    <a:pt x="300" y="0"/>
                    <a:pt x="378" y="57"/>
                    <a:pt x="405" y="141"/>
                  </a:cubicBezTo>
                  <a:cubicBezTo>
                    <a:pt x="422" y="193"/>
                    <a:pt x="418" y="249"/>
                    <a:pt x="393" y="297"/>
                  </a:cubicBezTo>
                  <a:cubicBezTo>
                    <a:pt x="368" y="346"/>
                    <a:pt x="326" y="382"/>
                    <a:pt x="274" y="399"/>
                  </a:cubicBezTo>
                  <a:cubicBezTo>
                    <a:pt x="255" y="405"/>
                    <a:pt x="255" y="405"/>
                    <a:pt x="255" y="405"/>
                  </a:cubicBezTo>
                  <a:cubicBezTo>
                    <a:pt x="254" y="406"/>
                    <a:pt x="252" y="407"/>
                    <a:pt x="251" y="409"/>
                  </a:cubicBezTo>
                  <a:cubicBezTo>
                    <a:pt x="250" y="410"/>
                    <a:pt x="250" y="412"/>
                    <a:pt x="251" y="414"/>
                  </a:cubicBezTo>
                  <a:cubicBezTo>
                    <a:pt x="254" y="423"/>
                    <a:pt x="267" y="457"/>
                    <a:pt x="307" y="526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" name="文本框 37"/>
          <p:cNvSpPr>
            <a:spLocks noChangeArrowheads="1"/>
          </p:cNvSpPr>
          <p:nvPr/>
        </p:nvSpPr>
        <p:spPr bwMode="auto">
          <a:xfrm>
            <a:off x="3491880" y="1484784"/>
            <a:ext cx="1368152" cy="70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zh-CN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Декабрь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20</a:t>
            </a:r>
            <a:r>
              <a:rPr lang="ru-RU" altLang="zh-CN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微软雅黑" pitchFamily="34" charset="-122"/>
              </a:rPr>
              <a:t>23</a:t>
            </a:r>
            <a:endParaRPr lang="zh-CN" altLang="en-US" sz="20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微软雅黑" pitchFamily="34" charset="-12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95536" y="188640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251520" y="1340768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психолого педагогических условий для развития гибких компетенций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6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91264" cy="490066"/>
          </a:xfrm>
        </p:spPr>
        <p:txBody>
          <a:bodyPr>
            <a:normAutofit fontScale="90000"/>
          </a:bodyPr>
          <a:lstStyle/>
          <a:p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b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2808312" cy="172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908720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психолого педагогических условий для развития гибких компетенций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014986" y="4941168"/>
            <a:ext cx="273347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6012160" y="3140968"/>
            <a:ext cx="2664296" cy="168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Наталья\Desktop\jQ_H65_8BJ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140968"/>
            <a:ext cx="2592288" cy="1656184"/>
          </a:xfrm>
          <a:prstGeom prst="rect">
            <a:avLst/>
          </a:prstGeom>
          <a:noFill/>
        </p:spPr>
      </p:pic>
      <p:pic>
        <p:nvPicPr>
          <p:cNvPr id="2050" name="Picture 2" descr="C:\Users\Наталья\Desktop\LMdTSOUcdo8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347864" y="1340768"/>
            <a:ext cx="2520280" cy="1680187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179512" y="3140968"/>
            <a:ext cx="30112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6084168" y="1340768"/>
            <a:ext cx="2520280" cy="167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Наталья\Desktop\juwTPCLOTu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869160"/>
            <a:ext cx="2808312" cy="1871478"/>
          </a:xfrm>
          <a:prstGeom prst="rect">
            <a:avLst/>
          </a:prstGeom>
          <a:noFill/>
        </p:spPr>
      </p:pic>
      <p:pic>
        <p:nvPicPr>
          <p:cNvPr id="2055" name="Picture 7" descr="C:\Users\Наталья\Desktop\KKR7sjFewyU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5794" y="4869160"/>
            <a:ext cx="2701355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>
            <a:extLst>
              <a:ext uri="{FF2B5EF4-FFF2-40B4-BE49-F238E27FC236}">
                <a16:creationId xmlns="" xmlns:a16="http://schemas.microsoft.com/office/drawing/2014/main" id="{7518B38A-F5C5-8E42-ACFB-7756F3851B08}"/>
              </a:ext>
            </a:extLst>
          </p:cNvPr>
          <p:cNvGrpSpPr/>
          <p:nvPr/>
        </p:nvGrpSpPr>
        <p:grpSpPr>
          <a:xfrm>
            <a:off x="179512" y="1556792"/>
            <a:ext cx="5328592" cy="4895512"/>
            <a:chOff x="1266984" y="1042603"/>
            <a:chExt cx="4210802" cy="3364874"/>
          </a:xfrm>
        </p:grpSpPr>
        <p:grpSp>
          <p:nvGrpSpPr>
            <p:cNvPr id="3" name="组合 19">
              <a:extLst>
                <a:ext uri="{FF2B5EF4-FFF2-40B4-BE49-F238E27FC236}">
                  <a16:creationId xmlns="" xmlns:a16="http://schemas.microsoft.com/office/drawing/2014/main" id="{DB68EFB9-0788-0444-94B0-144E15DE0EC9}"/>
                </a:ext>
              </a:extLst>
            </p:cNvPr>
            <p:cNvGrpSpPr/>
            <p:nvPr/>
          </p:nvGrpSpPr>
          <p:grpSpPr>
            <a:xfrm>
              <a:off x="2740401" y="1339569"/>
              <a:ext cx="2220507" cy="243349"/>
              <a:chOff x="3249264" y="1766097"/>
              <a:chExt cx="3081390" cy="324549"/>
            </a:xfrm>
          </p:grpSpPr>
          <p:grpSp>
            <p:nvGrpSpPr>
              <p:cNvPr id="4" name="组合 20">
                <a:extLst>
                  <a:ext uri="{FF2B5EF4-FFF2-40B4-BE49-F238E27FC236}">
                    <a16:creationId xmlns="" xmlns:a16="http://schemas.microsoft.com/office/drawing/2014/main" id="{67EDF6EF-D9AF-494C-8B05-4D86AC4693A4}"/>
                  </a:ext>
                </a:extLst>
              </p:cNvPr>
              <p:cNvGrpSpPr/>
              <p:nvPr/>
            </p:nvGrpSpPr>
            <p:grpSpPr>
              <a:xfrm>
                <a:off x="3249264" y="1766097"/>
                <a:ext cx="3081390" cy="324549"/>
                <a:chOff x="2940050" y="2122551"/>
                <a:chExt cx="3081390" cy="324549"/>
              </a:xfrm>
            </p:grpSpPr>
            <p:sp>
              <p:nvSpPr>
                <p:cNvPr id="7" name="圆角矩形 22">
                  <a:extLst>
                    <a:ext uri="{FF2B5EF4-FFF2-40B4-BE49-F238E27FC236}">
                      <a16:creationId xmlns="" xmlns:a16="http://schemas.microsoft.com/office/drawing/2014/main" id="{909E6F6F-2DDC-4948-8C9F-5D2053817FE1}"/>
                    </a:ext>
                  </a:extLst>
                </p:cNvPr>
                <p:cNvSpPr/>
                <p:nvPr/>
              </p:nvSpPr>
              <p:spPr>
                <a:xfrm>
                  <a:off x="3027415" y="2122551"/>
                  <a:ext cx="2994025" cy="3142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圆角矩形 23">
                  <a:extLst>
                    <a:ext uri="{FF2B5EF4-FFF2-40B4-BE49-F238E27FC236}">
                      <a16:creationId xmlns="" xmlns:a16="http://schemas.microsoft.com/office/drawing/2014/main" id="{E2AD236E-6991-0845-B3AC-3F39AD3D47CA}"/>
                    </a:ext>
                  </a:extLst>
                </p:cNvPr>
                <p:cNvSpPr/>
                <p:nvPr/>
              </p:nvSpPr>
              <p:spPr>
                <a:xfrm>
                  <a:off x="2940050" y="2132898"/>
                  <a:ext cx="2108200" cy="3142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" name="文本框 4">
                <a:extLst>
                  <a:ext uri="{FF2B5EF4-FFF2-40B4-BE49-F238E27FC236}">
                    <a16:creationId xmlns="" xmlns:a16="http://schemas.microsoft.com/office/drawing/2014/main" id="{4A0C2754-9DDD-DF43-B466-1719CE002AA9}"/>
                  </a:ext>
                </a:extLst>
              </p:cNvPr>
              <p:cNvSpPr txBox="1"/>
              <p:nvPr/>
            </p:nvSpPr>
            <p:spPr>
              <a:xfrm>
                <a:off x="4047302" y="1766097"/>
                <a:ext cx="673754" cy="321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7</a:t>
                </a:r>
                <a:r>
                  <a:rPr lang="ru-RU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6</a:t>
                </a:r>
                <a:r>
                  <a:rPr lang="en-US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%</a:t>
                </a:r>
                <a:endParaRPr lang="zh-CN" altLang="en-US" sz="1400" b="1" baseline="-3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24">
              <a:extLst>
                <a:ext uri="{FF2B5EF4-FFF2-40B4-BE49-F238E27FC236}">
                  <a16:creationId xmlns="" xmlns:a16="http://schemas.microsoft.com/office/drawing/2014/main" id="{BCAD3A5A-FFA6-D34B-AE1C-A56F87064FC1}"/>
                </a:ext>
              </a:extLst>
            </p:cNvPr>
            <p:cNvGrpSpPr/>
            <p:nvPr/>
          </p:nvGrpSpPr>
          <p:grpSpPr>
            <a:xfrm>
              <a:off x="2736658" y="1617010"/>
              <a:ext cx="2157550" cy="267833"/>
              <a:chOff x="3249264" y="2136117"/>
              <a:chExt cx="2994025" cy="357204"/>
            </a:xfrm>
          </p:grpSpPr>
          <p:grpSp>
            <p:nvGrpSpPr>
              <p:cNvPr id="9" name="组合 25">
                <a:extLst>
                  <a:ext uri="{FF2B5EF4-FFF2-40B4-BE49-F238E27FC236}">
                    <a16:creationId xmlns="" xmlns:a16="http://schemas.microsoft.com/office/drawing/2014/main" id="{00E90BE7-4B99-3748-9059-766C7243BF94}"/>
                  </a:ext>
                </a:extLst>
              </p:cNvPr>
              <p:cNvGrpSpPr/>
              <p:nvPr/>
            </p:nvGrpSpPr>
            <p:grpSpPr>
              <a:xfrm>
                <a:off x="3249264" y="2178707"/>
                <a:ext cx="2994025" cy="314614"/>
                <a:chOff x="2940050" y="2519663"/>
                <a:chExt cx="2994025" cy="314614"/>
              </a:xfrm>
            </p:grpSpPr>
            <p:sp>
              <p:nvSpPr>
                <p:cNvPr id="12" name="圆角矩形 27">
                  <a:extLst>
                    <a:ext uri="{FF2B5EF4-FFF2-40B4-BE49-F238E27FC236}">
                      <a16:creationId xmlns="" xmlns:a16="http://schemas.microsoft.com/office/drawing/2014/main" id="{08316F93-1286-0B47-8833-9CE01D7CF765}"/>
                    </a:ext>
                  </a:extLst>
                </p:cNvPr>
                <p:cNvSpPr/>
                <p:nvPr/>
              </p:nvSpPr>
              <p:spPr>
                <a:xfrm>
                  <a:off x="2940050" y="2520075"/>
                  <a:ext cx="2994025" cy="3142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圆角矩形 28">
                  <a:extLst>
                    <a:ext uri="{FF2B5EF4-FFF2-40B4-BE49-F238E27FC236}">
                      <a16:creationId xmlns="" xmlns:a16="http://schemas.microsoft.com/office/drawing/2014/main" id="{CD7794B5-1890-0B4D-A4CB-CCA773392690}"/>
                    </a:ext>
                  </a:extLst>
                </p:cNvPr>
                <p:cNvSpPr/>
                <p:nvPr/>
              </p:nvSpPr>
              <p:spPr>
                <a:xfrm>
                  <a:off x="2940051" y="2519663"/>
                  <a:ext cx="2247344" cy="3142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文本框 9">
                <a:extLst>
                  <a:ext uri="{FF2B5EF4-FFF2-40B4-BE49-F238E27FC236}">
                    <a16:creationId xmlns="" xmlns:a16="http://schemas.microsoft.com/office/drawing/2014/main" id="{A1C17828-0397-6349-9FCE-51B7588B7DBF}"/>
                  </a:ext>
                </a:extLst>
              </p:cNvPr>
              <p:cNvSpPr txBox="1"/>
              <p:nvPr/>
            </p:nvSpPr>
            <p:spPr>
              <a:xfrm>
                <a:off x="4067673" y="2136117"/>
                <a:ext cx="673755" cy="321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65</a:t>
                </a:r>
                <a:r>
                  <a:rPr lang="en-US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%</a:t>
                </a:r>
                <a:endParaRPr lang="zh-CN" altLang="en-US" sz="1400" b="1" baseline="-3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组合 39">
              <a:extLst>
                <a:ext uri="{FF2B5EF4-FFF2-40B4-BE49-F238E27FC236}">
                  <a16:creationId xmlns="" xmlns:a16="http://schemas.microsoft.com/office/drawing/2014/main" id="{AEEB0C55-3646-8D40-97DE-3A6F7A907803}"/>
                </a:ext>
              </a:extLst>
            </p:cNvPr>
            <p:cNvGrpSpPr/>
            <p:nvPr/>
          </p:nvGrpSpPr>
          <p:grpSpPr>
            <a:xfrm>
              <a:off x="2736657" y="2964276"/>
              <a:ext cx="2170186" cy="264373"/>
              <a:chOff x="3244272" y="3932946"/>
              <a:chExt cx="3011560" cy="352588"/>
            </a:xfrm>
          </p:grpSpPr>
          <p:sp>
            <p:nvSpPr>
              <p:cNvPr id="15" name="圆角矩形 40">
                <a:extLst>
                  <a:ext uri="{FF2B5EF4-FFF2-40B4-BE49-F238E27FC236}">
                    <a16:creationId xmlns="" xmlns:a16="http://schemas.microsoft.com/office/drawing/2014/main" id="{86DA014B-660C-504A-A297-FC21952E79FA}"/>
                  </a:ext>
                </a:extLst>
              </p:cNvPr>
              <p:cNvSpPr/>
              <p:nvPr/>
            </p:nvSpPr>
            <p:spPr>
              <a:xfrm>
                <a:off x="3261807" y="3971332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圆角矩形 43">
                <a:extLst>
                  <a:ext uri="{FF2B5EF4-FFF2-40B4-BE49-F238E27FC236}">
                    <a16:creationId xmlns="" xmlns:a16="http://schemas.microsoft.com/office/drawing/2014/main" id="{20820B56-854A-0B47-8B07-660A47B0E4E0}"/>
                  </a:ext>
                </a:extLst>
              </p:cNvPr>
              <p:cNvSpPr/>
              <p:nvPr/>
            </p:nvSpPr>
            <p:spPr>
              <a:xfrm>
                <a:off x="3244272" y="3971332"/>
                <a:ext cx="2247347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文本框 15">
                <a:extLst>
                  <a:ext uri="{FF2B5EF4-FFF2-40B4-BE49-F238E27FC236}">
                    <a16:creationId xmlns="" xmlns:a16="http://schemas.microsoft.com/office/drawing/2014/main" id="{02A25BF1-6901-7B44-8B8F-1AA587339084}"/>
                  </a:ext>
                </a:extLst>
              </p:cNvPr>
              <p:cNvSpPr txBox="1"/>
              <p:nvPr/>
            </p:nvSpPr>
            <p:spPr>
              <a:xfrm>
                <a:off x="4418924" y="3932946"/>
                <a:ext cx="907693" cy="321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7</a:t>
                </a:r>
                <a:r>
                  <a:rPr lang="en-US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%</a:t>
                </a:r>
                <a:endParaRPr lang="zh-CN" altLang="en-US" sz="1400" b="1" baseline="-3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组合 45">
              <a:extLst>
                <a:ext uri="{FF2B5EF4-FFF2-40B4-BE49-F238E27FC236}">
                  <a16:creationId xmlns="" xmlns:a16="http://schemas.microsoft.com/office/drawing/2014/main" id="{9FF7A1BE-1BDA-E141-8A91-EAC42905ACA4}"/>
                </a:ext>
              </a:extLst>
            </p:cNvPr>
            <p:cNvGrpSpPr/>
            <p:nvPr/>
          </p:nvGrpSpPr>
          <p:grpSpPr>
            <a:xfrm>
              <a:off x="2736660" y="3258229"/>
              <a:ext cx="2232449" cy="289046"/>
              <a:chOff x="3244276" y="4324972"/>
              <a:chExt cx="3097963" cy="385492"/>
            </a:xfrm>
          </p:grpSpPr>
          <p:sp>
            <p:nvSpPr>
              <p:cNvPr id="19" name="圆角矩形 46">
                <a:extLst>
                  <a:ext uri="{FF2B5EF4-FFF2-40B4-BE49-F238E27FC236}">
                    <a16:creationId xmlns="" xmlns:a16="http://schemas.microsoft.com/office/drawing/2014/main" id="{05391DFB-B41A-BA4E-A8EE-0107B2C6B841}"/>
                  </a:ext>
                </a:extLst>
              </p:cNvPr>
              <p:cNvSpPr/>
              <p:nvPr/>
            </p:nvSpPr>
            <p:spPr>
              <a:xfrm>
                <a:off x="3348213" y="4380429"/>
                <a:ext cx="2994026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圆角矩形 47">
                <a:extLst>
                  <a:ext uri="{FF2B5EF4-FFF2-40B4-BE49-F238E27FC236}">
                    <a16:creationId xmlns="" xmlns:a16="http://schemas.microsoft.com/office/drawing/2014/main" id="{3BD924DA-28AD-B44E-BDCB-CDC2B64D9717}"/>
                  </a:ext>
                </a:extLst>
              </p:cNvPr>
              <p:cNvSpPr/>
              <p:nvPr/>
            </p:nvSpPr>
            <p:spPr>
              <a:xfrm>
                <a:off x="3244276" y="4362653"/>
                <a:ext cx="1294718" cy="3478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/>
                <a:endParaRPr lang="ru-RU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ru-RU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4</a:t>
                </a:r>
                <a:r>
                  <a:rPr lang="en-US" altLang="zh-CN" sz="1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0%</a:t>
                </a:r>
                <a:endParaRPr lang="zh-CN" altLang="en-US" sz="1400" b="1" baseline="-30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/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19">
                <a:extLst>
                  <a:ext uri="{FF2B5EF4-FFF2-40B4-BE49-F238E27FC236}">
                    <a16:creationId xmlns="" xmlns:a16="http://schemas.microsoft.com/office/drawing/2014/main" id="{CA0EE716-21A0-4349-AE69-C26BBD6E6CB9}"/>
                  </a:ext>
                </a:extLst>
              </p:cNvPr>
              <p:cNvSpPr txBox="1"/>
              <p:nvPr/>
            </p:nvSpPr>
            <p:spPr>
              <a:xfrm>
                <a:off x="5326615" y="4324972"/>
                <a:ext cx="673755" cy="229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400" b="1" baseline="-3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组合 49">
              <a:extLst>
                <a:ext uri="{FF2B5EF4-FFF2-40B4-BE49-F238E27FC236}">
                  <a16:creationId xmlns="" xmlns:a16="http://schemas.microsoft.com/office/drawing/2014/main" id="{6B98C57D-9431-2049-A48F-299350535A8C}"/>
                </a:ext>
              </a:extLst>
            </p:cNvPr>
            <p:cNvGrpSpPr/>
            <p:nvPr/>
          </p:nvGrpSpPr>
          <p:grpSpPr>
            <a:xfrm>
              <a:off x="1266984" y="1100814"/>
              <a:ext cx="1618202" cy="1646571"/>
              <a:chOff x="471707" y="1675770"/>
              <a:chExt cx="2158455" cy="2196000"/>
            </a:xfrm>
            <a:solidFill>
              <a:schemeClr val="accent1"/>
            </a:solidFill>
          </p:grpSpPr>
          <p:grpSp>
            <p:nvGrpSpPr>
              <p:cNvPr id="22" name="组合 50">
                <a:extLst>
                  <a:ext uri="{FF2B5EF4-FFF2-40B4-BE49-F238E27FC236}">
                    <a16:creationId xmlns="" xmlns:a16="http://schemas.microsoft.com/office/drawing/2014/main" id="{9F1D2166-AECE-F04D-896C-4E285B25EA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1707" y="1675770"/>
                <a:ext cx="2158455" cy="2196000"/>
                <a:chOff x="5397500" y="5734050"/>
                <a:chExt cx="365125" cy="371476"/>
              </a:xfrm>
              <a:grpFill/>
            </p:grpSpPr>
            <p:sp>
              <p:nvSpPr>
                <p:cNvPr id="27" name="Freeform 288">
                  <a:extLst>
                    <a:ext uri="{FF2B5EF4-FFF2-40B4-BE49-F238E27FC236}">
                      <a16:creationId xmlns="" xmlns:a16="http://schemas.microsoft.com/office/drawing/2014/main" id="{DCB1CA13-A39C-F94E-84BC-3C8318EDAFBB}"/>
                    </a:ext>
                  </a:extLst>
                </p:cNvPr>
                <p:cNvSpPr/>
                <p:nvPr/>
              </p:nvSpPr>
              <p:spPr bwMode="auto">
                <a:xfrm>
                  <a:off x="5532438" y="5907088"/>
                  <a:ext cx="71438" cy="68263"/>
                </a:xfrm>
                <a:custGeom>
                  <a:avLst/>
                  <a:gdLst>
                    <a:gd name="T0" fmla="*/ 45 w 45"/>
                    <a:gd name="T1" fmla="*/ 17 h 43"/>
                    <a:gd name="T2" fmla="*/ 17 w 45"/>
                    <a:gd name="T3" fmla="*/ 43 h 43"/>
                    <a:gd name="T4" fmla="*/ 0 w 45"/>
                    <a:gd name="T5" fmla="*/ 26 h 43"/>
                    <a:gd name="T6" fmla="*/ 29 w 45"/>
                    <a:gd name="T7" fmla="*/ 0 h 43"/>
                    <a:gd name="T8" fmla="*/ 45 w 45"/>
                    <a:gd name="T9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3">
                      <a:moveTo>
                        <a:pt x="45" y="17"/>
                      </a:moveTo>
                      <a:lnTo>
                        <a:pt x="17" y="43"/>
                      </a:lnTo>
                      <a:lnTo>
                        <a:pt x="0" y="26"/>
                      </a:lnTo>
                      <a:lnTo>
                        <a:pt x="29" y="0"/>
                      </a:lnTo>
                      <a:lnTo>
                        <a:pt x="45" y="17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Freeform 289">
                  <a:extLst>
                    <a:ext uri="{FF2B5EF4-FFF2-40B4-BE49-F238E27FC236}">
                      <a16:creationId xmlns="" xmlns:a16="http://schemas.microsoft.com/office/drawing/2014/main" id="{464B71F5-9FE4-644A-AFC4-3A9C8303FD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00763" y="5734050"/>
                  <a:ext cx="261862" cy="225425"/>
                </a:xfrm>
                <a:custGeom>
                  <a:avLst/>
                  <a:gdLst>
                    <a:gd name="T0" fmla="*/ 30 w 60"/>
                    <a:gd name="T1" fmla="*/ 0 h 60"/>
                    <a:gd name="T2" fmla="*/ 0 w 60"/>
                    <a:gd name="T3" fmla="*/ 30 h 60"/>
                    <a:gd name="T4" fmla="*/ 30 w 60"/>
                    <a:gd name="T5" fmla="*/ 60 h 60"/>
                    <a:gd name="T6" fmla="*/ 60 w 60"/>
                    <a:gd name="T7" fmla="*/ 30 h 60"/>
                    <a:gd name="T8" fmla="*/ 30 w 60"/>
                    <a:gd name="T9" fmla="*/ 0 h 60"/>
                    <a:gd name="T10" fmla="*/ 30 w 60"/>
                    <a:gd name="T11" fmla="*/ 51 h 60"/>
                    <a:gd name="T12" fmla="*/ 8 w 60"/>
                    <a:gd name="T13" fmla="*/ 30 h 60"/>
                    <a:gd name="T14" fmla="*/ 30 w 60"/>
                    <a:gd name="T15" fmla="*/ 8 h 60"/>
                    <a:gd name="T16" fmla="*/ 52 w 60"/>
                    <a:gd name="T17" fmla="*/ 30 h 60"/>
                    <a:gd name="T18" fmla="*/ 30 w 60"/>
                    <a:gd name="T19" fmla="*/ 51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0" h="60">
                      <a:moveTo>
                        <a:pt x="30" y="0"/>
                      </a:moveTo>
                      <a:cubicBezTo>
                        <a:pt x="13" y="0"/>
                        <a:pt x="0" y="13"/>
                        <a:pt x="0" y="30"/>
                      </a:cubicBezTo>
                      <a:cubicBezTo>
                        <a:pt x="0" y="47"/>
                        <a:pt x="13" y="60"/>
                        <a:pt x="30" y="60"/>
                      </a:cubicBezTo>
                      <a:cubicBezTo>
                        <a:pt x="47" y="60"/>
                        <a:pt x="60" y="47"/>
                        <a:pt x="60" y="30"/>
                      </a:cubicBezTo>
                      <a:cubicBezTo>
                        <a:pt x="60" y="13"/>
                        <a:pt x="47" y="0"/>
                        <a:pt x="30" y="0"/>
                      </a:cubicBezTo>
                      <a:close/>
                      <a:moveTo>
                        <a:pt x="30" y="51"/>
                      </a:moveTo>
                      <a:cubicBezTo>
                        <a:pt x="18" y="51"/>
                        <a:pt x="8" y="42"/>
                        <a:pt x="8" y="30"/>
                      </a:cubicBezTo>
                      <a:cubicBezTo>
                        <a:pt x="8" y="18"/>
                        <a:pt x="18" y="8"/>
                        <a:pt x="30" y="8"/>
                      </a:cubicBezTo>
                      <a:cubicBezTo>
                        <a:pt x="42" y="8"/>
                        <a:pt x="52" y="18"/>
                        <a:pt x="52" y="30"/>
                      </a:cubicBezTo>
                      <a:cubicBezTo>
                        <a:pt x="52" y="42"/>
                        <a:pt x="42" y="51"/>
                        <a:pt x="3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Freeform 291">
                  <a:extLst>
                    <a:ext uri="{FF2B5EF4-FFF2-40B4-BE49-F238E27FC236}">
                      <a16:creationId xmlns="" xmlns:a16="http://schemas.microsoft.com/office/drawing/2014/main" id="{D99E66B8-32FE-1747-ADD7-31C444D055B4}"/>
                    </a:ext>
                  </a:extLst>
                </p:cNvPr>
                <p:cNvSpPr/>
                <p:nvPr/>
              </p:nvSpPr>
              <p:spPr bwMode="auto">
                <a:xfrm>
                  <a:off x="5397500" y="5951538"/>
                  <a:ext cx="158750" cy="153988"/>
                </a:xfrm>
                <a:custGeom>
                  <a:avLst/>
                  <a:gdLst>
                    <a:gd name="T0" fmla="*/ 30 w 42"/>
                    <a:gd name="T1" fmla="*/ 0 h 41"/>
                    <a:gd name="T2" fmla="*/ 3 w 42"/>
                    <a:gd name="T3" fmla="*/ 26 h 41"/>
                    <a:gd name="T4" fmla="*/ 3 w 42"/>
                    <a:gd name="T5" fmla="*/ 38 h 41"/>
                    <a:gd name="T6" fmla="*/ 15 w 42"/>
                    <a:gd name="T7" fmla="*/ 38 h 41"/>
                    <a:gd name="T8" fmla="*/ 42 w 42"/>
                    <a:gd name="T9" fmla="*/ 12 h 41"/>
                    <a:gd name="T10" fmla="*/ 30 w 42"/>
                    <a:gd name="T11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41">
                      <a:moveTo>
                        <a:pt x="30" y="0"/>
                      </a:move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29"/>
                        <a:pt x="0" y="34"/>
                        <a:pt x="3" y="38"/>
                      </a:cubicBezTo>
                      <a:cubicBezTo>
                        <a:pt x="6" y="41"/>
                        <a:pt x="12" y="41"/>
                        <a:pt x="15" y="38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组合 51">
                <a:extLst>
                  <a:ext uri="{FF2B5EF4-FFF2-40B4-BE49-F238E27FC236}">
                    <a16:creationId xmlns="" xmlns:a16="http://schemas.microsoft.com/office/drawing/2014/main" id="{AB6F26FC-7B50-A346-9100-D78D7195D0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35995" y="2108076"/>
                <a:ext cx="462003" cy="468000"/>
                <a:chOff x="2665061" y="4979202"/>
                <a:chExt cx="284308" cy="288000"/>
              </a:xfrm>
              <a:grpFill/>
            </p:grpSpPr>
            <p:sp>
              <p:nvSpPr>
                <p:cNvPr id="25" name="Freeform 932">
                  <a:extLst>
                    <a:ext uri="{FF2B5EF4-FFF2-40B4-BE49-F238E27FC236}">
                      <a16:creationId xmlns="" xmlns:a16="http://schemas.microsoft.com/office/drawing/2014/main" id="{07BF96EA-18F0-2D4C-9FE2-7D02127673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65061" y="4979202"/>
                  <a:ext cx="284308" cy="288000"/>
                </a:xfrm>
                <a:custGeom>
                  <a:avLst/>
                  <a:gdLst>
                    <a:gd name="T0" fmla="*/ 70 w 98"/>
                    <a:gd name="T1" fmla="*/ 42 h 99"/>
                    <a:gd name="T2" fmla="*/ 66 w 98"/>
                    <a:gd name="T3" fmla="*/ 42 h 99"/>
                    <a:gd name="T4" fmla="*/ 41 w 98"/>
                    <a:gd name="T5" fmla="*/ 67 h 99"/>
                    <a:gd name="T6" fmla="*/ 41 w 98"/>
                    <a:gd name="T7" fmla="*/ 70 h 99"/>
                    <a:gd name="T8" fmla="*/ 70 w 98"/>
                    <a:gd name="T9" fmla="*/ 99 h 99"/>
                    <a:gd name="T10" fmla="*/ 98 w 98"/>
                    <a:gd name="T11" fmla="*/ 70 h 99"/>
                    <a:gd name="T12" fmla="*/ 70 w 98"/>
                    <a:gd name="T13" fmla="*/ 42 h 99"/>
                    <a:gd name="T14" fmla="*/ 70 w 98"/>
                    <a:gd name="T15" fmla="*/ 90 h 99"/>
                    <a:gd name="T16" fmla="*/ 50 w 98"/>
                    <a:gd name="T17" fmla="*/ 70 h 99"/>
                    <a:gd name="T18" fmla="*/ 70 w 98"/>
                    <a:gd name="T19" fmla="*/ 51 h 99"/>
                    <a:gd name="T20" fmla="*/ 89 w 98"/>
                    <a:gd name="T21" fmla="*/ 70 h 99"/>
                    <a:gd name="T22" fmla="*/ 70 w 98"/>
                    <a:gd name="T23" fmla="*/ 90 h 99"/>
                    <a:gd name="T24" fmla="*/ 57 w 98"/>
                    <a:gd name="T25" fmla="*/ 29 h 99"/>
                    <a:gd name="T26" fmla="*/ 28 w 98"/>
                    <a:gd name="T27" fmla="*/ 0 h 99"/>
                    <a:gd name="T28" fmla="*/ 0 w 98"/>
                    <a:gd name="T29" fmla="*/ 29 h 99"/>
                    <a:gd name="T30" fmla="*/ 28 w 98"/>
                    <a:gd name="T31" fmla="*/ 57 h 99"/>
                    <a:gd name="T32" fmla="*/ 32 w 98"/>
                    <a:gd name="T33" fmla="*/ 57 h 99"/>
                    <a:gd name="T34" fmla="*/ 56 w 98"/>
                    <a:gd name="T35" fmla="*/ 32 h 99"/>
                    <a:gd name="T36" fmla="*/ 57 w 98"/>
                    <a:gd name="T37" fmla="*/ 29 h 99"/>
                    <a:gd name="T38" fmla="*/ 28 w 98"/>
                    <a:gd name="T39" fmla="*/ 48 h 99"/>
                    <a:gd name="T40" fmla="*/ 8 w 98"/>
                    <a:gd name="T41" fmla="*/ 29 h 99"/>
                    <a:gd name="T42" fmla="*/ 28 w 98"/>
                    <a:gd name="T43" fmla="*/ 9 h 99"/>
                    <a:gd name="T44" fmla="*/ 48 w 98"/>
                    <a:gd name="T45" fmla="*/ 29 h 99"/>
                    <a:gd name="T46" fmla="*/ 28 w 98"/>
                    <a:gd name="T47" fmla="*/ 4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8" h="99">
                      <a:moveTo>
                        <a:pt x="70" y="42"/>
                      </a:moveTo>
                      <a:cubicBezTo>
                        <a:pt x="68" y="42"/>
                        <a:pt x="67" y="42"/>
                        <a:pt x="66" y="42"/>
                      </a:cubicBezTo>
                      <a:cubicBezTo>
                        <a:pt x="41" y="67"/>
                        <a:pt x="41" y="67"/>
                        <a:pt x="41" y="67"/>
                      </a:cubicBezTo>
                      <a:cubicBezTo>
                        <a:pt x="41" y="68"/>
                        <a:pt x="41" y="69"/>
                        <a:pt x="41" y="70"/>
                      </a:cubicBezTo>
                      <a:cubicBezTo>
                        <a:pt x="41" y="86"/>
                        <a:pt x="54" y="99"/>
                        <a:pt x="70" y="99"/>
                      </a:cubicBezTo>
                      <a:cubicBezTo>
                        <a:pt x="85" y="99"/>
                        <a:pt x="98" y="86"/>
                        <a:pt x="98" y="70"/>
                      </a:cubicBezTo>
                      <a:cubicBezTo>
                        <a:pt x="98" y="55"/>
                        <a:pt x="85" y="42"/>
                        <a:pt x="70" y="42"/>
                      </a:cubicBezTo>
                      <a:close/>
                      <a:moveTo>
                        <a:pt x="70" y="90"/>
                      </a:moveTo>
                      <a:cubicBezTo>
                        <a:pt x="59" y="90"/>
                        <a:pt x="50" y="81"/>
                        <a:pt x="50" y="70"/>
                      </a:cubicBezTo>
                      <a:cubicBezTo>
                        <a:pt x="50" y="59"/>
                        <a:pt x="59" y="51"/>
                        <a:pt x="70" y="51"/>
                      </a:cubicBezTo>
                      <a:cubicBezTo>
                        <a:pt x="81" y="51"/>
                        <a:pt x="89" y="59"/>
                        <a:pt x="89" y="70"/>
                      </a:cubicBezTo>
                      <a:cubicBezTo>
                        <a:pt x="89" y="81"/>
                        <a:pt x="81" y="90"/>
                        <a:pt x="70" y="90"/>
                      </a:cubicBezTo>
                      <a:close/>
                      <a:moveTo>
                        <a:pt x="57" y="29"/>
                      </a:moveTo>
                      <a:cubicBezTo>
                        <a:pt x="57" y="13"/>
                        <a:pt x="44" y="0"/>
                        <a:pt x="28" y="0"/>
                      </a:cubicBezTo>
                      <a:cubicBezTo>
                        <a:pt x="12" y="0"/>
                        <a:pt x="0" y="13"/>
                        <a:pt x="0" y="29"/>
                      </a:cubicBezTo>
                      <a:cubicBezTo>
                        <a:pt x="0" y="44"/>
                        <a:pt x="12" y="57"/>
                        <a:pt x="28" y="57"/>
                      </a:cubicBezTo>
                      <a:cubicBezTo>
                        <a:pt x="29" y="57"/>
                        <a:pt x="31" y="57"/>
                        <a:pt x="32" y="57"/>
                      </a:cubicBezTo>
                      <a:cubicBezTo>
                        <a:pt x="56" y="32"/>
                        <a:pt x="56" y="32"/>
                        <a:pt x="56" y="32"/>
                      </a:cubicBezTo>
                      <a:cubicBezTo>
                        <a:pt x="56" y="31"/>
                        <a:pt x="57" y="30"/>
                        <a:pt x="57" y="29"/>
                      </a:cubicBezTo>
                      <a:close/>
                      <a:moveTo>
                        <a:pt x="28" y="48"/>
                      </a:moveTo>
                      <a:cubicBezTo>
                        <a:pt x="17" y="48"/>
                        <a:pt x="8" y="40"/>
                        <a:pt x="8" y="29"/>
                      </a:cubicBezTo>
                      <a:cubicBezTo>
                        <a:pt x="8" y="18"/>
                        <a:pt x="17" y="9"/>
                        <a:pt x="28" y="9"/>
                      </a:cubicBezTo>
                      <a:cubicBezTo>
                        <a:pt x="39" y="9"/>
                        <a:pt x="48" y="18"/>
                        <a:pt x="48" y="29"/>
                      </a:cubicBezTo>
                      <a:cubicBezTo>
                        <a:pt x="48" y="40"/>
                        <a:pt x="39" y="48"/>
                        <a:pt x="28" y="48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Freeform 933">
                  <a:extLst>
                    <a:ext uri="{FF2B5EF4-FFF2-40B4-BE49-F238E27FC236}">
                      <a16:creationId xmlns="" xmlns:a16="http://schemas.microsoft.com/office/drawing/2014/main" id="{D27A31C5-A42F-F648-971F-81F564D86208}"/>
                    </a:ext>
                  </a:extLst>
                </p:cNvPr>
                <p:cNvSpPr/>
                <p:nvPr/>
              </p:nvSpPr>
              <p:spPr bwMode="auto">
                <a:xfrm>
                  <a:off x="2697060" y="5013664"/>
                  <a:ext cx="220308" cy="219077"/>
                </a:xfrm>
                <a:custGeom>
                  <a:avLst/>
                  <a:gdLst>
                    <a:gd name="T0" fmla="*/ 179 w 179"/>
                    <a:gd name="T1" fmla="*/ 12 h 178"/>
                    <a:gd name="T2" fmla="*/ 14 w 179"/>
                    <a:gd name="T3" fmla="*/ 178 h 178"/>
                    <a:gd name="T4" fmla="*/ 0 w 179"/>
                    <a:gd name="T5" fmla="*/ 166 h 178"/>
                    <a:gd name="T6" fmla="*/ 165 w 179"/>
                    <a:gd name="T7" fmla="*/ 0 h 178"/>
                    <a:gd name="T8" fmla="*/ 179 w 179"/>
                    <a:gd name="T9" fmla="*/ 12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9" h="178">
                      <a:moveTo>
                        <a:pt x="179" y="12"/>
                      </a:moveTo>
                      <a:lnTo>
                        <a:pt x="14" y="178"/>
                      </a:lnTo>
                      <a:lnTo>
                        <a:pt x="0" y="166"/>
                      </a:lnTo>
                      <a:lnTo>
                        <a:pt x="165" y="0"/>
                      </a:lnTo>
                      <a:lnTo>
                        <a:pt x="179" y="12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4" name="组合 57">
              <a:extLst>
                <a:ext uri="{FF2B5EF4-FFF2-40B4-BE49-F238E27FC236}">
                  <a16:creationId xmlns="" xmlns:a16="http://schemas.microsoft.com/office/drawing/2014/main" id="{368EE33A-D0D9-5646-A0FE-88AA87CF471B}"/>
                </a:ext>
              </a:extLst>
            </p:cNvPr>
            <p:cNvGrpSpPr/>
            <p:nvPr/>
          </p:nvGrpSpPr>
          <p:grpSpPr>
            <a:xfrm>
              <a:off x="1274537" y="2760906"/>
              <a:ext cx="1618202" cy="1646571"/>
              <a:chOff x="478903" y="4355475"/>
              <a:chExt cx="2158455" cy="2196000"/>
            </a:xfrm>
            <a:solidFill>
              <a:schemeClr val="accent2"/>
            </a:solidFill>
          </p:grpSpPr>
          <p:grpSp>
            <p:nvGrpSpPr>
              <p:cNvPr id="30" name="组合 58">
                <a:extLst>
                  <a:ext uri="{FF2B5EF4-FFF2-40B4-BE49-F238E27FC236}">
                    <a16:creationId xmlns="" xmlns:a16="http://schemas.microsoft.com/office/drawing/2014/main" id="{1C58CC0C-099A-C440-8911-30421BFCE5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95195" y="4733005"/>
                <a:ext cx="366333" cy="576008"/>
                <a:chOff x="2257885" y="5547125"/>
                <a:chExt cx="137373" cy="216003"/>
              </a:xfrm>
              <a:grpFill/>
            </p:grpSpPr>
            <p:sp>
              <p:nvSpPr>
                <p:cNvPr id="36" name="Freeform 69">
                  <a:extLst>
                    <a:ext uri="{FF2B5EF4-FFF2-40B4-BE49-F238E27FC236}">
                      <a16:creationId xmlns="" xmlns:a16="http://schemas.microsoft.com/office/drawing/2014/main" id="{E97F476C-8F9E-2142-9B14-F4B14B5C7CF4}"/>
                    </a:ext>
                  </a:extLst>
                </p:cNvPr>
                <p:cNvSpPr/>
                <p:nvPr/>
              </p:nvSpPr>
              <p:spPr bwMode="auto">
                <a:xfrm>
                  <a:off x="2257885" y="5547125"/>
                  <a:ext cx="137373" cy="140987"/>
                </a:xfrm>
                <a:custGeom>
                  <a:avLst/>
                  <a:gdLst>
                    <a:gd name="T0" fmla="*/ 57 w 64"/>
                    <a:gd name="T1" fmla="*/ 37 h 66"/>
                    <a:gd name="T2" fmla="*/ 43 w 64"/>
                    <a:gd name="T3" fmla="*/ 12 h 66"/>
                    <a:gd name="T4" fmla="*/ 39 w 64"/>
                    <a:gd name="T5" fmla="*/ 6 h 66"/>
                    <a:gd name="T6" fmla="*/ 25 w 64"/>
                    <a:gd name="T7" fmla="*/ 6 h 66"/>
                    <a:gd name="T8" fmla="*/ 22 w 64"/>
                    <a:gd name="T9" fmla="*/ 12 h 66"/>
                    <a:gd name="T10" fmla="*/ 8 w 64"/>
                    <a:gd name="T11" fmla="*/ 37 h 66"/>
                    <a:gd name="T12" fmla="*/ 4 w 64"/>
                    <a:gd name="T13" fmla="*/ 43 h 66"/>
                    <a:gd name="T14" fmla="*/ 11 w 64"/>
                    <a:gd name="T15" fmla="*/ 55 h 66"/>
                    <a:gd name="T16" fmla="*/ 18 w 64"/>
                    <a:gd name="T17" fmla="*/ 55 h 66"/>
                    <a:gd name="T18" fmla="*/ 19 w 64"/>
                    <a:gd name="T19" fmla="*/ 55 h 66"/>
                    <a:gd name="T20" fmla="*/ 19 w 64"/>
                    <a:gd name="T21" fmla="*/ 66 h 66"/>
                    <a:gd name="T22" fmla="*/ 32 w 64"/>
                    <a:gd name="T23" fmla="*/ 62 h 66"/>
                    <a:gd name="T24" fmla="*/ 32 w 64"/>
                    <a:gd name="T25" fmla="*/ 62 h 66"/>
                    <a:gd name="T26" fmla="*/ 46 w 64"/>
                    <a:gd name="T27" fmla="*/ 66 h 66"/>
                    <a:gd name="T28" fmla="*/ 46 w 64"/>
                    <a:gd name="T29" fmla="*/ 55 h 66"/>
                    <a:gd name="T30" fmla="*/ 46 w 64"/>
                    <a:gd name="T31" fmla="*/ 55 h 66"/>
                    <a:gd name="T32" fmla="*/ 53 w 64"/>
                    <a:gd name="T33" fmla="*/ 55 h 66"/>
                    <a:gd name="T34" fmla="*/ 60 w 64"/>
                    <a:gd name="T35" fmla="*/ 43 h 66"/>
                    <a:gd name="T36" fmla="*/ 57 w 64"/>
                    <a:gd name="T37" fmla="*/ 3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4" h="66">
                      <a:moveTo>
                        <a:pt x="57" y="37"/>
                      </a:moveTo>
                      <a:cubicBezTo>
                        <a:pt x="53" y="30"/>
                        <a:pt x="47" y="19"/>
                        <a:pt x="43" y="12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5" y="0"/>
                        <a:pt x="29" y="0"/>
                        <a:pt x="25" y="6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8" y="19"/>
                        <a:pt x="11" y="30"/>
                        <a:pt x="8" y="37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0" y="50"/>
                        <a:pt x="3" y="55"/>
                        <a:pt x="11" y="55"/>
                      </a:cubicBezTo>
                      <a:cubicBezTo>
                        <a:pt x="18" y="55"/>
                        <a:pt x="18" y="55"/>
                        <a:pt x="18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23" y="63"/>
                        <a:pt x="27" y="62"/>
                        <a:pt x="32" y="62"/>
                      </a:cubicBezTo>
                      <a:cubicBezTo>
                        <a:pt x="32" y="62"/>
                        <a:pt x="32" y="62"/>
                        <a:pt x="32" y="62"/>
                      </a:cubicBezTo>
                      <a:cubicBezTo>
                        <a:pt x="37" y="62"/>
                        <a:pt x="42" y="63"/>
                        <a:pt x="46" y="66"/>
                      </a:cubicBezTo>
                      <a:cubicBezTo>
                        <a:pt x="46" y="55"/>
                        <a:pt x="46" y="55"/>
                        <a:pt x="46" y="55"/>
                      </a:cubicBezTo>
                      <a:cubicBezTo>
                        <a:pt x="46" y="55"/>
                        <a:pt x="46" y="55"/>
                        <a:pt x="46" y="55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61" y="55"/>
                        <a:pt x="64" y="49"/>
                        <a:pt x="60" y="43"/>
                      </a:cubicBezTo>
                      <a:lnTo>
                        <a:pt x="57" y="37"/>
                      </a:ln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Freeform 70">
                  <a:extLst>
                    <a:ext uri="{FF2B5EF4-FFF2-40B4-BE49-F238E27FC236}">
                      <a16:creationId xmlns="" xmlns:a16="http://schemas.microsoft.com/office/drawing/2014/main" id="{13DBAE8B-22CD-4949-A064-D7F8960D9F41}"/>
                    </a:ext>
                  </a:extLst>
                </p:cNvPr>
                <p:cNvSpPr/>
                <p:nvPr/>
              </p:nvSpPr>
              <p:spPr bwMode="auto">
                <a:xfrm>
                  <a:off x="2290424" y="5688115"/>
                  <a:ext cx="75013" cy="75013"/>
                </a:xfrm>
                <a:custGeom>
                  <a:avLst/>
                  <a:gdLst>
                    <a:gd name="T0" fmla="*/ 17 w 35"/>
                    <a:gd name="T1" fmla="*/ 0 h 35"/>
                    <a:gd name="T2" fmla="*/ 17 w 35"/>
                    <a:gd name="T3" fmla="*/ 0 h 35"/>
                    <a:gd name="T4" fmla="*/ 17 w 35"/>
                    <a:gd name="T5" fmla="*/ 0 h 35"/>
                    <a:gd name="T6" fmla="*/ 17 w 35"/>
                    <a:gd name="T7" fmla="*/ 0 h 35"/>
                    <a:gd name="T8" fmla="*/ 17 w 35"/>
                    <a:gd name="T9" fmla="*/ 0 h 35"/>
                    <a:gd name="T10" fmla="*/ 4 w 35"/>
                    <a:gd name="T11" fmla="*/ 6 h 35"/>
                    <a:gd name="T12" fmla="*/ 0 w 35"/>
                    <a:gd name="T13" fmla="*/ 17 h 35"/>
                    <a:gd name="T14" fmla="*/ 0 w 35"/>
                    <a:gd name="T15" fmla="*/ 17 h 35"/>
                    <a:gd name="T16" fmla="*/ 17 w 35"/>
                    <a:gd name="T17" fmla="*/ 35 h 35"/>
                    <a:gd name="T18" fmla="*/ 17 w 35"/>
                    <a:gd name="T19" fmla="*/ 35 h 35"/>
                    <a:gd name="T20" fmla="*/ 35 w 35"/>
                    <a:gd name="T21" fmla="*/ 17 h 35"/>
                    <a:gd name="T22" fmla="*/ 35 w 35"/>
                    <a:gd name="T23" fmla="*/ 17 h 35"/>
                    <a:gd name="T24" fmla="*/ 31 w 35"/>
                    <a:gd name="T25" fmla="*/ 6 h 35"/>
                    <a:gd name="T26" fmla="*/ 17 w 35"/>
                    <a:gd name="T2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5" h="35">
                      <a:moveTo>
                        <a:pt x="17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2" y="0"/>
                        <a:pt x="7" y="2"/>
                        <a:pt x="4" y="6"/>
                      </a:cubicBezTo>
                      <a:cubicBezTo>
                        <a:pt x="1" y="9"/>
                        <a:pt x="0" y="13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27"/>
                        <a:pt x="8" y="35"/>
                        <a:pt x="17" y="35"/>
                      </a:cubicBezTo>
                      <a:cubicBezTo>
                        <a:pt x="17" y="35"/>
                        <a:pt x="17" y="35"/>
                        <a:pt x="17" y="35"/>
                      </a:cubicBezTo>
                      <a:cubicBezTo>
                        <a:pt x="27" y="35"/>
                        <a:pt x="35" y="27"/>
                        <a:pt x="35" y="17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5" y="13"/>
                        <a:pt x="33" y="9"/>
                        <a:pt x="31" y="6"/>
                      </a:cubicBezTo>
                      <a:cubicBezTo>
                        <a:pt x="27" y="2"/>
                        <a:pt x="23" y="0"/>
                        <a:pt x="17" y="0"/>
                      </a:cubicBezTo>
                      <a:close/>
                    </a:path>
                  </a:pathLst>
                </a:custGeom>
                <a:ln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1" name="组合 59">
                <a:extLst>
                  <a:ext uri="{FF2B5EF4-FFF2-40B4-BE49-F238E27FC236}">
                    <a16:creationId xmlns="" xmlns:a16="http://schemas.microsoft.com/office/drawing/2014/main" id="{E268DB0D-4644-904B-A1B3-5563A55889D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8903" y="4355475"/>
                <a:ext cx="2158455" cy="2196000"/>
                <a:chOff x="5397500" y="5734050"/>
                <a:chExt cx="365125" cy="371476"/>
              </a:xfrm>
              <a:grpFill/>
            </p:grpSpPr>
            <p:sp>
              <p:nvSpPr>
                <p:cNvPr id="33" name="Freeform 288">
                  <a:extLst>
                    <a:ext uri="{FF2B5EF4-FFF2-40B4-BE49-F238E27FC236}">
                      <a16:creationId xmlns="" xmlns:a16="http://schemas.microsoft.com/office/drawing/2014/main" id="{D5AF28B2-10F2-234A-AD08-4D237B776053}"/>
                    </a:ext>
                  </a:extLst>
                </p:cNvPr>
                <p:cNvSpPr/>
                <p:nvPr/>
              </p:nvSpPr>
              <p:spPr bwMode="auto">
                <a:xfrm>
                  <a:off x="5532438" y="5907088"/>
                  <a:ext cx="71438" cy="68263"/>
                </a:xfrm>
                <a:custGeom>
                  <a:avLst/>
                  <a:gdLst>
                    <a:gd name="T0" fmla="*/ 45 w 45"/>
                    <a:gd name="T1" fmla="*/ 17 h 43"/>
                    <a:gd name="T2" fmla="*/ 17 w 45"/>
                    <a:gd name="T3" fmla="*/ 43 h 43"/>
                    <a:gd name="T4" fmla="*/ 0 w 45"/>
                    <a:gd name="T5" fmla="*/ 26 h 43"/>
                    <a:gd name="T6" fmla="*/ 29 w 45"/>
                    <a:gd name="T7" fmla="*/ 0 h 43"/>
                    <a:gd name="T8" fmla="*/ 45 w 45"/>
                    <a:gd name="T9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3">
                      <a:moveTo>
                        <a:pt x="45" y="17"/>
                      </a:moveTo>
                      <a:lnTo>
                        <a:pt x="17" y="43"/>
                      </a:lnTo>
                      <a:lnTo>
                        <a:pt x="0" y="26"/>
                      </a:lnTo>
                      <a:lnTo>
                        <a:pt x="29" y="0"/>
                      </a:lnTo>
                      <a:lnTo>
                        <a:pt x="45" y="17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Freeform 289">
                  <a:extLst>
                    <a:ext uri="{FF2B5EF4-FFF2-40B4-BE49-F238E27FC236}">
                      <a16:creationId xmlns="" xmlns:a16="http://schemas.microsoft.com/office/drawing/2014/main" id="{E23D8B15-B311-D04A-88A0-657D26E5E38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11967" y="5734050"/>
                  <a:ext cx="250658" cy="225425"/>
                </a:xfrm>
                <a:custGeom>
                  <a:avLst/>
                  <a:gdLst>
                    <a:gd name="T0" fmla="*/ 30 w 60"/>
                    <a:gd name="T1" fmla="*/ 0 h 60"/>
                    <a:gd name="T2" fmla="*/ 0 w 60"/>
                    <a:gd name="T3" fmla="*/ 30 h 60"/>
                    <a:gd name="T4" fmla="*/ 30 w 60"/>
                    <a:gd name="T5" fmla="*/ 60 h 60"/>
                    <a:gd name="T6" fmla="*/ 60 w 60"/>
                    <a:gd name="T7" fmla="*/ 30 h 60"/>
                    <a:gd name="T8" fmla="*/ 30 w 60"/>
                    <a:gd name="T9" fmla="*/ 0 h 60"/>
                    <a:gd name="T10" fmla="*/ 30 w 60"/>
                    <a:gd name="T11" fmla="*/ 51 h 60"/>
                    <a:gd name="T12" fmla="*/ 8 w 60"/>
                    <a:gd name="T13" fmla="*/ 30 h 60"/>
                    <a:gd name="T14" fmla="*/ 30 w 60"/>
                    <a:gd name="T15" fmla="*/ 8 h 60"/>
                    <a:gd name="T16" fmla="*/ 52 w 60"/>
                    <a:gd name="T17" fmla="*/ 30 h 60"/>
                    <a:gd name="T18" fmla="*/ 30 w 60"/>
                    <a:gd name="T19" fmla="*/ 51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0" h="60">
                      <a:moveTo>
                        <a:pt x="30" y="0"/>
                      </a:moveTo>
                      <a:cubicBezTo>
                        <a:pt x="13" y="0"/>
                        <a:pt x="0" y="13"/>
                        <a:pt x="0" y="30"/>
                      </a:cubicBezTo>
                      <a:cubicBezTo>
                        <a:pt x="0" y="47"/>
                        <a:pt x="13" y="60"/>
                        <a:pt x="30" y="60"/>
                      </a:cubicBezTo>
                      <a:cubicBezTo>
                        <a:pt x="47" y="60"/>
                        <a:pt x="60" y="47"/>
                        <a:pt x="60" y="30"/>
                      </a:cubicBezTo>
                      <a:cubicBezTo>
                        <a:pt x="60" y="13"/>
                        <a:pt x="47" y="0"/>
                        <a:pt x="30" y="0"/>
                      </a:cubicBezTo>
                      <a:close/>
                      <a:moveTo>
                        <a:pt x="30" y="51"/>
                      </a:moveTo>
                      <a:cubicBezTo>
                        <a:pt x="18" y="51"/>
                        <a:pt x="8" y="42"/>
                        <a:pt x="8" y="30"/>
                      </a:cubicBezTo>
                      <a:cubicBezTo>
                        <a:pt x="8" y="18"/>
                        <a:pt x="18" y="8"/>
                        <a:pt x="30" y="8"/>
                      </a:cubicBezTo>
                      <a:cubicBezTo>
                        <a:pt x="42" y="8"/>
                        <a:pt x="52" y="18"/>
                        <a:pt x="52" y="30"/>
                      </a:cubicBezTo>
                      <a:cubicBezTo>
                        <a:pt x="52" y="42"/>
                        <a:pt x="42" y="51"/>
                        <a:pt x="30" y="51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 291">
                  <a:extLst>
                    <a:ext uri="{FF2B5EF4-FFF2-40B4-BE49-F238E27FC236}">
                      <a16:creationId xmlns="" xmlns:a16="http://schemas.microsoft.com/office/drawing/2014/main" id="{2415449F-6FD9-0143-859F-0606DBEC2338}"/>
                    </a:ext>
                  </a:extLst>
                </p:cNvPr>
                <p:cNvSpPr/>
                <p:nvPr/>
              </p:nvSpPr>
              <p:spPr bwMode="auto">
                <a:xfrm>
                  <a:off x="5397500" y="5951538"/>
                  <a:ext cx="158750" cy="153988"/>
                </a:xfrm>
                <a:custGeom>
                  <a:avLst/>
                  <a:gdLst>
                    <a:gd name="T0" fmla="*/ 30 w 42"/>
                    <a:gd name="T1" fmla="*/ 0 h 41"/>
                    <a:gd name="T2" fmla="*/ 3 w 42"/>
                    <a:gd name="T3" fmla="*/ 26 h 41"/>
                    <a:gd name="T4" fmla="*/ 3 w 42"/>
                    <a:gd name="T5" fmla="*/ 38 h 41"/>
                    <a:gd name="T6" fmla="*/ 15 w 42"/>
                    <a:gd name="T7" fmla="*/ 38 h 41"/>
                    <a:gd name="T8" fmla="*/ 42 w 42"/>
                    <a:gd name="T9" fmla="*/ 12 h 41"/>
                    <a:gd name="T10" fmla="*/ 30 w 42"/>
                    <a:gd name="T11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41">
                      <a:moveTo>
                        <a:pt x="30" y="0"/>
                      </a:move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29"/>
                        <a:pt x="0" y="34"/>
                        <a:pt x="3" y="38"/>
                      </a:cubicBezTo>
                      <a:cubicBezTo>
                        <a:pt x="6" y="41"/>
                        <a:pt x="12" y="41"/>
                        <a:pt x="15" y="38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88" tIns="45694" rIns="91388" bIns="45694" numCol="1" anchor="t" anchorCtr="0" compatLnSpc="1"/>
                <a:lstStyle/>
                <a:p>
                  <a:endParaRPr lang="zh-CN" altLang="en-US" sz="2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8" name="矩形 65">
              <a:extLst>
                <a:ext uri="{FF2B5EF4-FFF2-40B4-BE49-F238E27FC236}">
                  <a16:creationId xmlns="" xmlns:a16="http://schemas.microsoft.com/office/drawing/2014/main" id="{7DC944F5-6734-6B48-A6E2-94F314F8B74A}"/>
                </a:ext>
              </a:extLst>
            </p:cNvPr>
            <p:cNvSpPr/>
            <p:nvPr/>
          </p:nvSpPr>
          <p:spPr>
            <a:xfrm>
              <a:off x="2811560" y="2727928"/>
              <a:ext cx="1305970" cy="174504"/>
            </a:xfrm>
            <a:prstGeom prst="rect">
              <a:avLst/>
            </a:prstGeom>
          </p:spPr>
          <p:txBody>
            <a:bodyPr wrap="none" lIns="68548" tIns="34274" rIns="68548" bIns="34274">
              <a:spAutoFit/>
            </a:bodyPr>
            <a:lstStyle/>
            <a:p>
              <a:r>
                <a:rPr lang="ru-RU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Гибкие компетенции</a:t>
              </a:r>
              <a:endPara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47">
              <a:extLst>
                <a:ext uri="{FF2B5EF4-FFF2-40B4-BE49-F238E27FC236}">
                  <a16:creationId xmlns="" xmlns:a16="http://schemas.microsoft.com/office/drawing/2014/main" id="{4F871202-A776-2843-88E1-0DCCFB417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181" y="1913909"/>
              <a:ext cx="2108663" cy="30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48" tIns="34274" rIns="68548" bIns="3427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zh-CN" sz="1200" b="1" dirty="0" smtClean="0">
                  <a:solidFill>
                    <a:srgbClr val="002060"/>
                  </a:solidFill>
                </a:rPr>
                <a:t>Рефлексивно-самооценочные навыки</a:t>
              </a:r>
              <a:r>
                <a:rPr lang="en-US" altLang="zh-CN" sz="1200" dirty="0" smtClean="0">
                  <a:solidFill>
                    <a:srgbClr val="002060"/>
                  </a:solidFill>
                  <a:sym typeface="微软雅黑" panose="020B0503020204020204" pitchFamily="34" charset="-122"/>
                </a:rPr>
                <a:t>. </a:t>
              </a:r>
              <a:endParaRPr lang="zh-CN" altLang="en-US" sz="1200" dirty="0">
                <a:solidFill>
                  <a:srgbClr val="00206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40" name="矩形 67">
              <a:extLst>
                <a:ext uri="{FF2B5EF4-FFF2-40B4-BE49-F238E27FC236}">
                  <a16:creationId xmlns="" xmlns:a16="http://schemas.microsoft.com/office/drawing/2014/main" id="{43EA1E0C-1099-C94B-BD62-2469196F22A5}"/>
                </a:ext>
              </a:extLst>
            </p:cNvPr>
            <p:cNvSpPr/>
            <p:nvPr/>
          </p:nvSpPr>
          <p:spPr>
            <a:xfrm>
              <a:off x="2811560" y="1122072"/>
              <a:ext cx="2402674" cy="174504"/>
            </a:xfrm>
            <a:prstGeom prst="rect">
              <a:avLst/>
            </a:prstGeom>
          </p:spPr>
          <p:txBody>
            <a:bodyPr wrap="square" lIns="68548" tIns="34274" rIns="68548" bIns="34274">
              <a:spAutoFit/>
            </a:bodyPr>
            <a:lstStyle/>
            <a:p>
              <a:r>
                <a:rPr lang="ru-RU" altLang="zh-CN" sz="1200" b="1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ru-RU" altLang="zh-CN" sz="12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Уровень учебной мотивации</a:t>
              </a:r>
              <a:endParaRPr lang="en-US" altLang="zh-CN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7">
              <a:extLst>
                <a:ext uri="{FF2B5EF4-FFF2-40B4-BE49-F238E27FC236}">
                  <a16:creationId xmlns="" xmlns:a16="http://schemas.microsoft.com/office/drawing/2014/main" id="{7C83C53E-293D-8748-AFCB-DBD3ED4AD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560" y="3558930"/>
              <a:ext cx="2108663" cy="352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48" tIns="34274" rIns="68548" bIns="3427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ru-RU" altLang="zh-CN" sz="1200" b="1" dirty="0" smtClean="0">
                  <a:solidFill>
                    <a:srgbClr val="002060"/>
                  </a:solidFill>
                </a:rPr>
                <a:t>Самоуправляющие механизмы личности (СУМ</a:t>
              </a:r>
              <a:r>
                <a:rPr lang="ru-RU" altLang="zh-CN" sz="1200" b="1" dirty="0" smtClean="0">
                  <a:solidFill>
                    <a:schemeClr val="accent5">
                      <a:lumMod val="50000"/>
                    </a:schemeClr>
                  </a:solidFill>
                </a:rPr>
                <a:t>)</a:t>
              </a:r>
              <a:endParaRPr lang="en-US" altLang="zh-CN" sz="1200" b="1" dirty="0" smtClean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" name="矩形 69">
              <a:extLst>
                <a:ext uri="{FF2B5EF4-FFF2-40B4-BE49-F238E27FC236}">
                  <a16:creationId xmlns="" xmlns:a16="http://schemas.microsoft.com/office/drawing/2014/main" id="{157C3E39-CAF1-9C4A-B4B2-D7C4B6AF48FB}"/>
                </a:ext>
              </a:extLst>
            </p:cNvPr>
            <p:cNvSpPr/>
            <p:nvPr/>
          </p:nvSpPr>
          <p:spPr>
            <a:xfrm>
              <a:off x="5315832" y="1042603"/>
              <a:ext cx="161954" cy="1619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100" dirty="0">
                <a:solidFill>
                  <a:srgbClr val="2C36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5" name="直接连接符 72">
              <a:extLst>
                <a:ext uri="{FF2B5EF4-FFF2-40B4-BE49-F238E27FC236}">
                  <a16:creationId xmlns="" xmlns:a16="http://schemas.microsoft.com/office/drawing/2014/main" id="{10759625-87B8-E34E-8412-71340DCDC270}"/>
                </a:ext>
              </a:extLst>
            </p:cNvPr>
            <p:cNvCxnSpPr/>
            <p:nvPr/>
          </p:nvCxnSpPr>
          <p:spPr>
            <a:xfrm>
              <a:off x="5396809" y="1204578"/>
              <a:ext cx="0" cy="74086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73">
              <a:extLst>
                <a:ext uri="{FF2B5EF4-FFF2-40B4-BE49-F238E27FC236}">
                  <a16:creationId xmlns="" xmlns:a16="http://schemas.microsoft.com/office/drawing/2014/main" id="{93A76D8B-872C-3649-9EC8-79D3FC3B53EE}"/>
                </a:ext>
              </a:extLst>
            </p:cNvPr>
            <p:cNvSpPr/>
            <p:nvPr/>
          </p:nvSpPr>
          <p:spPr>
            <a:xfrm>
              <a:off x="5315832" y="1945447"/>
              <a:ext cx="161954" cy="16197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100" dirty="0">
                <a:solidFill>
                  <a:srgbClr val="2C36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9" name="直接连接符 76">
              <a:extLst>
                <a:ext uri="{FF2B5EF4-FFF2-40B4-BE49-F238E27FC236}">
                  <a16:creationId xmlns="" xmlns:a16="http://schemas.microsoft.com/office/drawing/2014/main" id="{3A090C9B-37EA-904F-B4C4-5EFC2295EC00}"/>
                </a:ext>
              </a:extLst>
            </p:cNvPr>
            <p:cNvCxnSpPr/>
            <p:nvPr/>
          </p:nvCxnSpPr>
          <p:spPr>
            <a:xfrm>
              <a:off x="5396809" y="2107423"/>
              <a:ext cx="0" cy="74086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77">
              <a:extLst>
                <a:ext uri="{FF2B5EF4-FFF2-40B4-BE49-F238E27FC236}">
                  <a16:creationId xmlns="" xmlns:a16="http://schemas.microsoft.com/office/drawing/2014/main" id="{B61110B3-508C-2B42-B449-2995D1FC3CDC}"/>
                </a:ext>
              </a:extLst>
            </p:cNvPr>
            <p:cNvSpPr/>
            <p:nvPr/>
          </p:nvSpPr>
          <p:spPr>
            <a:xfrm>
              <a:off x="5315832" y="2848291"/>
              <a:ext cx="161954" cy="16197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100" dirty="0">
                <a:solidFill>
                  <a:srgbClr val="2C36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78">
              <a:extLst>
                <a:ext uri="{FF2B5EF4-FFF2-40B4-BE49-F238E27FC236}">
                  <a16:creationId xmlns="" xmlns:a16="http://schemas.microsoft.com/office/drawing/2014/main" id="{81846968-B4C8-3149-ACE0-8DBFFA619C39}"/>
                </a:ext>
              </a:extLst>
            </p:cNvPr>
            <p:cNvSpPr/>
            <p:nvPr/>
          </p:nvSpPr>
          <p:spPr>
            <a:xfrm>
              <a:off x="2639941" y="2309925"/>
              <a:ext cx="2490534" cy="216813"/>
            </a:xfrm>
            <a:prstGeom prst="rect">
              <a:avLst/>
            </a:prstGeom>
          </p:spPr>
          <p:txBody>
            <a:bodyPr wrap="square" lIns="68548" tIns="34274" rIns="68548" bIns="34274">
              <a:spAutoFit/>
            </a:bodyPr>
            <a:lstStyle/>
            <a:p>
              <a:pPr algn="ctr"/>
              <a:r>
                <a:rPr lang="ru-RU" altLang="zh-CN" sz="16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Результаты диагностики</a:t>
              </a:r>
              <a:endParaRPr lang="en-US" altLang="zh-CN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3" name="直接连接符 84">
              <a:extLst>
                <a:ext uri="{FF2B5EF4-FFF2-40B4-BE49-F238E27FC236}">
                  <a16:creationId xmlns="" xmlns:a16="http://schemas.microsoft.com/office/drawing/2014/main" id="{B1F1B11F-9F89-394B-9CFC-CBE7DF7ED331}"/>
                </a:ext>
              </a:extLst>
            </p:cNvPr>
            <p:cNvCxnSpPr/>
            <p:nvPr/>
          </p:nvCxnSpPr>
          <p:spPr>
            <a:xfrm>
              <a:off x="5396809" y="2986312"/>
              <a:ext cx="0" cy="74086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85">
              <a:extLst>
                <a:ext uri="{FF2B5EF4-FFF2-40B4-BE49-F238E27FC236}">
                  <a16:creationId xmlns="" xmlns:a16="http://schemas.microsoft.com/office/drawing/2014/main" id="{980D5784-19C6-A040-84E8-033FC2FDE5B3}"/>
                </a:ext>
              </a:extLst>
            </p:cNvPr>
            <p:cNvSpPr/>
            <p:nvPr/>
          </p:nvSpPr>
          <p:spPr>
            <a:xfrm>
              <a:off x="5315832" y="3681113"/>
              <a:ext cx="161954" cy="1619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100" dirty="0">
                <a:solidFill>
                  <a:srgbClr val="2C36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179512" y="18864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направленные на организацию работы в рамках НМЦ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1259632" y="908720"/>
            <a:ext cx="653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психолого педагогических условий сопровождения освоения обучающимися образовательных программ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80112" y="1412776"/>
            <a:ext cx="331236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Диагностика учебной мотивации студентов по методики А.А. Реан и В.А. Якунин, модификация Н.Ц.Бадмаевой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мотивации обучения студентов </a:t>
            </a: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методике Т.И. Ильиной 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Изучение </a:t>
            </a:r>
            <a:r>
              <a:rPr lang="ru-RU" sz="1200" dirty="0" smtClean="0">
                <a:latin typeface="Times New Roman" panose="02020603050405020304" pitchFamily="18" charset="0"/>
              </a:rPr>
              <a:t>мотивации профессиональной деятельности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</a:rPr>
              <a:t>по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методике К. Замфир в модификации А. Реана)</a:t>
            </a:r>
            <a:endParaRPr lang="ru-RU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5580112" y="2996952"/>
            <a:ext cx="3312368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Опросник «Выработка навыков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оценочно-рефлексивной деятельности (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Е.В. Бондаренко, А.И. Артюхина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Методы исследования самооценки уровня притязаний «Шкала Розенберга»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580112" y="4149080"/>
            <a:ext cx="3312368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«Опросник самоорганизации деятельности (ОСД)», разработанный Е. Ю. Мандриковой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Диагностический тест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Равена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Самотест "Готовность к саморазвитию" (Т.А.Ратанова, Н.Ф. Шляхта «Психодиагностические методы изучения личности»).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580112" y="5589240"/>
            <a:ext cx="331236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Опроснике «Стиль саморегуляции поведения» В.И. Моросановой 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588694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3256</TotalTime>
  <Words>1398</Words>
  <Application>Microsoft Office PowerPoint</Application>
  <PresentationFormat>Экран (4:3)</PresentationFormat>
  <Paragraphs>243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Предварительные результаты -2022-2023</vt:lpstr>
      <vt:lpstr>Слайд 6</vt:lpstr>
      <vt:lpstr>Слайд 7</vt:lpstr>
      <vt:lpstr>    Муниципальный уровень  </vt:lpstr>
      <vt:lpstr>Слайд 9</vt:lpstr>
      <vt:lpstr>Слайд 10</vt:lpstr>
      <vt:lpstr>  Региональный уровень мероприятия направленные на организацию работы в рамках НМЦ  </vt:lpstr>
      <vt:lpstr>Уровень учебной мотивации </vt:lpstr>
      <vt:lpstr>  Региональный уровень </vt:lpstr>
      <vt:lpstr> Региональный уровень </vt:lpstr>
      <vt:lpstr> Региональный уровень </vt:lpstr>
      <vt:lpstr>Слайд 16</vt:lpstr>
      <vt:lpstr>Всероссийский уровень</vt:lpstr>
      <vt:lpstr>Всероссийский уровень</vt:lpstr>
      <vt:lpstr>Слайд 19</vt:lpstr>
      <vt:lpstr>Социальные сети как инструмент транслирования мероприятий и работы НМЦ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Наталья</cp:lastModifiedBy>
  <cp:revision>86</cp:revision>
  <dcterms:modified xsi:type="dcterms:W3CDTF">2023-11-17T08:36:47Z</dcterms:modified>
</cp:coreProperties>
</file>